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1"/>
  </p:notesMasterIdLst>
  <p:sldIdLst>
    <p:sldId id="732" r:id="rId2"/>
    <p:sldId id="256" r:id="rId3"/>
    <p:sldId id="362" r:id="rId4"/>
    <p:sldId id="761" r:id="rId5"/>
    <p:sldId id="807" r:id="rId6"/>
    <p:sldId id="733" r:id="rId7"/>
    <p:sldId id="751" r:id="rId8"/>
    <p:sldId id="734" r:id="rId9"/>
    <p:sldId id="735" r:id="rId10"/>
    <p:sldId id="752" r:id="rId11"/>
    <p:sldId id="753" r:id="rId12"/>
    <p:sldId id="784" r:id="rId13"/>
    <p:sldId id="754" r:id="rId14"/>
    <p:sldId id="772" r:id="rId15"/>
    <p:sldId id="773" r:id="rId16"/>
    <p:sldId id="774" r:id="rId17"/>
    <p:sldId id="755" r:id="rId18"/>
    <p:sldId id="756" r:id="rId19"/>
    <p:sldId id="757" r:id="rId20"/>
    <p:sldId id="785" r:id="rId21"/>
    <p:sldId id="758" r:id="rId22"/>
    <p:sldId id="762" r:id="rId23"/>
    <p:sldId id="763" r:id="rId24"/>
    <p:sldId id="764" r:id="rId25"/>
    <p:sldId id="765" r:id="rId26"/>
    <p:sldId id="759" r:id="rId27"/>
    <p:sldId id="760" r:id="rId28"/>
    <p:sldId id="766" r:id="rId29"/>
    <p:sldId id="788" r:id="rId30"/>
    <p:sldId id="767" r:id="rId31"/>
    <p:sldId id="787" r:id="rId32"/>
    <p:sldId id="789" r:id="rId33"/>
    <p:sldId id="768" r:id="rId34"/>
    <p:sldId id="770" r:id="rId35"/>
    <p:sldId id="744" r:id="rId36"/>
    <p:sldId id="790" r:id="rId37"/>
    <p:sldId id="745" r:id="rId38"/>
    <p:sldId id="746" r:id="rId39"/>
    <p:sldId id="771" r:id="rId40"/>
    <p:sldId id="747" r:id="rId41"/>
    <p:sldId id="748" r:id="rId42"/>
    <p:sldId id="749" r:id="rId43"/>
    <p:sldId id="750" r:id="rId44"/>
    <p:sldId id="792" r:id="rId45"/>
    <p:sldId id="796" r:id="rId46"/>
    <p:sldId id="797" r:id="rId47"/>
    <p:sldId id="798" r:id="rId48"/>
    <p:sldId id="793" r:id="rId49"/>
    <p:sldId id="786" r:id="rId50"/>
    <p:sldId id="794" r:id="rId51"/>
    <p:sldId id="799" r:id="rId52"/>
    <p:sldId id="830" r:id="rId53"/>
    <p:sldId id="800" r:id="rId54"/>
    <p:sldId id="801" r:id="rId55"/>
    <p:sldId id="802" r:id="rId56"/>
    <p:sldId id="795" r:id="rId57"/>
    <p:sldId id="803" r:id="rId58"/>
    <p:sldId id="805" r:id="rId59"/>
    <p:sldId id="808" r:id="rId60"/>
    <p:sldId id="809" r:id="rId61"/>
    <p:sldId id="810" r:id="rId62"/>
    <p:sldId id="811" r:id="rId63"/>
    <p:sldId id="812" r:id="rId64"/>
    <p:sldId id="813" r:id="rId65"/>
    <p:sldId id="815" r:id="rId66"/>
    <p:sldId id="816" r:id="rId67"/>
    <p:sldId id="817" r:id="rId68"/>
    <p:sldId id="818" r:id="rId69"/>
    <p:sldId id="819" r:id="rId70"/>
    <p:sldId id="820" r:id="rId71"/>
    <p:sldId id="821" r:id="rId72"/>
    <p:sldId id="822" r:id="rId73"/>
    <p:sldId id="823" r:id="rId74"/>
    <p:sldId id="824" r:id="rId75"/>
    <p:sldId id="825" r:id="rId76"/>
    <p:sldId id="827" r:id="rId77"/>
    <p:sldId id="837" r:id="rId78"/>
    <p:sldId id="833" r:id="rId79"/>
    <p:sldId id="838" r:id="rId80"/>
    <p:sldId id="839" r:id="rId81"/>
    <p:sldId id="840" r:id="rId82"/>
    <p:sldId id="832" r:id="rId83"/>
    <p:sldId id="834" r:id="rId84"/>
    <p:sldId id="841" r:id="rId85"/>
    <p:sldId id="842" r:id="rId86"/>
    <p:sldId id="843" r:id="rId87"/>
    <p:sldId id="844" r:id="rId88"/>
    <p:sldId id="845" r:id="rId89"/>
    <p:sldId id="846" r:id="rId90"/>
    <p:sldId id="847" r:id="rId91"/>
    <p:sldId id="848" r:id="rId92"/>
    <p:sldId id="859" r:id="rId93"/>
    <p:sldId id="860" r:id="rId94"/>
    <p:sldId id="861" r:id="rId95"/>
    <p:sldId id="862" r:id="rId96"/>
    <p:sldId id="863" r:id="rId97"/>
    <p:sldId id="864" r:id="rId98"/>
    <p:sldId id="865" r:id="rId99"/>
    <p:sldId id="866" r:id="rId100"/>
    <p:sldId id="851" r:id="rId101"/>
    <p:sldId id="852" r:id="rId102"/>
    <p:sldId id="853" r:id="rId103"/>
    <p:sldId id="854" r:id="rId104"/>
    <p:sldId id="968" r:id="rId105"/>
    <p:sldId id="849" r:id="rId106"/>
    <p:sldId id="850" r:id="rId107"/>
    <p:sldId id="899" r:id="rId108"/>
    <p:sldId id="867" r:id="rId109"/>
    <p:sldId id="874" r:id="rId110"/>
    <p:sldId id="905" r:id="rId111"/>
    <p:sldId id="868" r:id="rId112"/>
    <p:sldId id="869" r:id="rId113"/>
    <p:sldId id="870" r:id="rId114"/>
    <p:sldId id="871" r:id="rId115"/>
    <p:sldId id="873" r:id="rId116"/>
    <p:sldId id="876" r:id="rId117"/>
    <p:sldId id="877" r:id="rId118"/>
    <p:sldId id="878" r:id="rId119"/>
    <p:sldId id="879" r:id="rId120"/>
    <p:sldId id="941" r:id="rId121"/>
    <p:sldId id="942" r:id="rId122"/>
    <p:sldId id="943" r:id="rId123"/>
    <p:sldId id="944" r:id="rId124"/>
    <p:sldId id="945" r:id="rId125"/>
    <p:sldId id="880" r:id="rId126"/>
    <p:sldId id="946" r:id="rId127"/>
    <p:sldId id="947" r:id="rId128"/>
    <p:sldId id="948" r:id="rId129"/>
    <p:sldId id="949" r:id="rId130"/>
    <p:sldId id="950" r:id="rId131"/>
    <p:sldId id="951" r:id="rId132"/>
    <p:sldId id="952" r:id="rId133"/>
    <p:sldId id="907" r:id="rId134"/>
    <p:sldId id="908" r:id="rId135"/>
    <p:sldId id="909" r:id="rId136"/>
    <p:sldId id="910" r:id="rId137"/>
    <p:sldId id="934" r:id="rId138"/>
    <p:sldId id="911" r:id="rId139"/>
    <p:sldId id="912" r:id="rId140"/>
    <p:sldId id="913" r:id="rId141"/>
    <p:sldId id="936" r:id="rId142"/>
    <p:sldId id="914" r:id="rId143"/>
    <p:sldId id="967" r:id="rId144"/>
    <p:sldId id="915" r:id="rId145"/>
    <p:sldId id="916" r:id="rId146"/>
    <p:sldId id="935" r:id="rId147"/>
    <p:sldId id="917" r:id="rId148"/>
    <p:sldId id="918" r:id="rId149"/>
    <p:sldId id="919" r:id="rId150"/>
    <p:sldId id="920" r:id="rId151"/>
    <p:sldId id="921" r:id="rId152"/>
    <p:sldId id="964" r:id="rId153"/>
    <p:sldId id="922" r:id="rId154"/>
    <p:sldId id="923" r:id="rId155"/>
    <p:sldId id="924" r:id="rId156"/>
    <p:sldId id="965" r:id="rId157"/>
    <p:sldId id="966" r:id="rId158"/>
    <p:sldId id="969" r:id="rId159"/>
    <p:sldId id="927" r:id="rId160"/>
    <p:sldId id="928" r:id="rId161"/>
    <p:sldId id="929" r:id="rId162"/>
    <p:sldId id="970" r:id="rId163"/>
    <p:sldId id="339" r:id="rId164"/>
    <p:sldId id="419" r:id="rId165"/>
    <p:sldId id="421" r:id="rId166"/>
    <p:sldId id="319" r:id="rId167"/>
    <p:sldId id="408" r:id="rId168"/>
    <p:sldId id="409" r:id="rId169"/>
    <p:sldId id="410" r:id="rId170"/>
    <p:sldId id="423" r:id="rId171"/>
    <p:sldId id="400" r:id="rId172"/>
    <p:sldId id="401" r:id="rId173"/>
    <p:sldId id="278" r:id="rId174"/>
    <p:sldId id="279" r:id="rId175"/>
    <p:sldId id="280" r:id="rId176"/>
    <p:sldId id="420" r:id="rId177"/>
    <p:sldId id="403" r:id="rId178"/>
    <p:sldId id="334" r:id="rId179"/>
    <p:sldId id="281" r:id="rId180"/>
    <p:sldId id="282" r:id="rId181"/>
    <p:sldId id="402" r:id="rId182"/>
    <p:sldId id="284" r:id="rId183"/>
    <p:sldId id="285" r:id="rId184"/>
    <p:sldId id="286" r:id="rId185"/>
    <p:sldId id="287" r:id="rId186"/>
    <p:sldId id="288" r:id="rId187"/>
    <p:sldId id="289" r:id="rId188"/>
    <p:sldId id="435" r:id="rId189"/>
    <p:sldId id="257" r:id="rId190"/>
    <p:sldId id="436" r:id="rId191"/>
    <p:sldId id="437" r:id="rId192"/>
    <p:sldId id="444" r:id="rId193"/>
    <p:sldId id="442" r:id="rId194"/>
    <p:sldId id="443" r:id="rId195"/>
    <p:sldId id="446" r:id="rId196"/>
    <p:sldId id="447" r:id="rId197"/>
    <p:sldId id="438" r:id="rId198"/>
    <p:sldId id="448" r:id="rId199"/>
    <p:sldId id="450" r:id="rId200"/>
    <p:sldId id="440" r:id="rId201"/>
    <p:sldId id="452" r:id="rId202"/>
    <p:sldId id="454" r:id="rId203"/>
    <p:sldId id="458" r:id="rId204"/>
    <p:sldId id="358" r:id="rId205"/>
    <p:sldId id="418" r:id="rId206"/>
    <p:sldId id="359" r:id="rId207"/>
    <p:sldId id="360" r:id="rId208"/>
    <p:sldId id="363" r:id="rId209"/>
    <p:sldId id="364" r:id="rId2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EA246"/>
    <a:srgbClr val="E40AAB"/>
    <a:srgbClr val="0033CC"/>
    <a:srgbClr val="EA062C"/>
    <a:srgbClr val="AB01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6" autoAdjust="0"/>
    <p:restoredTop sz="93957" autoAdjust="0"/>
  </p:normalViewPr>
  <p:slideViewPr>
    <p:cSldViewPr>
      <p:cViewPr varScale="1">
        <p:scale>
          <a:sx n="80" d="100"/>
          <a:sy n="80" d="100"/>
        </p:scale>
        <p:origin x="1498" y="48"/>
      </p:cViewPr>
      <p:guideLst>
        <p:guide orient="horz" pos="2160"/>
        <p:guide pos="29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microsoft.com/office/2016/11/relationships/changesInfo" Target="changesInfos/changesInfo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M University" userId="7b7c9008fb206660" providerId="LiveId" clId="{C5833C50-9849-4AC8-8CBA-E0691048F9DD}"/>
    <pc:docChg chg="modSld">
      <pc:chgData name="SRM University" userId="7b7c9008fb206660" providerId="LiveId" clId="{C5833C50-9849-4AC8-8CBA-E0691048F9DD}" dt="2023-02-02T06:23:43.631" v="14" actId="1036"/>
      <pc:docMkLst>
        <pc:docMk/>
      </pc:docMkLst>
      <pc:sldChg chg="modSp mod">
        <pc:chgData name="SRM University" userId="7b7c9008fb206660" providerId="LiveId" clId="{C5833C50-9849-4AC8-8CBA-E0691048F9DD}" dt="2023-02-02T06:23:43.631" v="14" actId="1036"/>
        <pc:sldMkLst>
          <pc:docMk/>
          <pc:sldMk cId="2683871218" sldId="363"/>
        </pc:sldMkLst>
        <pc:picChg chg="mod">
          <ac:chgData name="SRM University" userId="7b7c9008fb206660" providerId="LiveId" clId="{C5833C50-9849-4AC8-8CBA-E0691048F9DD}" dt="2023-02-02T06:23:43.631" v="14" actId="1036"/>
          <ac:picMkLst>
            <pc:docMk/>
            <pc:sldMk cId="2683871218" sldId="363"/>
            <ac:picMk id="5" creationId="{B8DE4ABF-A15C-4D00-832D-A18E0A1DBAE9}"/>
          </ac:picMkLst>
        </pc:picChg>
      </pc:sldChg>
      <pc:sldChg chg="modSp mod">
        <pc:chgData name="SRM University" userId="7b7c9008fb206660" providerId="LiveId" clId="{C5833C50-9849-4AC8-8CBA-E0691048F9DD}" dt="2023-01-19T05:01:27.696" v="8" actId="6549"/>
        <pc:sldMkLst>
          <pc:docMk/>
          <pc:sldMk cId="2602777324" sldId="774"/>
        </pc:sldMkLst>
        <pc:spChg chg="mod">
          <ac:chgData name="SRM University" userId="7b7c9008fb206660" providerId="LiveId" clId="{C5833C50-9849-4AC8-8CBA-E0691048F9DD}" dt="2023-01-19T05:01:27.696" v="8" actId="6549"/>
          <ac:spMkLst>
            <pc:docMk/>
            <pc:sldMk cId="2602777324" sldId="774"/>
            <ac:spMk id="3" creationId="{00000000-0000-0000-0000-000000000000}"/>
          </ac:spMkLst>
        </pc:spChg>
      </pc:sldChg>
      <pc:sldChg chg="modSp mod">
        <pc:chgData name="SRM University" userId="7b7c9008fb206660" providerId="LiveId" clId="{C5833C50-9849-4AC8-8CBA-E0691048F9DD}" dt="2023-02-02T05:17:50.182" v="13" actId="207"/>
        <pc:sldMkLst>
          <pc:docMk/>
          <pc:sldMk cId="2062757810" sldId="911"/>
        </pc:sldMkLst>
        <pc:spChg chg="mod">
          <ac:chgData name="SRM University" userId="7b7c9008fb206660" providerId="LiveId" clId="{C5833C50-9849-4AC8-8CBA-E0691048F9DD}" dt="2023-02-02T05:17:14.668" v="9" actId="207"/>
          <ac:spMkLst>
            <pc:docMk/>
            <pc:sldMk cId="2062757810" sldId="911"/>
            <ac:spMk id="15" creationId="{00000000-0000-0000-0000-000000000000}"/>
          </ac:spMkLst>
        </pc:spChg>
        <pc:spChg chg="mod">
          <ac:chgData name="SRM University" userId="7b7c9008fb206660" providerId="LiveId" clId="{C5833C50-9849-4AC8-8CBA-E0691048F9DD}" dt="2023-02-02T05:17:23.088" v="10" actId="207"/>
          <ac:spMkLst>
            <pc:docMk/>
            <pc:sldMk cId="2062757810" sldId="911"/>
            <ac:spMk id="19" creationId="{00000000-0000-0000-0000-000000000000}"/>
          </ac:spMkLst>
        </pc:spChg>
        <pc:spChg chg="mod">
          <ac:chgData name="SRM University" userId="7b7c9008fb206660" providerId="LiveId" clId="{C5833C50-9849-4AC8-8CBA-E0691048F9DD}" dt="2023-02-02T05:17:30.618" v="11" actId="207"/>
          <ac:spMkLst>
            <pc:docMk/>
            <pc:sldMk cId="2062757810" sldId="911"/>
            <ac:spMk id="20" creationId="{00000000-0000-0000-0000-000000000000}"/>
          </ac:spMkLst>
        </pc:spChg>
        <pc:spChg chg="mod">
          <ac:chgData name="SRM University" userId="7b7c9008fb206660" providerId="LiveId" clId="{C5833C50-9849-4AC8-8CBA-E0691048F9DD}" dt="2023-02-02T05:17:50.182" v="13" actId="207"/>
          <ac:spMkLst>
            <pc:docMk/>
            <pc:sldMk cId="2062757810" sldId="911"/>
            <ac:spMk id="24" creationId="{00000000-0000-0000-0000-000000000000}"/>
          </ac:spMkLst>
        </pc:spChg>
        <pc:spChg chg="mod">
          <ac:chgData name="SRM University" userId="7b7c9008fb206660" providerId="LiveId" clId="{C5833C50-9849-4AC8-8CBA-E0691048F9DD}" dt="2023-02-02T05:17:44.119" v="12" actId="1076"/>
          <ac:spMkLst>
            <pc:docMk/>
            <pc:sldMk cId="2062757810" sldId="911"/>
            <ac:spMk id="26" creationId="{00000000-0000-0000-0000-000000000000}"/>
          </ac:spMkLst>
        </pc:spChg>
      </pc:sldChg>
    </pc:docChg>
  </pc:docChgLst>
  <pc:docChgLst>
    <pc:chgData name="SRM University" userId="7b7c9008fb206660" providerId="LiveId" clId="{E293D7EB-A9B5-41E8-93AB-37E9BE82369D}"/>
    <pc:docChg chg="custSel delSld modSld sldOrd">
      <pc:chgData name="SRM University" userId="7b7c9008fb206660" providerId="LiveId" clId="{E293D7EB-A9B5-41E8-93AB-37E9BE82369D}" dt="2023-07-28T08:15:20.657" v="126" actId="1076"/>
      <pc:docMkLst>
        <pc:docMk/>
      </pc:docMkLst>
      <pc:sldChg chg="modSp mod">
        <pc:chgData name="SRM University" userId="7b7c9008fb206660" providerId="LiveId" clId="{E293D7EB-A9B5-41E8-93AB-37E9BE82369D}" dt="2023-07-28T07:49:54.632" v="1" actId="20577"/>
        <pc:sldMkLst>
          <pc:docMk/>
          <pc:sldMk cId="1358418500" sldId="869"/>
        </pc:sldMkLst>
        <pc:spChg chg="mod">
          <ac:chgData name="SRM University" userId="7b7c9008fb206660" providerId="LiveId" clId="{E293D7EB-A9B5-41E8-93AB-37E9BE82369D}" dt="2023-07-28T07:49:54.632" v="1" actId="20577"/>
          <ac:spMkLst>
            <pc:docMk/>
            <pc:sldMk cId="1358418500" sldId="869"/>
            <ac:spMk id="46083" creationId="{00000000-0000-0000-0000-000000000000}"/>
          </ac:spMkLst>
        </pc:spChg>
      </pc:sldChg>
      <pc:sldChg chg="modSp mod">
        <pc:chgData name="SRM University" userId="7b7c9008fb206660" providerId="LiveId" clId="{E293D7EB-A9B5-41E8-93AB-37E9BE82369D}" dt="2023-07-28T07:51:26.724" v="30" actId="20577"/>
        <pc:sldMkLst>
          <pc:docMk/>
          <pc:sldMk cId="3386039719" sldId="870"/>
        </pc:sldMkLst>
        <pc:spChg chg="mod">
          <ac:chgData name="SRM University" userId="7b7c9008fb206660" providerId="LiveId" clId="{E293D7EB-A9B5-41E8-93AB-37E9BE82369D}" dt="2023-07-28T07:51:26.724" v="30" actId="20577"/>
          <ac:spMkLst>
            <pc:docMk/>
            <pc:sldMk cId="3386039719" sldId="870"/>
            <ac:spMk id="47106" creationId="{00000000-0000-0000-0000-000000000000}"/>
          </ac:spMkLst>
        </pc:spChg>
      </pc:sldChg>
      <pc:sldChg chg="ord">
        <pc:chgData name="SRM University" userId="7b7c9008fb206660" providerId="LiveId" clId="{E293D7EB-A9B5-41E8-93AB-37E9BE82369D}" dt="2023-07-28T07:53:18.008" v="34"/>
        <pc:sldMkLst>
          <pc:docMk/>
          <pc:sldMk cId="2830880616" sldId="874"/>
        </pc:sldMkLst>
      </pc:sldChg>
      <pc:sldChg chg="del">
        <pc:chgData name="SRM University" userId="7b7c9008fb206660" providerId="LiveId" clId="{E293D7EB-A9B5-41E8-93AB-37E9BE82369D}" dt="2023-07-28T07:56:17.640" v="35" actId="47"/>
        <pc:sldMkLst>
          <pc:docMk/>
          <pc:sldMk cId="202378362" sldId="875"/>
        </pc:sldMkLst>
      </pc:sldChg>
      <pc:sldChg chg="modSp mod">
        <pc:chgData name="SRM University" userId="7b7c9008fb206660" providerId="LiveId" clId="{E293D7EB-A9B5-41E8-93AB-37E9BE82369D}" dt="2023-07-28T08:00:02.976" v="37" actId="20577"/>
        <pc:sldMkLst>
          <pc:docMk/>
          <pc:sldMk cId="2552090255" sldId="879"/>
        </pc:sldMkLst>
        <pc:spChg chg="mod">
          <ac:chgData name="SRM University" userId="7b7c9008fb206660" providerId="LiveId" clId="{E293D7EB-A9B5-41E8-93AB-37E9BE82369D}" dt="2023-07-28T08:00:02.976" v="37" actId="20577"/>
          <ac:spMkLst>
            <pc:docMk/>
            <pc:sldMk cId="2552090255" sldId="879"/>
            <ac:spMk id="31747" creationId="{00000000-0000-0000-0000-000000000000}"/>
          </ac:spMkLst>
        </pc:spChg>
      </pc:sldChg>
      <pc:sldChg chg="ord">
        <pc:chgData name="SRM University" userId="7b7c9008fb206660" providerId="LiveId" clId="{E293D7EB-A9B5-41E8-93AB-37E9BE82369D}" dt="2023-07-28T08:13:04.340" v="121"/>
        <pc:sldMkLst>
          <pc:docMk/>
          <pc:sldMk cId="1345815275" sldId="905"/>
        </pc:sldMkLst>
      </pc:sldChg>
      <pc:sldChg chg="del">
        <pc:chgData name="SRM University" userId="7b7c9008fb206660" providerId="LiveId" clId="{E293D7EB-A9B5-41E8-93AB-37E9BE82369D}" dt="2023-07-28T08:13:21.690" v="122" actId="47"/>
        <pc:sldMkLst>
          <pc:docMk/>
          <pc:sldMk cId="1788084729" sldId="906"/>
        </pc:sldMkLst>
      </pc:sldChg>
      <pc:sldChg chg="modSp mod">
        <pc:chgData name="SRM University" userId="7b7c9008fb206660" providerId="LiveId" clId="{E293D7EB-A9B5-41E8-93AB-37E9BE82369D}" dt="2023-07-28T08:15:20.657" v="126" actId="1076"/>
        <pc:sldMkLst>
          <pc:docMk/>
          <pc:sldMk cId="2569392476" sldId="907"/>
        </pc:sldMkLst>
        <pc:spChg chg="mod">
          <ac:chgData name="SRM University" userId="7b7c9008fb206660" providerId="LiveId" clId="{E293D7EB-A9B5-41E8-93AB-37E9BE82369D}" dt="2023-07-28T08:15:20.657" v="126" actId="1076"/>
          <ac:spMkLst>
            <pc:docMk/>
            <pc:sldMk cId="2569392476" sldId="907"/>
            <ac:spMk id="3" creationId="{00000000-0000-0000-0000-000000000000}"/>
          </ac:spMkLst>
        </pc:spChg>
      </pc:sldChg>
      <pc:sldChg chg="modSp mod">
        <pc:chgData name="SRM University" userId="7b7c9008fb206660" providerId="LiveId" clId="{E293D7EB-A9B5-41E8-93AB-37E9BE82369D}" dt="2023-07-28T08:08:27.007" v="119" actId="6549"/>
        <pc:sldMkLst>
          <pc:docMk/>
          <pc:sldMk cId="2671508731" sldId="942"/>
        </pc:sldMkLst>
        <pc:spChg chg="mod">
          <ac:chgData name="SRM University" userId="7b7c9008fb206660" providerId="LiveId" clId="{E293D7EB-A9B5-41E8-93AB-37E9BE82369D}" dt="2023-07-28T08:08:27.007" v="119" actId="6549"/>
          <ac:spMkLst>
            <pc:docMk/>
            <pc:sldMk cId="2671508731" sldId="942"/>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D40648-FF38-4849-9D13-1E700A01A7BF}" type="datetimeFigureOut">
              <a:rPr lang="en-US" smtClean="0"/>
              <a:t>7/28/2023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606DC6-0C4C-4E8D-A1BA-555405E4CAA7}" type="slidenum">
              <a:rPr lang="en-US" smtClean="0"/>
              <a:t>‹#›</a:t>
            </a:fld>
            <a:endParaRPr lang="en-US"/>
          </a:p>
        </p:txBody>
      </p:sp>
    </p:spTree>
    <p:extLst>
      <p:ext uri="{BB962C8B-B14F-4D97-AF65-F5344CB8AC3E}">
        <p14:creationId xmlns:p14="http://schemas.microsoft.com/office/powerpoint/2010/main" val="3370138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6DC6-0C4C-4E8D-A1BA-555405E4CAA7}" type="slidenum">
              <a:rPr lang="en-US" smtClean="0"/>
              <a:t>25</a:t>
            </a:fld>
            <a:endParaRPr lang="en-US"/>
          </a:p>
        </p:txBody>
      </p:sp>
    </p:spTree>
    <p:extLst>
      <p:ext uri="{BB962C8B-B14F-4D97-AF65-F5344CB8AC3E}">
        <p14:creationId xmlns:p14="http://schemas.microsoft.com/office/powerpoint/2010/main" val="3966038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75225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202124"/>
                </a:solidFill>
                <a:effectLst/>
                <a:latin typeface="arial" panose="020B0604020202020204" pitchFamily="34" charset="0"/>
              </a:rPr>
              <a:t>Code Red was a computer worm observed on the Internet on July 15, 2001. It attacked computers running Microsoft's </a:t>
            </a:r>
            <a:r>
              <a:rPr lang="en-IN" b="0" i="0" dirty="0">
                <a:solidFill>
                  <a:srgbClr val="4D5156"/>
                </a:solidFill>
                <a:effectLst/>
                <a:latin typeface="arial" panose="020B0604020202020204" pitchFamily="34" charset="0"/>
              </a:rPr>
              <a:t>Internet Information Services </a:t>
            </a:r>
            <a:r>
              <a:rPr lang="en-IN" b="1" i="0" dirty="0">
                <a:solidFill>
                  <a:srgbClr val="202124"/>
                </a:solidFill>
                <a:effectLst/>
                <a:latin typeface="arial" panose="020B0604020202020204" pitchFamily="34" charset="0"/>
              </a:rPr>
              <a:t>IIS</a:t>
            </a:r>
            <a:r>
              <a:rPr lang="en-IN" b="0" i="0" dirty="0">
                <a:solidFill>
                  <a:srgbClr val="202124"/>
                </a:solidFill>
                <a:effectLst/>
                <a:latin typeface="arial" panose="020B0604020202020204" pitchFamily="34" charset="0"/>
              </a:rPr>
              <a:t> web server. ... Although the worm had been released on July 13, the largest group of infected computers was seen on July 19, 2001. On that day, the number of infected hosts reached 359,000.</a:t>
            </a:r>
            <a:endParaRPr lang="en-IN" dirty="0"/>
          </a:p>
        </p:txBody>
      </p:sp>
      <p:sp>
        <p:nvSpPr>
          <p:cNvPr id="4" name="Slide Number Placeholder 3"/>
          <p:cNvSpPr>
            <a:spLocks noGrp="1"/>
          </p:cNvSpPr>
          <p:nvPr>
            <p:ph type="sldNum" sz="quarter" idx="5"/>
          </p:nvPr>
        </p:nvSpPr>
        <p:spPr/>
        <p:txBody>
          <a:bodyPr/>
          <a:lstStyle/>
          <a:p>
            <a:fld id="{9EB3A3F1-C1BF-4ADB-8D30-48EEBAF0AB59}" type="slidenum">
              <a:rPr lang="en-GB" smtClean="0"/>
              <a:t>163</a:t>
            </a:fld>
            <a:endParaRPr lang="en-GB"/>
          </a:p>
        </p:txBody>
      </p:sp>
    </p:spTree>
    <p:extLst>
      <p:ext uri="{BB962C8B-B14F-4D97-AF65-F5344CB8AC3E}">
        <p14:creationId xmlns:p14="http://schemas.microsoft.com/office/powerpoint/2010/main" val="3190226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143000" y="685800"/>
            <a:ext cx="4572000" cy="3429000"/>
          </a:xfrm>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chemeClr val="tx1"/>
                </a:solidFill>
                <a:latin typeface="Times New Roman" pitchFamily="18" charset="0"/>
              </a:defRPr>
            </a:lvl1pPr>
            <a:lvl2pPr marL="702756" indent="-270291" eaLnBrk="0" hangingPunct="0">
              <a:defRPr sz="4200">
                <a:solidFill>
                  <a:schemeClr val="tx1"/>
                </a:solidFill>
                <a:latin typeface="Times New Roman" pitchFamily="18" charset="0"/>
              </a:defRPr>
            </a:lvl2pPr>
            <a:lvl3pPr marL="1081164" indent="-216233" eaLnBrk="0" hangingPunct="0">
              <a:defRPr sz="4200">
                <a:solidFill>
                  <a:schemeClr val="tx1"/>
                </a:solidFill>
                <a:latin typeface="Times New Roman" pitchFamily="18" charset="0"/>
              </a:defRPr>
            </a:lvl3pPr>
            <a:lvl4pPr marL="1513629" indent="-216233" eaLnBrk="0" hangingPunct="0">
              <a:defRPr sz="4200">
                <a:solidFill>
                  <a:schemeClr val="tx1"/>
                </a:solidFill>
                <a:latin typeface="Times New Roman" pitchFamily="18" charset="0"/>
              </a:defRPr>
            </a:lvl4pPr>
            <a:lvl5pPr marL="1946095" indent="-216233" eaLnBrk="0" hangingPunct="0">
              <a:defRPr sz="4200">
                <a:solidFill>
                  <a:schemeClr val="tx1"/>
                </a:solidFill>
                <a:latin typeface="Times New Roman" pitchFamily="18" charset="0"/>
              </a:defRPr>
            </a:lvl5pPr>
            <a:lvl6pPr marL="2378560" indent="-216233" eaLnBrk="0" fontAlgn="base" hangingPunct="0">
              <a:spcBef>
                <a:spcPct val="0"/>
              </a:spcBef>
              <a:spcAft>
                <a:spcPct val="0"/>
              </a:spcAft>
              <a:defRPr sz="4200">
                <a:solidFill>
                  <a:schemeClr val="tx1"/>
                </a:solidFill>
                <a:latin typeface="Times New Roman" pitchFamily="18" charset="0"/>
              </a:defRPr>
            </a:lvl6pPr>
            <a:lvl7pPr marL="2811026" indent="-216233" eaLnBrk="0" fontAlgn="base" hangingPunct="0">
              <a:spcBef>
                <a:spcPct val="0"/>
              </a:spcBef>
              <a:spcAft>
                <a:spcPct val="0"/>
              </a:spcAft>
              <a:defRPr sz="4200">
                <a:solidFill>
                  <a:schemeClr val="tx1"/>
                </a:solidFill>
                <a:latin typeface="Times New Roman" pitchFamily="18" charset="0"/>
              </a:defRPr>
            </a:lvl7pPr>
            <a:lvl8pPr marL="3243491" indent="-216233" eaLnBrk="0" fontAlgn="base" hangingPunct="0">
              <a:spcBef>
                <a:spcPct val="0"/>
              </a:spcBef>
              <a:spcAft>
                <a:spcPct val="0"/>
              </a:spcAft>
              <a:defRPr sz="4200">
                <a:solidFill>
                  <a:schemeClr val="tx1"/>
                </a:solidFill>
                <a:latin typeface="Times New Roman" pitchFamily="18" charset="0"/>
              </a:defRPr>
            </a:lvl8pPr>
            <a:lvl9pPr marL="3675957" indent="-216233" eaLnBrk="0" fontAlgn="base" hangingPunct="0">
              <a:spcBef>
                <a:spcPct val="0"/>
              </a:spcBef>
              <a:spcAft>
                <a:spcPct val="0"/>
              </a:spcAft>
              <a:defRPr sz="4200">
                <a:solidFill>
                  <a:schemeClr val="tx1"/>
                </a:solidFill>
                <a:latin typeface="Times New Roman" pitchFamily="18"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4E6C99C-0A6C-43CA-8141-5C1D8E26497A}"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841375" y="241300"/>
            <a:ext cx="5232400" cy="3924300"/>
          </a:xfrm>
          <a:ln/>
        </p:spPr>
      </p:sp>
      <p:sp>
        <p:nvSpPr>
          <p:cNvPr id="95235" name="Rectangle 3"/>
          <p:cNvSpPr>
            <a:spLocks noGrp="1" noChangeArrowheads="1"/>
          </p:cNvSpPr>
          <p:nvPr>
            <p:ph type="body" idx="1"/>
          </p:nvPr>
        </p:nvSpPr>
        <p:spPr>
          <a:xfrm>
            <a:off x="396875" y="4306888"/>
            <a:ext cx="5988050"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3C8561FA-9BB8-4AC8-BEF4-FF3C0BDEEC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b="1" i="1">
                <a:solidFill>
                  <a:schemeClr val="tx1"/>
                </a:solidFill>
                <a:latin typeface="Arial" panose="020B0604020202020204" pitchFamily="34" charset="0"/>
              </a:defRPr>
            </a:lvl1pPr>
            <a:lvl2pPr marL="742950" indent="-285750" defTabSz="966788" eaLnBrk="0" hangingPunct="0">
              <a:defRPr b="1" i="1">
                <a:solidFill>
                  <a:schemeClr val="tx1"/>
                </a:solidFill>
                <a:latin typeface="Arial" panose="020B0604020202020204" pitchFamily="34" charset="0"/>
              </a:defRPr>
            </a:lvl2pPr>
            <a:lvl3pPr marL="1143000" indent="-228600" defTabSz="966788" eaLnBrk="0" hangingPunct="0">
              <a:defRPr b="1" i="1">
                <a:solidFill>
                  <a:schemeClr val="tx1"/>
                </a:solidFill>
                <a:latin typeface="Arial" panose="020B0604020202020204" pitchFamily="34" charset="0"/>
              </a:defRPr>
            </a:lvl3pPr>
            <a:lvl4pPr marL="1600200" indent="-228600" defTabSz="966788" eaLnBrk="0" hangingPunct="0">
              <a:defRPr b="1" i="1">
                <a:solidFill>
                  <a:schemeClr val="tx1"/>
                </a:solidFill>
                <a:latin typeface="Arial" panose="020B0604020202020204" pitchFamily="34" charset="0"/>
              </a:defRPr>
            </a:lvl4pPr>
            <a:lvl5pPr marL="2057400" indent="-228600" defTabSz="966788" eaLnBrk="0" hangingPunct="0">
              <a:defRPr b="1" i="1">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b="1" i="1">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b="1" i="1">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b="1" i="1">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b="1" i="1">
                <a:solidFill>
                  <a:schemeClr val="tx1"/>
                </a:solidFill>
                <a:latin typeface="Arial" panose="020B0604020202020204" pitchFamily="34" charset="0"/>
              </a:defRPr>
            </a:lvl9pPr>
          </a:lstStyle>
          <a:p>
            <a:pPr eaLnBrk="1" hangingPunct="1"/>
            <a:fld id="{26EA419D-1584-4B9F-B55A-6267427E165B}" type="slidenum">
              <a:rPr lang="en-AU" altLang="en-US" b="0" i="0"/>
              <a:pPr eaLnBrk="1" hangingPunct="1"/>
              <a:t>167</a:t>
            </a:fld>
            <a:endParaRPr lang="en-AU" altLang="en-US" b="0" i="0"/>
          </a:p>
        </p:txBody>
      </p:sp>
      <p:sp>
        <p:nvSpPr>
          <p:cNvPr id="41987" name="Rectangle 2">
            <a:extLst>
              <a:ext uri="{FF2B5EF4-FFF2-40B4-BE49-F238E27FC236}">
                <a16:creationId xmlns:a16="http://schemas.microsoft.com/office/drawing/2014/main" id="{692E8D51-4CA0-4503-83A0-FCC79160EEE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5539AD0D-7A80-4C1E-BD50-62B20092A3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A significant security problem for networked systems is hostile/unwanted, trespass by users or software. User trespass can take the form of unauthorized logon to a machine or, in the case of an authorized user, acquisition of privileges or performance of actions beyond those that have been authorized. Software trespass can take the form of a virus, worm, or Trojan horse.. Intruder attacks range from the benign to the serious. At the benign end of the scale, there are many people who simply wish to explore internets and see what is out there. At the serious end are individuals who are attempting to read privileged data, perform unauthorized modifications to data, or disrupt the system </a:t>
            </a:r>
          </a:p>
          <a:p>
            <a:r>
              <a:rPr lang="en-US" altLang="en-US" dirty="0">
                <a:latin typeface="Times New Roman" panose="02020603050405020304" pitchFamily="18" charset="0"/>
              </a:rPr>
              <a:t>In an important early study of intrusion, Anderson identified three classes of intruders:</a:t>
            </a:r>
          </a:p>
          <a:p>
            <a:r>
              <a:rPr lang="en-US" altLang="en-US" dirty="0">
                <a:latin typeface="Times New Roman" panose="02020603050405020304" pitchFamily="18" charset="0"/>
                <a:cs typeface="Times New Roman" panose="02020603050405020304" pitchFamily="18" charset="0"/>
              </a:rPr>
              <a:t>• </a:t>
            </a:r>
            <a:r>
              <a:rPr lang="en-US" altLang="en-US" b="1" dirty="0">
                <a:latin typeface="Times New Roman" panose="02020603050405020304" pitchFamily="18" charset="0"/>
              </a:rPr>
              <a:t>Masquerader:</a:t>
            </a:r>
            <a:r>
              <a:rPr lang="en-US" altLang="en-US" dirty="0">
                <a:latin typeface="Times New Roman" panose="02020603050405020304" pitchFamily="18" charset="0"/>
              </a:rPr>
              <a:t> An individual, likely an outsider, not authorized to use the computer and who penetrates a system's access controls to exploit a legitimate user's account.</a:t>
            </a:r>
          </a:p>
          <a:p>
            <a:r>
              <a:rPr lang="en-US" altLang="en-US" dirty="0">
                <a:latin typeface="Times New Roman" panose="02020603050405020304" pitchFamily="18" charset="0"/>
                <a:cs typeface="Times New Roman" panose="02020603050405020304" pitchFamily="18" charset="0"/>
              </a:rPr>
              <a:t>• </a:t>
            </a:r>
            <a:r>
              <a:rPr lang="en-US" altLang="en-US" b="1" dirty="0">
                <a:latin typeface="Times New Roman" panose="02020603050405020304" pitchFamily="18" charset="0"/>
              </a:rPr>
              <a:t>Misfeasor:</a:t>
            </a:r>
            <a:r>
              <a:rPr lang="en-US" altLang="en-US" dirty="0">
                <a:latin typeface="Times New Roman" panose="02020603050405020304" pitchFamily="18" charset="0"/>
              </a:rPr>
              <a:t> A legitimate user, generally an insider, who accesses data, programs, or resources for which such access is not authorized, or who misuses authorized access.</a:t>
            </a:r>
          </a:p>
          <a:p>
            <a:r>
              <a:rPr lang="en-US" altLang="en-US" dirty="0">
                <a:latin typeface="Times New Roman" panose="02020603050405020304" pitchFamily="18" charset="0"/>
                <a:cs typeface="Times New Roman" panose="02020603050405020304" pitchFamily="18" charset="0"/>
              </a:rPr>
              <a:t>• </a:t>
            </a:r>
            <a:r>
              <a:rPr lang="en-US" altLang="en-US" b="1" dirty="0">
                <a:latin typeface="Times New Roman" panose="02020603050405020304" pitchFamily="18" charset="0"/>
              </a:rPr>
              <a:t>Clandestine user:</a:t>
            </a:r>
            <a:r>
              <a:rPr lang="en-US" altLang="en-US" dirty="0">
                <a:latin typeface="Times New Roman" panose="02020603050405020304" pitchFamily="18" charset="0"/>
              </a:rPr>
              <a:t> An individual, either an outsider or an insider, who seizes supervisory control of the system and uses this control to evade auditing and access controls or to suppress audit collection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594CA3C8-B691-430E-9227-022B3D2778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b="1" i="1">
                <a:solidFill>
                  <a:schemeClr val="tx1"/>
                </a:solidFill>
                <a:latin typeface="Arial" panose="020B0604020202020204" pitchFamily="34" charset="0"/>
              </a:defRPr>
            </a:lvl1pPr>
            <a:lvl2pPr marL="742950" indent="-285750" defTabSz="966788" eaLnBrk="0" hangingPunct="0">
              <a:defRPr b="1" i="1">
                <a:solidFill>
                  <a:schemeClr val="tx1"/>
                </a:solidFill>
                <a:latin typeface="Arial" panose="020B0604020202020204" pitchFamily="34" charset="0"/>
              </a:defRPr>
            </a:lvl2pPr>
            <a:lvl3pPr marL="1143000" indent="-228600" defTabSz="966788" eaLnBrk="0" hangingPunct="0">
              <a:defRPr b="1" i="1">
                <a:solidFill>
                  <a:schemeClr val="tx1"/>
                </a:solidFill>
                <a:latin typeface="Arial" panose="020B0604020202020204" pitchFamily="34" charset="0"/>
              </a:defRPr>
            </a:lvl3pPr>
            <a:lvl4pPr marL="1600200" indent="-228600" defTabSz="966788" eaLnBrk="0" hangingPunct="0">
              <a:defRPr b="1" i="1">
                <a:solidFill>
                  <a:schemeClr val="tx1"/>
                </a:solidFill>
                <a:latin typeface="Arial" panose="020B0604020202020204" pitchFamily="34" charset="0"/>
              </a:defRPr>
            </a:lvl4pPr>
            <a:lvl5pPr marL="2057400" indent="-228600" defTabSz="966788" eaLnBrk="0" hangingPunct="0">
              <a:defRPr b="1" i="1">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b="1" i="1">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b="1" i="1">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b="1" i="1">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b="1" i="1">
                <a:solidFill>
                  <a:schemeClr val="tx1"/>
                </a:solidFill>
                <a:latin typeface="Arial" panose="020B0604020202020204" pitchFamily="34" charset="0"/>
              </a:defRPr>
            </a:lvl9pPr>
          </a:lstStyle>
          <a:p>
            <a:pPr eaLnBrk="1" hangingPunct="1"/>
            <a:fld id="{FACDCC95-7F63-4415-BB27-778B14C86DFA}" type="slidenum">
              <a:rPr lang="en-AU" altLang="en-US" b="0" i="0"/>
              <a:pPr eaLnBrk="1" hangingPunct="1"/>
              <a:t>168</a:t>
            </a:fld>
            <a:endParaRPr lang="en-AU" altLang="en-US" b="0" i="0"/>
          </a:p>
        </p:txBody>
      </p:sp>
      <p:sp>
        <p:nvSpPr>
          <p:cNvPr id="43011" name="Rectangle 2">
            <a:extLst>
              <a:ext uri="{FF2B5EF4-FFF2-40B4-BE49-F238E27FC236}">
                <a16:creationId xmlns:a16="http://schemas.microsoft.com/office/drawing/2014/main" id="{94AA14F2-8C08-4841-80F6-1F1609A60D5A}"/>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3DB8A3E4-EEBF-4B10-B68B-85C97DBF3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[GRAN04] lists the following examples of intrusion:</a:t>
            </a:r>
          </a:p>
          <a:p>
            <a:r>
              <a:rPr lang="en-US"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rPr>
              <a:t>Performing a remote root compromise of an e-mail server (privilege violation)</a:t>
            </a:r>
          </a:p>
          <a:p>
            <a:r>
              <a:rPr lang="en-US"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rPr>
              <a:t>Defacing a Web server</a:t>
            </a:r>
          </a:p>
          <a:p>
            <a:r>
              <a:rPr lang="en-US"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rPr>
              <a:t>Guessing and cracking passwords</a:t>
            </a:r>
          </a:p>
          <a:p>
            <a:r>
              <a:rPr lang="en-US"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rPr>
              <a:t>Copying a database containing credit card numbers</a:t>
            </a:r>
          </a:p>
          <a:p>
            <a:r>
              <a:rPr lang="en-US"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rPr>
              <a:t>Viewing sensitive data, including payroll records and medical information, without authorization</a:t>
            </a:r>
          </a:p>
          <a:p>
            <a:r>
              <a:rPr lang="en-US"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rPr>
              <a:t>Running a packet sniffer on a workstation to capture usernames and passwords</a:t>
            </a:r>
          </a:p>
          <a:p>
            <a:r>
              <a:rPr lang="en-US"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rPr>
              <a:t>Using a permission error on an anonymous FTP server to distribute pirated software and music files</a:t>
            </a:r>
          </a:p>
          <a:p>
            <a:r>
              <a:rPr lang="en-US"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rPr>
              <a:t>Dialing into an unsecured modem and gaining internal network access</a:t>
            </a:r>
          </a:p>
          <a:p>
            <a:r>
              <a:rPr lang="en-US"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rPr>
              <a:t>Posing as an executive, calling the help desk, resetting the executive’s e-mail password, and learning the new password</a:t>
            </a:r>
          </a:p>
          <a:p>
            <a:r>
              <a:rPr lang="en-US"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rPr>
              <a:t>Using an unattended, logged-in workstation without permission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EEFD3402-D835-4E12-9E97-C79F33B100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b="1" i="1">
                <a:solidFill>
                  <a:schemeClr val="tx1"/>
                </a:solidFill>
                <a:latin typeface="Arial" panose="020B0604020202020204" pitchFamily="34" charset="0"/>
              </a:defRPr>
            </a:lvl1pPr>
            <a:lvl2pPr marL="742950" indent="-285750" defTabSz="966788" eaLnBrk="0" hangingPunct="0">
              <a:defRPr b="1" i="1">
                <a:solidFill>
                  <a:schemeClr val="tx1"/>
                </a:solidFill>
                <a:latin typeface="Arial" panose="020B0604020202020204" pitchFamily="34" charset="0"/>
              </a:defRPr>
            </a:lvl2pPr>
            <a:lvl3pPr marL="1143000" indent="-228600" defTabSz="966788" eaLnBrk="0" hangingPunct="0">
              <a:defRPr b="1" i="1">
                <a:solidFill>
                  <a:schemeClr val="tx1"/>
                </a:solidFill>
                <a:latin typeface="Arial" panose="020B0604020202020204" pitchFamily="34" charset="0"/>
              </a:defRPr>
            </a:lvl3pPr>
            <a:lvl4pPr marL="1600200" indent="-228600" defTabSz="966788" eaLnBrk="0" hangingPunct="0">
              <a:defRPr b="1" i="1">
                <a:solidFill>
                  <a:schemeClr val="tx1"/>
                </a:solidFill>
                <a:latin typeface="Arial" panose="020B0604020202020204" pitchFamily="34" charset="0"/>
              </a:defRPr>
            </a:lvl4pPr>
            <a:lvl5pPr marL="2057400" indent="-228600" defTabSz="966788" eaLnBrk="0" hangingPunct="0">
              <a:defRPr b="1" i="1">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b="1" i="1">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b="1" i="1">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b="1" i="1">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b="1" i="1">
                <a:solidFill>
                  <a:schemeClr val="tx1"/>
                </a:solidFill>
                <a:latin typeface="Arial" panose="020B0604020202020204" pitchFamily="34" charset="0"/>
              </a:defRPr>
            </a:lvl9pPr>
          </a:lstStyle>
          <a:p>
            <a:pPr eaLnBrk="1" hangingPunct="1"/>
            <a:fld id="{A000159D-E2B2-4AD8-8627-3520A3CB9381}" type="slidenum">
              <a:rPr lang="en-AU" altLang="en-US" b="0" i="0"/>
              <a:pPr eaLnBrk="1" hangingPunct="1"/>
              <a:t>169</a:t>
            </a:fld>
            <a:endParaRPr lang="en-AU" altLang="en-US" b="0" i="0"/>
          </a:p>
        </p:txBody>
      </p:sp>
      <p:sp>
        <p:nvSpPr>
          <p:cNvPr id="44035" name="Rectangle 2">
            <a:extLst>
              <a:ext uri="{FF2B5EF4-FFF2-40B4-BE49-F238E27FC236}">
                <a16:creationId xmlns:a16="http://schemas.microsoft.com/office/drawing/2014/main" id="{D624830D-F371-4442-A14A-E58BFDA7451A}"/>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61EB7083-94D0-406A-BCAF-1776549BDA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The definitions shown from RFC 2828 (Internet Security Glossary) summarize the issues we are discussing.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06DC6-0C4C-4E8D-A1BA-555405E4CAA7}" type="slidenum">
              <a:rPr lang="en-US" smtClean="0"/>
              <a:t>180</a:t>
            </a:fld>
            <a:endParaRPr lang="en-US"/>
          </a:p>
        </p:txBody>
      </p:sp>
    </p:spTree>
    <p:extLst>
      <p:ext uri="{BB962C8B-B14F-4D97-AF65-F5344CB8AC3E}">
        <p14:creationId xmlns:p14="http://schemas.microsoft.com/office/powerpoint/2010/main" val="323350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https://www.dnsstuff.com/ids-vs-ips</a:t>
            </a:r>
          </a:p>
        </p:txBody>
      </p:sp>
      <p:sp>
        <p:nvSpPr>
          <p:cNvPr id="4" name="Slide Number Placeholder 3"/>
          <p:cNvSpPr>
            <a:spLocks noGrp="1"/>
          </p:cNvSpPr>
          <p:nvPr>
            <p:ph type="sldNum" sz="quarter" idx="5"/>
          </p:nvPr>
        </p:nvSpPr>
        <p:spPr/>
        <p:txBody>
          <a:bodyPr/>
          <a:lstStyle/>
          <a:p>
            <a:fld id="{9EB3A3F1-C1BF-4ADB-8D30-48EEBAF0AB59}" type="slidenum">
              <a:rPr lang="en-GB" smtClean="0"/>
              <a:t>187</a:t>
            </a:fld>
            <a:endParaRPr lang="en-GB"/>
          </a:p>
        </p:txBody>
      </p:sp>
    </p:spTree>
    <p:extLst>
      <p:ext uri="{BB962C8B-B14F-4D97-AF65-F5344CB8AC3E}">
        <p14:creationId xmlns:p14="http://schemas.microsoft.com/office/powerpoint/2010/main" val="2149275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188</a:t>
            </a:fld>
            <a:endParaRPr lang="en-US"/>
          </a:p>
        </p:txBody>
      </p:sp>
    </p:spTree>
    <p:extLst>
      <p:ext uri="{BB962C8B-B14F-4D97-AF65-F5344CB8AC3E}">
        <p14:creationId xmlns:p14="http://schemas.microsoft.com/office/powerpoint/2010/main" val="300248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6DC6-0C4C-4E8D-A1BA-555405E4CAA7}" type="slidenum">
              <a:rPr lang="en-US" smtClean="0"/>
              <a:t>29</a:t>
            </a:fld>
            <a:endParaRPr lang="en-US"/>
          </a:p>
        </p:txBody>
      </p:sp>
    </p:spTree>
    <p:extLst>
      <p:ext uri="{BB962C8B-B14F-4D97-AF65-F5344CB8AC3E}">
        <p14:creationId xmlns:p14="http://schemas.microsoft.com/office/powerpoint/2010/main" val="172441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189</a:t>
            </a:fld>
            <a:endParaRPr lang="en-US"/>
          </a:p>
        </p:txBody>
      </p:sp>
    </p:spTree>
    <p:extLst>
      <p:ext uri="{BB962C8B-B14F-4D97-AF65-F5344CB8AC3E}">
        <p14:creationId xmlns:p14="http://schemas.microsoft.com/office/powerpoint/2010/main" val="3836943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190</a:t>
            </a:fld>
            <a:endParaRPr lang="en-US"/>
          </a:p>
        </p:txBody>
      </p:sp>
    </p:spTree>
    <p:extLst>
      <p:ext uri="{BB962C8B-B14F-4D97-AF65-F5344CB8AC3E}">
        <p14:creationId xmlns:p14="http://schemas.microsoft.com/office/powerpoint/2010/main" val="966500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191</a:t>
            </a:fld>
            <a:endParaRPr lang="en-US"/>
          </a:p>
        </p:txBody>
      </p:sp>
    </p:spTree>
    <p:extLst>
      <p:ext uri="{BB962C8B-B14F-4D97-AF65-F5344CB8AC3E}">
        <p14:creationId xmlns:p14="http://schemas.microsoft.com/office/powerpoint/2010/main" val="3794926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192</a:t>
            </a:fld>
            <a:endParaRPr lang="en-US"/>
          </a:p>
        </p:txBody>
      </p:sp>
    </p:spTree>
    <p:extLst>
      <p:ext uri="{BB962C8B-B14F-4D97-AF65-F5344CB8AC3E}">
        <p14:creationId xmlns:p14="http://schemas.microsoft.com/office/powerpoint/2010/main" val="101684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193</a:t>
            </a:fld>
            <a:endParaRPr lang="en-US"/>
          </a:p>
        </p:txBody>
      </p:sp>
    </p:spTree>
    <p:extLst>
      <p:ext uri="{BB962C8B-B14F-4D97-AF65-F5344CB8AC3E}">
        <p14:creationId xmlns:p14="http://schemas.microsoft.com/office/powerpoint/2010/main" val="239508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194</a:t>
            </a:fld>
            <a:endParaRPr lang="en-US"/>
          </a:p>
        </p:txBody>
      </p:sp>
    </p:spTree>
    <p:extLst>
      <p:ext uri="{BB962C8B-B14F-4D97-AF65-F5344CB8AC3E}">
        <p14:creationId xmlns:p14="http://schemas.microsoft.com/office/powerpoint/2010/main" val="1350720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195</a:t>
            </a:fld>
            <a:endParaRPr lang="en-US"/>
          </a:p>
        </p:txBody>
      </p:sp>
    </p:spTree>
    <p:extLst>
      <p:ext uri="{BB962C8B-B14F-4D97-AF65-F5344CB8AC3E}">
        <p14:creationId xmlns:p14="http://schemas.microsoft.com/office/powerpoint/2010/main" val="2505967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196</a:t>
            </a:fld>
            <a:endParaRPr lang="en-US"/>
          </a:p>
        </p:txBody>
      </p:sp>
    </p:spTree>
    <p:extLst>
      <p:ext uri="{BB962C8B-B14F-4D97-AF65-F5344CB8AC3E}">
        <p14:creationId xmlns:p14="http://schemas.microsoft.com/office/powerpoint/2010/main" val="3316273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197</a:t>
            </a:fld>
            <a:endParaRPr lang="en-US"/>
          </a:p>
        </p:txBody>
      </p:sp>
    </p:spTree>
    <p:extLst>
      <p:ext uri="{BB962C8B-B14F-4D97-AF65-F5344CB8AC3E}">
        <p14:creationId xmlns:p14="http://schemas.microsoft.com/office/powerpoint/2010/main" val="1660635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198</a:t>
            </a:fld>
            <a:endParaRPr lang="en-US"/>
          </a:p>
        </p:txBody>
      </p:sp>
    </p:spTree>
    <p:extLst>
      <p:ext uri="{BB962C8B-B14F-4D97-AF65-F5344CB8AC3E}">
        <p14:creationId xmlns:p14="http://schemas.microsoft.com/office/powerpoint/2010/main" val="72592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6DC6-0C4C-4E8D-A1BA-555405E4CAA7}" type="slidenum">
              <a:rPr lang="en-US" smtClean="0"/>
              <a:t>49</a:t>
            </a:fld>
            <a:endParaRPr lang="en-US"/>
          </a:p>
        </p:txBody>
      </p:sp>
    </p:spTree>
    <p:extLst>
      <p:ext uri="{BB962C8B-B14F-4D97-AF65-F5344CB8AC3E}">
        <p14:creationId xmlns:p14="http://schemas.microsoft.com/office/powerpoint/2010/main" val="459288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6237BB-8646-49A9-9055-2573F1B967FD}" type="slidenum">
              <a:rPr lang="en-US" smtClean="0"/>
              <a:t>199</a:t>
            </a:fld>
            <a:endParaRPr lang="en-US"/>
          </a:p>
        </p:txBody>
      </p:sp>
    </p:spTree>
    <p:extLst>
      <p:ext uri="{BB962C8B-B14F-4D97-AF65-F5344CB8AC3E}">
        <p14:creationId xmlns:p14="http://schemas.microsoft.com/office/powerpoint/2010/main" val="2519013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6237BB-8646-49A9-9055-2573F1B967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8378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6237BB-8646-49A9-9055-2573F1B967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8221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6237BB-8646-49A9-9055-2573F1B967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659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6237BB-8646-49A9-9055-2573F1B967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95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6DC6-0C4C-4E8D-A1BA-555405E4CAA7}" type="slidenum">
              <a:rPr lang="en-US" smtClean="0"/>
              <a:t>65</a:t>
            </a:fld>
            <a:endParaRPr lang="en-US"/>
          </a:p>
        </p:txBody>
      </p:sp>
    </p:spTree>
    <p:extLst>
      <p:ext uri="{BB962C8B-B14F-4D97-AF65-F5344CB8AC3E}">
        <p14:creationId xmlns:p14="http://schemas.microsoft.com/office/powerpoint/2010/main" val="3713999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606DC6-0C4C-4E8D-A1BA-555405E4CAA7}" type="slidenum">
              <a:rPr lang="en-US" smtClean="0"/>
              <a:t>78</a:t>
            </a:fld>
            <a:endParaRPr lang="en-US"/>
          </a:p>
        </p:txBody>
      </p:sp>
    </p:spTree>
    <p:extLst>
      <p:ext uri="{BB962C8B-B14F-4D97-AF65-F5344CB8AC3E}">
        <p14:creationId xmlns:p14="http://schemas.microsoft.com/office/powerpoint/2010/main" val="3583897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bwMode="auto">
          <a:xfrm>
            <a:off x="987425" y="3228975"/>
            <a:ext cx="7899400" cy="3059113"/>
          </a:xfrm>
          <a:prstGeom prst="rect">
            <a:avLst/>
          </a:prstGeom>
          <a:noFill/>
          <a:ln>
            <a:miter lim="800000"/>
            <a:headEnd/>
            <a:tailEnd/>
          </a:ln>
        </p:spPr>
        <p:txBody>
          <a:bodyPr/>
          <a:lstStyle/>
          <a:p>
            <a:pPr lvl="1">
              <a:buFontTx/>
              <a:buChar char="•"/>
            </a:pPr>
            <a:r>
              <a:rPr lang="en-US" altLang="en-US" sz="1400">
                <a:ea typeface="굴림" pitchFamily="50" charset="-128"/>
              </a:rPr>
              <a:t>IP </a:t>
            </a:r>
            <a:r>
              <a:rPr lang="en-US" altLang="ko-KR" sz="1400">
                <a:ea typeface="굴림" pitchFamily="50" charset="-128"/>
              </a:rPr>
              <a:t>A</a:t>
            </a:r>
            <a:r>
              <a:rPr lang="en-US" altLang="en-US" sz="1400">
                <a:ea typeface="굴림" pitchFamily="50" charset="-128"/>
              </a:rPr>
              <a:t>ddress </a:t>
            </a:r>
            <a:r>
              <a:rPr lang="en-US" altLang="ko-KR" sz="1400">
                <a:ea typeface="굴림" pitchFamily="50" charset="-128"/>
              </a:rPr>
              <a:t>S</a:t>
            </a:r>
            <a:r>
              <a:rPr lang="en-US" altLang="en-US" sz="1400">
                <a:ea typeface="굴림" pitchFamily="50" charset="-128"/>
              </a:rPr>
              <a:t>poofing</a:t>
            </a:r>
            <a:r>
              <a:rPr lang="en-US" altLang="ko-KR" sz="1400">
                <a:ea typeface="굴림" pitchFamily="50" charset="-128"/>
              </a:rPr>
              <a:t> : The attacker replaces source address of packets with an address of trusted internal host.</a:t>
            </a:r>
          </a:p>
          <a:p>
            <a:pPr lvl="1">
              <a:buFontTx/>
              <a:buChar char="•"/>
            </a:pPr>
            <a:r>
              <a:rPr lang="en-US" altLang="en-US" sz="1400">
                <a:ea typeface="굴림" pitchFamily="50" charset="-128"/>
              </a:rPr>
              <a:t>Source </a:t>
            </a:r>
            <a:r>
              <a:rPr lang="en-US" altLang="ko-KR" sz="1400">
                <a:ea typeface="굴림" pitchFamily="50" charset="-128"/>
              </a:rPr>
              <a:t>R</a:t>
            </a:r>
            <a:r>
              <a:rPr lang="en-US" altLang="en-US" sz="1400">
                <a:ea typeface="굴림" pitchFamily="50" charset="-128"/>
              </a:rPr>
              <a:t>outing </a:t>
            </a:r>
            <a:r>
              <a:rPr lang="en-US" altLang="ko-KR" sz="1400">
                <a:ea typeface="굴림" pitchFamily="50" charset="-128"/>
              </a:rPr>
              <a:t>A</a:t>
            </a:r>
            <a:r>
              <a:rPr lang="en-US" altLang="en-US" sz="1400">
                <a:ea typeface="굴림" pitchFamily="50" charset="-128"/>
              </a:rPr>
              <a:t>ttacks</a:t>
            </a:r>
            <a:r>
              <a:rPr lang="en-US" altLang="ko-KR" sz="1400">
                <a:ea typeface="굴림" pitchFamily="50" charset="-128"/>
              </a:rPr>
              <a:t> : The source station specifies the route that a packet should take as it crosses the Internet (in the hope that this will bypass security measures)</a:t>
            </a:r>
          </a:p>
          <a:p>
            <a:pPr lvl="1">
              <a:buFontTx/>
              <a:buChar char="•"/>
            </a:pPr>
            <a:r>
              <a:rPr lang="en-US" altLang="en-US" sz="1400">
                <a:ea typeface="굴림" pitchFamily="50" charset="-128"/>
              </a:rPr>
              <a:t>Tiny </a:t>
            </a:r>
            <a:r>
              <a:rPr lang="en-US" altLang="ko-KR" sz="1400">
                <a:ea typeface="굴림" pitchFamily="50" charset="-128"/>
              </a:rPr>
              <a:t>F</a:t>
            </a:r>
            <a:r>
              <a:rPr lang="en-US" altLang="en-US" sz="1400">
                <a:ea typeface="굴림" pitchFamily="50" charset="-128"/>
              </a:rPr>
              <a:t>ragment </a:t>
            </a:r>
            <a:r>
              <a:rPr lang="en-US" altLang="ko-KR" sz="1400">
                <a:ea typeface="굴림" pitchFamily="50" charset="-128"/>
              </a:rPr>
              <a:t>A</a:t>
            </a:r>
            <a:r>
              <a:rPr lang="en-US" altLang="en-US" sz="1400">
                <a:ea typeface="굴림" pitchFamily="50" charset="-128"/>
              </a:rPr>
              <a:t>ttacks</a:t>
            </a:r>
            <a:r>
              <a:rPr lang="en-US" altLang="ko-KR" sz="1400">
                <a:ea typeface="굴림" pitchFamily="50" charset="-128"/>
              </a:rPr>
              <a:t> : The intruder uses IP fragmentation option to create extremely small fragments and force the TCP header information into a separate packet fragment (in the hope that only the first fragment is examined and the remaining are passed thru).</a:t>
            </a:r>
          </a:p>
        </p:txBody>
      </p:sp>
    </p:spTree>
    <p:extLst>
      <p:ext uri="{BB962C8B-B14F-4D97-AF65-F5344CB8AC3E}">
        <p14:creationId xmlns:p14="http://schemas.microsoft.com/office/powerpoint/2010/main" val="2023959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606DC6-0C4C-4E8D-A1BA-555405E4CAA7}" type="slidenum">
              <a:rPr lang="en-US" smtClean="0"/>
              <a:t>138</a:t>
            </a:fld>
            <a:endParaRPr lang="en-US"/>
          </a:p>
        </p:txBody>
      </p:sp>
    </p:spTree>
    <p:extLst>
      <p:ext uri="{BB962C8B-B14F-4D97-AF65-F5344CB8AC3E}">
        <p14:creationId xmlns:p14="http://schemas.microsoft.com/office/powerpoint/2010/main" val="518167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ISCW 6.2.5-2</a:t>
            </a:r>
          </a:p>
        </p:txBody>
      </p:sp>
    </p:spTree>
    <p:extLst>
      <p:ext uri="{BB962C8B-B14F-4D97-AF65-F5344CB8AC3E}">
        <p14:creationId xmlns:p14="http://schemas.microsoft.com/office/powerpoint/2010/main" val="201086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48743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C837880-EEC5-41AE-9B08-1E854BADBC59}"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7453D-07AD-44CD-8503-70C5AB4EF812}" type="slidenum">
              <a:rPr lang="en-US" smtClean="0"/>
              <a:t>‹#›</a:t>
            </a:fld>
            <a:endParaRPr lang="en-US"/>
          </a:p>
        </p:txBody>
      </p:sp>
    </p:spTree>
    <p:extLst>
      <p:ext uri="{BB962C8B-B14F-4D97-AF65-F5344CB8AC3E}">
        <p14:creationId xmlns:p14="http://schemas.microsoft.com/office/powerpoint/2010/main" val="349708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A996F2-9814-4865-8ACC-0E783A53701D}"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7453D-07AD-44CD-8503-70C5AB4EF812}" type="slidenum">
              <a:rPr lang="en-US" smtClean="0"/>
              <a:t>‹#›</a:t>
            </a:fld>
            <a:endParaRPr lang="en-US"/>
          </a:p>
        </p:txBody>
      </p:sp>
    </p:spTree>
    <p:extLst>
      <p:ext uri="{BB962C8B-B14F-4D97-AF65-F5344CB8AC3E}">
        <p14:creationId xmlns:p14="http://schemas.microsoft.com/office/powerpoint/2010/main" val="296892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77434B-7DAC-492F-86F8-B568E1142107}"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7453D-07AD-44CD-8503-70C5AB4EF812}" type="slidenum">
              <a:rPr lang="en-US" smtClean="0"/>
              <a:t>‹#›</a:t>
            </a:fld>
            <a:endParaRPr lang="en-US"/>
          </a:p>
        </p:txBody>
      </p:sp>
    </p:spTree>
    <p:extLst>
      <p:ext uri="{BB962C8B-B14F-4D97-AF65-F5344CB8AC3E}">
        <p14:creationId xmlns:p14="http://schemas.microsoft.com/office/powerpoint/2010/main" val="640336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9225" y="220663"/>
            <a:ext cx="8809038" cy="544512"/>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600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49225" y="220663"/>
            <a:ext cx="8809038" cy="544512"/>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a:prstGeom prst="rect">
            <a:avLst/>
          </a:prstGeom>
        </p:spPr>
        <p:txBody>
          <a:bodyPr/>
          <a:lstStyle/>
          <a:p>
            <a:pPr lvl="0"/>
            <a:endParaRPr lang="en-US" noProof="0"/>
          </a:p>
        </p:txBody>
      </p:sp>
    </p:spTree>
    <p:extLst>
      <p:ext uri="{BB962C8B-B14F-4D97-AF65-F5344CB8AC3E}">
        <p14:creationId xmlns:p14="http://schemas.microsoft.com/office/powerpoint/2010/main" val="465668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9225" y="220663"/>
            <a:ext cx="8809038" cy="544512"/>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077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7A1C061F-5AEE-4672-9698-40DB443344A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6B8B13B-65CA-4D35-8FE5-D239F718F4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E9A6B90-CD36-4730-A478-D804BC4F2993}"/>
              </a:ext>
            </a:extLst>
          </p:cNvPr>
          <p:cNvSpPr>
            <a:spLocks noGrp="1" noChangeArrowheads="1"/>
          </p:cNvSpPr>
          <p:nvPr>
            <p:ph type="sldNum" sz="quarter" idx="12"/>
          </p:nvPr>
        </p:nvSpPr>
        <p:spPr>
          <a:ln/>
        </p:spPr>
        <p:txBody>
          <a:bodyPr/>
          <a:lstStyle>
            <a:lvl1pPr>
              <a:defRPr/>
            </a:lvl1pPr>
          </a:lstStyle>
          <a:p>
            <a:fld id="{23D4E0DE-CCC9-4232-A297-56E6121E40E9}" type="slidenum">
              <a:rPr lang="en-US" altLang="en-US"/>
              <a:pPr/>
              <a:t>‹#›</a:t>
            </a:fld>
            <a:endParaRPr lang="en-US" altLang="en-US"/>
          </a:p>
        </p:txBody>
      </p:sp>
    </p:spTree>
    <p:extLst>
      <p:ext uri="{BB962C8B-B14F-4D97-AF65-F5344CB8AC3E}">
        <p14:creationId xmlns:p14="http://schemas.microsoft.com/office/powerpoint/2010/main" val="148211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E859D0-DF00-4A38-B4E0-AE7EEB125B96}"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7453D-07AD-44CD-8503-70C5AB4EF812}" type="slidenum">
              <a:rPr lang="en-US" smtClean="0"/>
              <a:t>‹#›</a:t>
            </a:fld>
            <a:endParaRPr lang="en-US"/>
          </a:p>
        </p:txBody>
      </p:sp>
    </p:spTree>
    <p:extLst>
      <p:ext uri="{BB962C8B-B14F-4D97-AF65-F5344CB8AC3E}">
        <p14:creationId xmlns:p14="http://schemas.microsoft.com/office/powerpoint/2010/main" val="501647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5D7383-AF6D-477D-9B86-23777BB82E3E}"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7453D-07AD-44CD-8503-70C5AB4EF812}" type="slidenum">
              <a:rPr lang="en-US" smtClean="0"/>
              <a:t>‹#›</a:t>
            </a:fld>
            <a:endParaRPr lang="en-US"/>
          </a:p>
        </p:txBody>
      </p:sp>
    </p:spTree>
    <p:extLst>
      <p:ext uri="{BB962C8B-B14F-4D97-AF65-F5344CB8AC3E}">
        <p14:creationId xmlns:p14="http://schemas.microsoft.com/office/powerpoint/2010/main" val="20245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055101-66AA-41A1-AF58-193539E61173}" type="datetime1">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07453D-07AD-44CD-8503-70C5AB4EF812}" type="slidenum">
              <a:rPr lang="en-US" smtClean="0"/>
              <a:t>‹#›</a:t>
            </a:fld>
            <a:endParaRPr lang="en-US"/>
          </a:p>
        </p:txBody>
      </p:sp>
    </p:spTree>
    <p:extLst>
      <p:ext uri="{BB962C8B-B14F-4D97-AF65-F5344CB8AC3E}">
        <p14:creationId xmlns:p14="http://schemas.microsoft.com/office/powerpoint/2010/main" val="235848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78D65D-EFBD-416E-B96F-C450AA75A78E}" type="datetime1">
              <a:rPr lang="en-US" smtClean="0"/>
              <a:t>7/28/2023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t>‹#›</a:t>
            </a:fld>
            <a:endParaRPr lang="en-US"/>
          </a:p>
        </p:txBody>
      </p:sp>
    </p:spTree>
    <p:extLst>
      <p:ext uri="{BB962C8B-B14F-4D97-AF65-F5344CB8AC3E}">
        <p14:creationId xmlns:p14="http://schemas.microsoft.com/office/powerpoint/2010/main" val="1268931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0CA821-5B8C-467B-8980-55072227F62D}" type="datetime1">
              <a:rPr lang="en-US" smtClean="0"/>
              <a:t>7/28/2023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07453D-07AD-44CD-8503-70C5AB4EF812}" type="slidenum">
              <a:rPr lang="en-US" smtClean="0"/>
              <a:t>‹#›</a:t>
            </a:fld>
            <a:endParaRPr lang="en-US"/>
          </a:p>
        </p:txBody>
      </p:sp>
    </p:spTree>
    <p:extLst>
      <p:ext uri="{BB962C8B-B14F-4D97-AF65-F5344CB8AC3E}">
        <p14:creationId xmlns:p14="http://schemas.microsoft.com/office/powerpoint/2010/main" val="106747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FE85E3-7CD6-4086-8969-00C72D30DF43}" type="datetime1">
              <a:rPr lang="en-US" smtClean="0"/>
              <a:t>7/28/2023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07453D-07AD-44CD-8503-70C5AB4EF812}" type="slidenum">
              <a:rPr lang="en-US" smtClean="0"/>
              <a:t>‹#›</a:t>
            </a:fld>
            <a:endParaRPr lang="en-US"/>
          </a:p>
        </p:txBody>
      </p:sp>
    </p:spTree>
    <p:extLst>
      <p:ext uri="{BB962C8B-B14F-4D97-AF65-F5344CB8AC3E}">
        <p14:creationId xmlns:p14="http://schemas.microsoft.com/office/powerpoint/2010/main" val="1886789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DD4A10-CBAF-4DE8-B671-1FB76174442F}" type="datetime1">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07453D-07AD-44CD-8503-70C5AB4EF812}" type="slidenum">
              <a:rPr lang="en-US" smtClean="0"/>
              <a:t>‹#›</a:t>
            </a:fld>
            <a:endParaRPr lang="en-US"/>
          </a:p>
        </p:txBody>
      </p:sp>
    </p:spTree>
    <p:extLst>
      <p:ext uri="{BB962C8B-B14F-4D97-AF65-F5344CB8AC3E}">
        <p14:creationId xmlns:p14="http://schemas.microsoft.com/office/powerpoint/2010/main" val="1200159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491578-D59D-4076-B651-5A9654543454}" type="datetime1">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07453D-07AD-44CD-8503-70C5AB4EF812}" type="slidenum">
              <a:rPr lang="en-US" smtClean="0"/>
              <a:t>‹#›</a:t>
            </a:fld>
            <a:endParaRPr lang="en-US"/>
          </a:p>
        </p:txBody>
      </p:sp>
    </p:spTree>
    <p:extLst>
      <p:ext uri="{BB962C8B-B14F-4D97-AF65-F5344CB8AC3E}">
        <p14:creationId xmlns:p14="http://schemas.microsoft.com/office/powerpoint/2010/main" val="1172419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DFB02-74B8-4CF4-95ED-0C3258A006C6}" type="datetime1">
              <a:rPr lang="en-US" smtClean="0"/>
              <a:t>7/28/2023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07453D-07AD-44CD-8503-70C5AB4EF812}" type="slidenum">
              <a:rPr lang="en-US" smtClean="0"/>
              <a:t>‹#›</a:t>
            </a:fld>
            <a:endParaRPr lang="en-US"/>
          </a:p>
        </p:txBody>
      </p:sp>
    </p:spTree>
    <p:extLst>
      <p:ext uri="{BB962C8B-B14F-4D97-AF65-F5344CB8AC3E}">
        <p14:creationId xmlns:p14="http://schemas.microsoft.com/office/powerpoint/2010/main" val="2591775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oleObject" Target="../embeddings/oleObject2.bin"/><Relationship Id="rId1" Type="http://schemas.openxmlformats.org/officeDocument/2006/relationships/slideLayout" Target="../slideLayouts/slideLayout14.xml"/><Relationship Id="rId6" Type="http://schemas.openxmlformats.org/officeDocument/2006/relationships/oleObject" Target="../embeddings/oleObject4.bin"/><Relationship Id="rId5" Type="http://schemas.openxmlformats.org/officeDocument/2006/relationships/image" Target="../media/image85.png"/><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oleObject" Target="../embeddings/oleObject5.bin"/><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oleObject" Target="../embeddings/oleObject6.bin"/></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0.png"/></Relationships>
</file>

<file path=ppt/slides/_rels/slide139.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108.jpg"/><Relationship Id="rId3" Type="http://schemas.openxmlformats.org/officeDocument/2006/relationships/image" Target="../media/image103.jpg"/><Relationship Id="rId7" Type="http://schemas.openxmlformats.org/officeDocument/2006/relationships/image" Target="../media/image107.jpg"/><Relationship Id="rId2" Type="http://schemas.openxmlformats.org/officeDocument/2006/relationships/image" Target="../media/image102.jpg"/><Relationship Id="rId1" Type="http://schemas.openxmlformats.org/officeDocument/2006/relationships/slideLayout" Target="../slideLayouts/slideLayout2.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s>
</file>

<file path=ppt/slides/_rels/slide155.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cexpert.us/operating-systems/describe-internet-protocols-and-applications.html" TargetMode="External"/><Relationship Id="rId2" Type="http://schemas.openxmlformats.org/officeDocument/2006/relationships/hyperlink" Target="https://www.ccexpert.us/classic-firewall/how-classic-firewall-works.html"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8.jpe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Local_area_network" TargetMode="External"/><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hyperlink" Target="http://searchnetworking.techtarget.com/definition/MAC-addres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A246"/>
        </a:solidFill>
        <a:effectLst/>
      </p:bgPr>
    </p:bg>
    <p:spTree>
      <p:nvGrpSpPr>
        <p:cNvPr id="1" name=""/>
        <p:cNvGrpSpPr/>
        <p:nvPr/>
      </p:nvGrpSpPr>
      <p:grpSpPr>
        <a:xfrm>
          <a:off x="0" y="0"/>
          <a:ext cx="0" cy="0"/>
          <a:chOff x="0" y="0"/>
          <a:chExt cx="0" cy="0"/>
        </a:xfrm>
      </p:grpSpPr>
      <p:pic>
        <p:nvPicPr>
          <p:cNvPr id="1026" name="Picture 2" descr="Network Security: Ever More Complex, Ever More Necessary - Dyna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399"/>
            <a:ext cx="8839200" cy="648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762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What is a network device?</a:t>
            </a:r>
          </a:p>
        </p:txBody>
      </p:sp>
      <p:sp>
        <p:nvSpPr>
          <p:cNvPr id="3" name="Content Placeholder 2"/>
          <p:cNvSpPr>
            <a:spLocks noGrp="1"/>
          </p:cNvSpPr>
          <p:nvPr>
            <p:ph idx="1"/>
          </p:nvPr>
        </p:nvSpPr>
        <p:spPr/>
        <p:txBody>
          <a:bodyPr>
            <a:normAutofit/>
          </a:bodyPr>
          <a:lstStyle/>
          <a:p>
            <a:pPr marL="0" indent="0" algn="just">
              <a:buNone/>
            </a:pPr>
            <a:r>
              <a:rPr lang="en-US" sz="2800" dirty="0">
                <a:solidFill>
                  <a:srgbClr val="0000CC"/>
                </a:solidFill>
                <a:latin typeface="Arial" panose="020B0604020202020204" pitchFamily="34" charset="0"/>
                <a:cs typeface="Arial" panose="020B0604020202020204" pitchFamily="34" charset="0"/>
              </a:rPr>
              <a:t>Components used to connect computers as well as other electrical devices together in order to share resources such as printers and fax machines.</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6103643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p:cNvSpPr>
            <a:spLocks noGrp="1"/>
          </p:cNvSpPr>
          <p:nvPr>
            <p:ph idx="1"/>
          </p:nvPr>
        </p:nvSpPr>
        <p:spPr>
          <a:xfrm>
            <a:off x="470024" y="236882"/>
            <a:ext cx="8229600" cy="6240118"/>
          </a:xfrm>
        </p:spPr>
        <p:txBody>
          <a:bodyPr>
            <a:normAutofit fontScale="62500" lnSpcReduction="20000"/>
          </a:bodyPr>
          <a:lstStyle/>
          <a:p>
            <a:pPr eaLnBrk="1" hangingPunct="1"/>
            <a:endParaRPr lang="en-US" sz="1600" dirty="0"/>
          </a:p>
          <a:p>
            <a:pPr marL="0" indent="0" algn="just" eaLnBrk="1" hangingPunct="1">
              <a:buNone/>
            </a:pPr>
            <a:r>
              <a:rPr lang="en-US" sz="2600" b="1" dirty="0">
                <a:solidFill>
                  <a:srgbClr val="0000CC"/>
                </a:solidFill>
              </a:rPr>
              <a:t>Denial-of-Service Attack</a:t>
            </a:r>
          </a:p>
          <a:p>
            <a:pPr marL="0" indent="0" algn="just" eaLnBrk="1" hangingPunct="1">
              <a:buNone/>
            </a:pPr>
            <a:endParaRPr lang="en-US" sz="2600" b="1" dirty="0">
              <a:solidFill>
                <a:srgbClr val="0000CC"/>
              </a:solidFill>
            </a:endParaRPr>
          </a:p>
          <a:p>
            <a:pPr algn="just" eaLnBrk="1" hangingPunct="1"/>
            <a:r>
              <a:rPr lang="en-US" sz="2600" dirty="0">
                <a:solidFill>
                  <a:srgbClr val="0000CC"/>
                </a:solidFill>
              </a:rPr>
              <a:t>Unlike a password-based attack, the denial-of-service attack </a:t>
            </a:r>
            <a:r>
              <a:rPr lang="en-US" sz="2600" dirty="0">
                <a:solidFill>
                  <a:srgbClr val="C00000"/>
                </a:solidFill>
              </a:rPr>
              <a:t>prevents normal use of your computer or network by valid users.</a:t>
            </a:r>
          </a:p>
          <a:p>
            <a:pPr algn="just"/>
            <a:r>
              <a:rPr lang="en-US" sz="2600" dirty="0">
                <a:solidFill>
                  <a:srgbClr val="0000CC"/>
                </a:solidFill>
              </a:rPr>
              <a:t>Objective </a:t>
            </a:r>
            <a:r>
              <a:rPr lang="en-US" sz="2600" dirty="0">
                <a:solidFill>
                  <a:srgbClr val="0000CC"/>
                </a:solidFill>
                <a:sym typeface="Wingdings" pitchFamily="2" charset="2"/>
              </a:rPr>
              <a:t></a:t>
            </a:r>
            <a:r>
              <a:rPr lang="en-US" sz="2600" dirty="0">
                <a:solidFill>
                  <a:srgbClr val="0000CC"/>
                </a:solidFill>
              </a:rPr>
              <a:t> make a service unusable, usually by </a:t>
            </a:r>
            <a:r>
              <a:rPr lang="en-US" sz="2600" dirty="0">
                <a:solidFill>
                  <a:srgbClr val="FF0000"/>
                </a:solidFill>
              </a:rPr>
              <a:t>overloading the server </a:t>
            </a:r>
            <a:r>
              <a:rPr lang="en-US" sz="2600" dirty="0">
                <a:solidFill>
                  <a:srgbClr val="0000CC"/>
                </a:solidFill>
              </a:rPr>
              <a:t>or network</a:t>
            </a:r>
          </a:p>
          <a:p>
            <a:pPr algn="just" eaLnBrk="1" hangingPunct="1"/>
            <a:r>
              <a:rPr lang="en-US" sz="2600" dirty="0">
                <a:solidFill>
                  <a:srgbClr val="0000CC"/>
                </a:solidFill>
              </a:rPr>
              <a:t>After gaining access to your network, the attacker can do any of the following:</a:t>
            </a:r>
          </a:p>
          <a:p>
            <a:pPr lvl="1" algn="just" eaLnBrk="1" hangingPunct="1"/>
            <a:r>
              <a:rPr lang="en-US" sz="2600" dirty="0">
                <a:solidFill>
                  <a:srgbClr val="0000CC"/>
                </a:solidFill>
              </a:rPr>
              <a:t>Randomize the attention of your internal Information Systems staff so that </a:t>
            </a:r>
            <a:r>
              <a:rPr lang="en-US" sz="2600" dirty="0">
                <a:solidFill>
                  <a:srgbClr val="FF0000"/>
                </a:solidFill>
              </a:rPr>
              <a:t>they do not see the intrusion immediately</a:t>
            </a:r>
            <a:r>
              <a:rPr lang="en-US" sz="2600" dirty="0">
                <a:solidFill>
                  <a:srgbClr val="0000CC"/>
                </a:solidFill>
              </a:rPr>
              <a:t>, which allows the attacker to make more attacks during the diversion.</a:t>
            </a:r>
          </a:p>
          <a:p>
            <a:pPr lvl="1" algn="just" eaLnBrk="1" hangingPunct="1"/>
            <a:r>
              <a:rPr lang="en-US" sz="2600" dirty="0">
                <a:solidFill>
                  <a:srgbClr val="FF0000"/>
                </a:solidFill>
              </a:rPr>
              <a:t>Send invalid data to applications or </a:t>
            </a:r>
            <a:r>
              <a:rPr lang="en-US" sz="2600" dirty="0">
                <a:solidFill>
                  <a:srgbClr val="0000CC"/>
                </a:solidFill>
              </a:rPr>
              <a:t>network services, which causes abnormal termination or behavior of the applications or services.</a:t>
            </a:r>
          </a:p>
          <a:p>
            <a:pPr lvl="1" algn="just" eaLnBrk="1" hangingPunct="1"/>
            <a:r>
              <a:rPr lang="en-US" sz="2600" dirty="0">
                <a:solidFill>
                  <a:srgbClr val="0000CC"/>
                </a:solidFill>
              </a:rPr>
              <a:t>Flood a computer or the entire network with traffic until a shutdown occurs because of </a:t>
            </a:r>
            <a:r>
              <a:rPr lang="en-US" sz="2600" dirty="0">
                <a:solidFill>
                  <a:srgbClr val="FF0000"/>
                </a:solidFill>
              </a:rPr>
              <a:t>the overload.</a:t>
            </a:r>
          </a:p>
          <a:p>
            <a:pPr lvl="1" algn="just" eaLnBrk="1" hangingPunct="1"/>
            <a:r>
              <a:rPr lang="en-US" sz="2600" dirty="0">
                <a:solidFill>
                  <a:srgbClr val="FF0000"/>
                </a:solidFill>
              </a:rPr>
              <a:t>Block traffic, </a:t>
            </a:r>
            <a:r>
              <a:rPr lang="en-US" sz="2600" dirty="0">
                <a:solidFill>
                  <a:srgbClr val="0000CC"/>
                </a:solidFill>
              </a:rPr>
              <a:t>which results in a loss of access to network resources by authorized users.</a:t>
            </a:r>
          </a:p>
          <a:p>
            <a:pPr lvl="1" algn="just" eaLnBrk="1" hangingPunct="1"/>
            <a:endParaRPr lang="en-US" sz="2600" dirty="0">
              <a:solidFill>
                <a:srgbClr val="0000CC"/>
              </a:solidFill>
            </a:endParaRPr>
          </a:p>
          <a:p>
            <a:pPr algn="just">
              <a:lnSpc>
                <a:spcPct val="90000"/>
              </a:lnSpc>
            </a:pPr>
            <a:r>
              <a:rPr lang="en-US" sz="2600" dirty="0">
                <a:solidFill>
                  <a:srgbClr val="0000CC"/>
                </a:solidFill>
              </a:rPr>
              <a:t>Attacker usually spoofs source address to hide origin</a:t>
            </a:r>
          </a:p>
          <a:p>
            <a:pPr algn="just" eaLnBrk="1" hangingPunct="1"/>
            <a:r>
              <a:rPr lang="en-US" sz="2600" dirty="0">
                <a:solidFill>
                  <a:srgbClr val="0000CC"/>
                </a:solidFill>
              </a:rPr>
              <a:t>Disrupt service by taking down hosts</a:t>
            </a:r>
          </a:p>
          <a:p>
            <a:pPr lvl="1" algn="just" eaLnBrk="1" hangingPunct="1"/>
            <a:r>
              <a:rPr lang="en-US" sz="2600" dirty="0">
                <a:solidFill>
                  <a:srgbClr val="0000CC"/>
                </a:solidFill>
              </a:rPr>
              <a:t>E.g., ping-of-death</a:t>
            </a:r>
          </a:p>
          <a:p>
            <a:pPr algn="just" eaLnBrk="1" hangingPunct="1">
              <a:lnSpc>
                <a:spcPct val="90000"/>
              </a:lnSpc>
            </a:pPr>
            <a:r>
              <a:rPr lang="en-US" sz="2600" dirty="0">
                <a:solidFill>
                  <a:srgbClr val="0000CC"/>
                </a:solidFill>
              </a:rPr>
              <a:t>Consume host resources</a:t>
            </a:r>
          </a:p>
          <a:p>
            <a:pPr lvl="1" algn="just" eaLnBrk="1" hangingPunct="1">
              <a:lnSpc>
                <a:spcPct val="90000"/>
              </a:lnSpc>
            </a:pPr>
            <a:r>
              <a:rPr lang="en-US" sz="2600" dirty="0">
                <a:solidFill>
                  <a:srgbClr val="0000CC"/>
                </a:solidFill>
              </a:rPr>
              <a:t>TCP SYN floods</a:t>
            </a:r>
          </a:p>
          <a:p>
            <a:pPr lvl="1" algn="just" eaLnBrk="1" hangingPunct="1">
              <a:lnSpc>
                <a:spcPct val="90000"/>
              </a:lnSpc>
            </a:pPr>
            <a:r>
              <a:rPr lang="en-US" sz="2600" dirty="0">
                <a:solidFill>
                  <a:srgbClr val="0000CC"/>
                </a:solidFill>
              </a:rPr>
              <a:t>ICMP ECHO (ping) floods</a:t>
            </a:r>
          </a:p>
          <a:p>
            <a:pPr algn="just" eaLnBrk="1" hangingPunct="1"/>
            <a:r>
              <a:rPr lang="en-US" sz="2600" dirty="0">
                <a:solidFill>
                  <a:srgbClr val="0000CC"/>
                </a:solidFill>
              </a:rPr>
              <a:t>Consume network resources</a:t>
            </a:r>
          </a:p>
          <a:p>
            <a:pPr lvl="1" algn="just" eaLnBrk="1" hangingPunct="1"/>
            <a:r>
              <a:rPr lang="en-US" sz="2600" dirty="0">
                <a:solidFill>
                  <a:srgbClr val="0000CC"/>
                </a:solidFill>
              </a:rPr>
              <a:t>E.g., UDP/ICMP floods</a:t>
            </a:r>
          </a:p>
          <a:p>
            <a:pPr algn="just" eaLnBrk="1" hangingPunct="1">
              <a:lnSpc>
                <a:spcPct val="90000"/>
              </a:lnSpc>
            </a:pPr>
            <a:r>
              <a:rPr lang="en-US" sz="2600" dirty="0">
                <a:solidFill>
                  <a:srgbClr val="0000CC"/>
                </a:solidFill>
              </a:rPr>
              <a:t>Consume bandwidth</a:t>
            </a:r>
          </a:p>
          <a:p>
            <a:pPr lvl="1" algn="just" eaLnBrk="1" hangingPunct="1">
              <a:lnSpc>
                <a:spcPct val="90000"/>
              </a:lnSpc>
            </a:pPr>
            <a:r>
              <a:rPr lang="en-US" sz="2600" dirty="0">
                <a:solidFill>
                  <a:srgbClr val="0000CC"/>
                </a:solidFill>
              </a:rPr>
              <a:t>UDP floods</a:t>
            </a:r>
          </a:p>
          <a:p>
            <a:pPr lvl="1" algn="just" eaLnBrk="1" hangingPunct="1">
              <a:lnSpc>
                <a:spcPct val="90000"/>
              </a:lnSpc>
            </a:pPr>
            <a:r>
              <a:rPr lang="en-US" sz="2600" dirty="0">
                <a:solidFill>
                  <a:srgbClr val="0000CC"/>
                </a:solidFill>
              </a:rPr>
              <a:t>ICMP floods</a:t>
            </a:r>
          </a:p>
          <a:p>
            <a:pPr lvl="1" eaLnBrk="1" hangingPunct="1"/>
            <a:endParaRPr lang="en-US" sz="1200" dirty="0"/>
          </a:p>
          <a:p>
            <a:pPr eaLnBrk="1" hangingPunct="1"/>
            <a:endParaRPr lang="en-US" sz="1600" dirty="0"/>
          </a:p>
        </p:txBody>
      </p:sp>
      <p:sp>
        <p:nvSpPr>
          <p:cNvPr id="5" name="Rectangle 4">
            <a:extLst>
              <a:ext uri="{FF2B5EF4-FFF2-40B4-BE49-F238E27FC236}">
                <a16:creationId xmlns:a16="http://schemas.microsoft.com/office/drawing/2014/main" id="{4D133295-33D3-4B78-8A2D-B1C3E7604B66}"/>
              </a:ext>
            </a:extLst>
          </p:cNvPr>
          <p:cNvSpPr>
            <a:spLocks noChangeArrowheads="1"/>
          </p:cNvSpPr>
          <p:nvPr/>
        </p:nvSpPr>
        <p:spPr bwMode="auto">
          <a:xfrm>
            <a:off x="4280024" y="5301208"/>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dirty="0"/>
              <a:t>Attacker</a:t>
            </a:r>
          </a:p>
        </p:txBody>
      </p:sp>
      <p:sp>
        <p:nvSpPr>
          <p:cNvPr id="6" name="Rectangle 5">
            <a:extLst>
              <a:ext uri="{FF2B5EF4-FFF2-40B4-BE49-F238E27FC236}">
                <a16:creationId xmlns:a16="http://schemas.microsoft.com/office/drawing/2014/main" id="{E857472A-FEA8-422C-B7DA-F8203AB899BA}"/>
              </a:ext>
            </a:extLst>
          </p:cNvPr>
          <p:cNvSpPr>
            <a:spLocks noChangeArrowheads="1"/>
          </p:cNvSpPr>
          <p:nvPr/>
        </p:nvSpPr>
        <p:spPr bwMode="auto">
          <a:xfrm>
            <a:off x="7632824" y="5301208"/>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dirty="0"/>
              <a:t>Victim</a:t>
            </a:r>
          </a:p>
        </p:txBody>
      </p:sp>
      <p:sp>
        <p:nvSpPr>
          <p:cNvPr id="7" name="Text Box 11">
            <a:extLst>
              <a:ext uri="{FF2B5EF4-FFF2-40B4-BE49-F238E27FC236}">
                <a16:creationId xmlns:a16="http://schemas.microsoft.com/office/drawing/2014/main" id="{10F96C14-9C75-4197-B1B7-74DD5B316AD8}"/>
              </a:ext>
            </a:extLst>
          </p:cNvPr>
          <p:cNvSpPr txBox="1">
            <a:spLocks noChangeArrowheads="1"/>
          </p:cNvSpPr>
          <p:nvPr/>
        </p:nvSpPr>
        <p:spPr bwMode="auto">
          <a:xfrm>
            <a:off x="5601617" y="5218256"/>
            <a:ext cx="1928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charset="0"/>
              </a:defRPr>
            </a:lvl1pPr>
            <a:lvl2pPr marL="742950" indent="-285750" eaLnBrk="0" hangingPunct="0">
              <a:defRPr b="1" i="1">
                <a:solidFill>
                  <a:schemeClr val="tx1"/>
                </a:solidFill>
                <a:latin typeface="Arial" charset="0"/>
              </a:defRPr>
            </a:lvl2pPr>
            <a:lvl3pPr marL="1143000" indent="-228600" eaLnBrk="0" hangingPunct="0">
              <a:defRPr b="1" i="1">
                <a:solidFill>
                  <a:schemeClr val="tx1"/>
                </a:solidFill>
                <a:latin typeface="Arial" charset="0"/>
              </a:defRPr>
            </a:lvl3pPr>
            <a:lvl4pPr marL="1600200" indent="-228600" eaLnBrk="0" hangingPunct="0">
              <a:defRPr b="1" i="1">
                <a:solidFill>
                  <a:schemeClr val="tx1"/>
                </a:solidFill>
                <a:latin typeface="Arial" charset="0"/>
              </a:defRPr>
            </a:lvl4pPr>
            <a:lvl5pPr marL="2057400" indent="-228600" eaLnBrk="0" hangingPunct="0">
              <a:defRPr b="1" i="1">
                <a:solidFill>
                  <a:schemeClr val="tx1"/>
                </a:solidFill>
                <a:latin typeface="Arial" charset="0"/>
              </a:defRPr>
            </a:lvl5pPr>
            <a:lvl6pPr marL="2514600" indent="-228600" eaLnBrk="0" fontAlgn="base" hangingPunct="0">
              <a:spcBef>
                <a:spcPct val="0"/>
              </a:spcBef>
              <a:spcAft>
                <a:spcPct val="0"/>
              </a:spcAft>
              <a:defRPr b="1" i="1">
                <a:solidFill>
                  <a:schemeClr val="tx1"/>
                </a:solidFill>
                <a:latin typeface="Arial" charset="0"/>
              </a:defRPr>
            </a:lvl6pPr>
            <a:lvl7pPr marL="2971800" indent="-228600" eaLnBrk="0" fontAlgn="base" hangingPunct="0">
              <a:spcBef>
                <a:spcPct val="0"/>
              </a:spcBef>
              <a:spcAft>
                <a:spcPct val="0"/>
              </a:spcAft>
              <a:defRPr b="1" i="1">
                <a:solidFill>
                  <a:schemeClr val="tx1"/>
                </a:solidFill>
                <a:latin typeface="Arial" charset="0"/>
              </a:defRPr>
            </a:lvl7pPr>
            <a:lvl8pPr marL="3429000" indent="-228600" eaLnBrk="0" fontAlgn="base" hangingPunct="0">
              <a:spcBef>
                <a:spcPct val="0"/>
              </a:spcBef>
              <a:spcAft>
                <a:spcPct val="0"/>
              </a:spcAft>
              <a:defRPr b="1" i="1">
                <a:solidFill>
                  <a:schemeClr val="tx1"/>
                </a:solidFill>
                <a:latin typeface="Arial" charset="0"/>
              </a:defRPr>
            </a:lvl8pPr>
            <a:lvl9pPr marL="3886200" indent="-228600" eaLnBrk="0" fontAlgn="base" hangingPunct="0">
              <a:spcBef>
                <a:spcPct val="0"/>
              </a:spcBef>
              <a:spcAft>
                <a:spcPct val="0"/>
              </a:spcAft>
              <a:defRPr b="1" i="1">
                <a:solidFill>
                  <a:schemeClr val="tx1"/>
                </a:solidFill>
                <a:latin typeface="Arial" charset="0"/>
              </a:defRPr>
            </a:lvl9pPr>
          </a:lstStyle>
          <a:p>
            <a:pPr eaLnBrk="1" hangingPunct="1"/>
            <a:r>
              <a:rPr lang="en-US" dirty="0"/>
              <a:t>Lots of traffic</a:t>
            </a:r>
          </a:p>
        </p:txBody>
      </p:sp>
      <p:sp>
        <p:nvSpPr>
          <p:cNvPr id="8" name="Line 7">
            <a:extLst>
              <a:ext uri="{FF2B5EF4-FFF2-40B4-BE49-F238E27FC236}">
                <a16:creationId xmlns:a16="http://schemas.microsoft.com/office/drawing/2014/main" id="{A2AC8FFA-2E8E-4409-B037-C6D3F2975300}"/>
              </a:ext>
            </a:extLst>
          </p:cNvPr>
          <p:cNvSpPr>
            <a:spLocks noChangeShapeType="1"/>
          </p:cNvSpPr>
          <p:nvPr/>
        </p:nvSpPr>
        <p:spPr bwMode="auto">
          <a:xfrm rot="13186316" flipH="1">
            <a:off x="5704640" y="4886648"/>
            <a:ext cx="1676400" cy="1371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22313927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04784" y="304961"/>
            <a:ext cx="8229600" cy="563562"/>
          </a:xfrm>
        </p:spPr>
        <p:txBody>
          <a:bodyPr>
            <a:noAutofit/>
          </a:bodyPr>
          <a:lstStyle/>
          <a:p>
            <a:pPr eaLnBrk="1" hangingPunct="1"/>
            <a:r>
              <a:rPr lang="en-US" sz="3200" dirty="0">
                <a:solidFill>
                  <a:srgbClr val="C00000"/>
                </a:solidFill>
                <a:latin typeface="Arial Black" panose="020B0A04020102020204" pitchFamily="34" charset="0"/>
              </a:rPr>
              <a:t>Simple </a:t>
            </a:r>
            <a:r>
              <a:rPr lang="en-US" sz="3200" dirty="0" err="1">
                <a:solidFill>
                  <a:srgbClr val="C00000"/>
                </a:solidFill>
                <a:latin typeface="Arial Black" panose="020B0A04020102020204" pitchFamily="34" charset="0"/>
              </a:rPr>
              <a:t>DoS</a:t>
            </a:r>
            <a:endParaRPr lang="en-US" sz="3200" dirty="0">
              <a:solidFill>
                <a:srgbClr val="C00000"/>
              </a:solidFill>
              <a:latin typeface="Arial Black" panose="020B0A04020102020204" pitchFamily="34" charset="0"/>
            </a:endParaRPr>
          </a:p>
        </p:txBody>
      </p:sp>
      <p:sp>
        <p:nvSpPr>
          <p:cNvPr id="15363" name="Rectangle 4"/>
          <p:cNvSpPr>
            <a:spLocks noChangeArrowheads="1"/>
          </p:cNvSpPr>
          <p:nvPr/>
        </p:nvSpPr>
        <p:spPr bwMode="auto">
          <a:xfrm>
            <a:off x="6413459" y="2705100"/>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b="0" i="0" dirty="0"/>
              <a:t>Attacker</a:t>
            </a:r>
          </a:p>
        </p:txBody>
      </p:sp>
      <p:sp>
        <p:nvSpPr>
          <p:cNvPr id="15364" name="Rectangle 5"/>
          <p:cNvSpPr>
            <a:spLocks noChangeArrowheads="1"/>
          </p:cNvSpPr>
          <p:nvPr/>
        </p:nvSpPr>
        <p:spPr bwMode="auto">
          <a:xfrm>
            <a:off x="4737059" y="4457700"/>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b="0" i="0"/>
              <a:t>Victim</a:t>
            </a:r>
          </a:p>
        </p:txBody>
      </p:sp>
      <p:sp>
        <p:nvSpPr>
          <p:cNvPr id="15365" name="Rectangle 6"/>
          <p:cNvSpPr>
            <a:spLocks noChangeArrowheads="1"/>
          </p:cNvSpPr>
          <p:nvPr/>
        </p:nvSpPr>
        <p:spPr bwMode="auto">
          <a:xfrm>
            <a:off x="6413459" y="4457700"/>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b="0" i="0"/>
              <a:t>Victim</a:t>
            </a:r>
          </a:p>
        </p:txBody>
      </p:sp>
      <p:sp>
        <p:nvSpPr>
          <p:cNvPr id="15366" name="Rectangle 7"/>
          <p:cNvSpPr>
            <a:spLocks noChangeArrowheads="1"/>
          </p:cNvSpPr>
          <p:nvPr/>
        </p:nvSpPr>
        <p:spPr bwMode="auto">
          <a:xfrm>
            <a:off x="8013659" y="4457700"/>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b="0" i="0" dirty="0"/>
              <a:t>Victim</a:t>
            </a:r>
          </a:p>
        </p:txBody>
      </p:sp>
      <p:sp>
        <p:nvSpPr>
          <p:cNvPr id="15367" name="Line 8"/>
          <p:cNvSpPr>
            <a:spLocks noChangeShapeType="1"/>
          </p:cNvSpPr>
          <p:nvPr/>
        </p:nvSpPr>
        <p:spPr bwMode="auto">
          <a:xfrm flipH="1">
            <a:off x="5270459" y="3086100"/>
            <a:ext cx="1676400" cy="1371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5368" name="Line 9"/>
          <p:cNvSpPr>
            <a:spLocks noChangeShapeType="1"/>
          </p:cNvSpPr>
          <p:nvPr/>
        </p:nvSpPr>
        <p:spPr bwMode="auto">
          <a:xfrm>
            <a:off x="6946859" y="3110443"/>
            <a:ext cx="0" cy="1371600"/>
          </a:xfrm>
          <a:prstGeom prst="line">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5369" name="Line 10"/>
          <p:cNvSpPr>
            <a:spLocks noChangeShapeType="1"/>
          </p:cNvSpPr>
          <p:nvPr/>
        </p:nvSpPr>
        <p:spPr bwMode="auto">
          <a:xfrm>
            <a:off x="6976699" y="3110443"/>
            <a:ext cx="1752600" cy="1371600"/>
          </a:xfrm>
          <a:prstGeom prst="line">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5370" name="Text Box 11"/>
          <p:cNvSpPr txBox="1">
            <a:spLocks noChangeArrowheads="1"/>
          </p:cNvSpPr>
          <p:nvPr/>
        </p:nvSpPr>
        <p:spPr bwMode="auto">
          <a:xfrm>
            <a:off x="609600" y="1150400"/>
            <a:ext cx="84708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i="1">
                <a:solidFill>
                  <a:schemeClr val="tx1"/>
                </a:solidFill>
                <a:latin typeface="Arial" charset="0"/>
              </a:defRPr>
            </a:lvl1pPr>
            <a:lvl2pPr marL="742950" indent="-285750" eaLnBrk="0" hangingPunct="0">
              <a:defRPr b="1" i="1">
                <a:solidFill>
                  <a:schemeClr val="tx1"/>
                </a:solidFill>
                <a:latin typeface="Arial" charset="0"/>
              </a:defRPr>
            </a:lvl2pPr>
            <a:lvl3pPr marL="1143000" indent="-228600" eaLnBrk="0" hangingPunct="0">
              <a:defRPr b="1" i="1">
                <a:solidFill>
                  <a:schemeClr val="tx1"/>
                </a:solidFill>
                <a:latin typeface="Arial" charset="0"/>
              </a:defRPr>
            </a:lvl3pPr>
            <a:lvl4pPr marL="1600200" indent="-228600" eaLnBrk="0" hangingPunct="0">
              <a:defRPr b="1" i="1">
                <a:solidFill>
                  <a:schemeClr val="tx1"/>
                </a:solidFill>
                <a:latin typeface="Arial" charset="0"/>
              </a:defRPr>
            </a:lvl4pPr>
            <a:lvl5pPr marL="2057400" indent="-228600" eaLnBrk="0" hangingPunct="0">
              <a:defRPr b="1" i="1">
                <a:solidFill>
                  <a:schemeClr val="tx1"/>
                </a:solidFill>
                <a:latin typeface="Arial" charset="0"/>
              </a:defRPr>
            </a:lvl5pPr>
            <a:lvl6pPr marL="2514600" indent="-228600" eaLnBrk="0" fontAlgn="base" hangingPunct="0">
              <a:spcBef>
                <a:spcPct val="0"/>
              </a:spcBef>
              <a:spcAft>
                <a:spcPct val="0"/>
              </a:spcAft>
              <a:defRPr b="1" i="1">
                <a:solidFill>
                  <a:schemeClr val="tx1"/>
                </a:solidFill>
                <a:latin typeface="Arial" charset="0"/>
              </a:defRPr>
            </a:lvl6pPr>
            <a:lvl7pPr marL="2971800" indent="-228600" eaLnBrk="0" fontAlgn="base" hangingPunct="0">
              <a:spcBef>
                <a:spcPct val="0"/>
              </a:spcBef>
              <a:spcAft>
                <a:spcPct val="0"/>
              </a:spcAft>
              <a:defRPr b="1" i="1">
                <a:solidFill>
                  <a:schemeClr val="tx1"/>
                </a:solidFill>
                <a:latin typeface="Arial" charset="0"/>
              </a:defRPr>
            </a:lvl7pPr>
            <a:lvl8pPr marL="3429000" indent="-228600" eaLnBrk="0" fontAlgn="base" hangingPunct="0">
              <a:spcBef>
                <a:spcPct val="0"/>
              </a:spcBef>
              <a:spcAft>
                <a:spcPct val="0"/>
              </a:spcAft>
              <a:defRPr b="1" i="1">
                <a:solidFill>
                  <a:schemeClr val="tx1"/>
                </a:solidFill>
                <a:latin typeface="Arial" charset="0"/>
              </a:defRPr>
            </a:lvl8pPr>
            <a:lvl9pPr marL="3886200" indent="-228600" eaLnBrk="0" fontAlgn="base" hangingPunct="0">
              <a:spcBef>
                <a:spcPct val="0"/>
              </a:spcBef>
              <a:spcAft>
                <a:spcPct val="0"/>
              </a:spcAft>
              <a:defRPr b="1" i="1">
                <a:solidFill>
                  <a:schemeClr val="tx1"/>
                </a:solidFill>
                <a:latin typeface="Arial" charset="0"/>
              </a:defRPr>
            </a:lvl9pPr>
          </a:lstStyle>
          <a:p>
            <a:pPr algn="just" eaLnBrk="1" hangingPunct="1">
              <a:buFontTx/>
              <a:buChar char="•"/>
            </a:pPr>
            <a:r>
              <a:rPr lang="en-US" sz="2400" b="0" i="0" dirty="0">
                <a:solidFill>
                  <a:srgbClr val="0000CC"/>
                </a:solidFill>
              </a:rPr>
              <a:t> The Attacker usually spoofed source address to hide origin</a:t>
            </a:r>
          </a:p>
          <a:p>
            <a:pPr algn="just" eaLnBrk="1" hangingPunct="1">
              <a:buFontTx/>
              <a:buChar char="•"/>
            </a:pPr>
            <a:r>
              <a:rPr lang="en-US" sz="2400" b="0" i="0" dirty="0">
                <a:solidFill>
                  <a:srgbClr val="0000CC"/>
                </a:solidFill>
              </a:rPr>
              <a:t> Easy to block</a:t>
            </a:r>
          </a:p>
        </p:txBody>
      </p:sp>
      <p:sp>
        <p:nvSpPr>
          <p:cNvPr id="15371" name="Rectangle 10"/>
          <p:cNvSpPr>
            <a:spLocks noChangeArrowheads="1"/>
          </p:cNvSpPr>
          <p:nvPr/>
        </p:nvSpPr>
        <p:spPr bwMode="auto">
          <a:xfrm>
            <a:off x="646043" y="2251698"/>
            <a:ext cx="3873541"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90000"/>
              </a:lnSpc>
            </a:pPr>
            <a:r>
              <a:rPr lang="en-US" sz="2400" dirty="0">
                <a:solidFill>
                  <a:srgbClr val="0000CC"/>
                </a:solidFill>
              </a:rPr>
              <a:t>Crashing the victim</a:t>
            </a:r>
          </a:p>
          <a:p>
            <a:pPr lvl="1">
              <a:lnSpc>
                <a:spcPct val="90000"/>
              </a:lnSpc>
            </a:pPr>
            <a:r>
              <a:rPr lang="en-US" sz="2400" dirty="0">
                <a:solidFill>
                  <a:srgbClr val="0000CC"/>
                </a:solidFill>
              </a:rPr>
              <a:t>Ping-of-Death</a:t>
            </a:r>
          </a:p>
          <a:p>
            <a:pPr lvl="1">
              <a:lnSpc>
                <a:spcPct val="90000"/>
              </a:lnSpc>
            </a:pPr>
            <a:r>
              <a:rPr lang="en-US" sz="2400" dirty="0">
                <a:solidFill>
                  <a:srgbClr val="0000CC"/>
                </a:solidFill>
              </a:rPr>
              <a:t>TCP options (unused, or used incorrectly)</a:t>
            </a:r>
          </a:p>
          <a:p>
            <a:pPr>
              <a:lnSpc>
                <a:spcPct val="90000"/>
              </a:lnSpc>
            </a:pPr>
            <a:endParaRPr lang="en-US" sz="2400" dirty="0">
              <a:solidFill>
                <a:srgbClr val="0000CC"/>
              </a:solidFill>
            </a:endParaRPr>
          </a:p>
          <a:p>
            <a:pPr>
              <a:lnSpc>
                <a:spcPct val="90000"/>
              </a:lnSpc>
            </a:pPr>
            <a:r>
              <a:rPr lang="en-US" sz="2400" dirty="0">
                <a:solidFill>
                  <a:srgbClr val="0000CC"/>
                </a:solidFill>
              </a:rPr>
              <a:t>Forcing more computation</a:t>
            </a:r>
          </a:p>
          <a:p>
            <a:pPr lvl="1">
              <a:lnSpc>
                <a:spcPct val="90000"/>
              </a:lnSpc>
            </a:pPr>
            <a:r>
              <a:rPr lang="en-US" sz="2400" dirty="0">
                <a:solidFill>
                  <a:srgbClr val="0000CC"/>
                </a:solidFill>
              </a:rPr>
              <a:t>Taking long path in processing of packets</a:t>
            </a:r>
          </a:p>
        </p:txBody>
      </p:sp>
      <p:sp>
        <p:nvSpPr>
          <p:cNvPr id="12"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16510879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68277"/>
            <a:ext cx="8229600" cy="1143000"/>
          </a:xfrm>
        </p:spPr>
        <p:txBody>
          <a:bodyPr>
            <a:normAutofit/>
          </a:bodyPr>
          <a:lstStyle/>
          <a:p>
            <a:pPr eaLnBrk="1" hangingPunct="1"/>
            <a:r>
              <a:rPr lang="en-US" sz="3200" dirty="0">
                <a:solidFill>
                  <a:srgbClr val="C00000"/>
                </a:solidFill>
                <a:latin typeface="Arial Black" panose="020B0A04020102020204" pitchFamily="34" charset="0"/>
              </a:rPr>
              <a:t>Coordinated </a:t>
            </a:r>
            <a:r>
              <a:rPr lang="en-US" sz="3200" dirty="0" err="1">
                <a:solidFill>
                  <a:srgbClr val="C00000"/>
                </a:solidFill>
                <a:latin typeface="Arial Black" panose="020B0A04020102020204" pitchFamily="34" charset="0"/>
              </a:rPr>
              <a:t>DoS</a:t>
            </a:r>
            <a:endParaRPr lang="en-US" sz="3200" dirty="0">
              <a:solidFill>
                <a:srgbClr val="C00000"/>
              </a:solidFill>
              <a:latin typeface="Arial Black" panose="020B0A04020102020204" pitchFamily="34" charset="0"/>
            </a:endParaRPr>
          </a:p>
        </p:txBody>
      </p:sp>
      <p:sp>
        <p:nvSpPr>
          <p:cNvPr id="16387" name="Rectangle 4"/>
          <p:cNvSpPr>
            <a:spLocks noChangeArrowheads="1"/>
          </p:cNvSpPr>
          <p:nvPr/>
        </p:nvSpPr>
        <p:spPr bwMode="auto">
          <a:xfrm>
            <a:off x="5508104" y="1608138"/>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b="0" i="0"/>
              <a:t>Attacker</a:t>
            </a:r>
          </a:p>
        </p:txBody>
      </p:sp>
      <p:sp>
        <p:nvSpPr>
          <p:cNvPr id="16388" name="Rectangle 5"/>
          <p:cNvSpPr>
            <a:spLocks noChangeArrowheads="1"/>
          </p:cNvSpPr>
          <p:nvPr/>
        </p:nvSpPr>
        <p:spPr bwMode="auto">
          <a:xfrm>
            <a:off x="3907904" y="3360738"/>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b="0" i="0"/>
              <a:t>Victim</a:t>
            </a:r>
          </a:p>
        </p:txBody>
      </p:sp>
      <p:sp>
        <p:nvSpPr>
          <p:cNvPr id="16389" name="Rectangle 6"/>
          <p:cNvSpPr>
            <a:spLocks noChangeArrowheads="1"/>
          </p:cNvSpPr>
          <p:nvPr/>
        </p:nvSpPr>
        <p:spPr bwMode="auto">
          <a:xfrm>
            <a:off x="5508104" y="3360738"/>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b="0" i="0"/>
              <a:t>Victim</a:t>
            </a:r>
          </a:p>
        </p:txBody>
      </p:sp>
      <p:sp>
        <p:nvSpPr>
          <p:cNvPr id="16390" name="Rectangle 7"/>
          <p:cNvSpPr>
            <a:spLocks noChangeArrowheads="1"/>
          </p:cNvSpPr>
          <p:nvPr/>
        </p:nvSpPr>
        <p:spPr bwMode="auto">
          <a:xfrm>
            <a:off x="7184504" y="3360738"/>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b="0" i="0"/>
              <a:t>Victim</a:t>
            </a:r>
          </a:p>
        </p:txBody>
      </p:sp>
      <p:sp>
        <p:nvSpPr>
          <p:cNvPr id="16391" name="Line 9"/>
          <p:cNvSpPr>
            <a:spLocks noChangeShapeType="1"/>
          </p:cNvSpPr>
          <p:nvPr/>
        </p:nvSpPr>
        <p:spPr bwMode="auto">
          <a:xfrm>
            <a:off x="6041504" y="1989138"/>
            <a:ext cx="0" cy="1371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6392" name="Rectangle 11"/>
          <p:cNvSpPr>
            <a:spLocks noChangeArrowheads="1"/>
          </p:cNvSpPr>
          <p:nvPr/>
        </p:nvSpPr>
        <p:spPr bwMode="auto">
          <a:xfrm>
            <a:off x="3907904" y="1608138"/>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b="0" i="0"/>
              <a:t>Attacker</a:t>
            </a:r>
          </a:p>
        </p:txBody>
      </p:sp>
      <p:sp>
        <p:nvSpPr>
          <p:cNvPr id="16393" name="Rectangle 12"/>
          <p:cNvSpPr>
            <a:spLocks noChangeArrowheads="1"/>
          </p:cNvSpPr>
          <p:nvPr/>
        </p:nvSpPr>
        <p:spPr bwMode="auto">
          <a:xfrm>
            <a:off x="7108304" y="1608138"/>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b="0" i="0"/>
              <a:t>Attacker</a:t>
            </a:r>
          </a:p>
        </p:txBody>
      </p:sp>
      <p:sp>
        <p:nvSpPr>
          <p:cNvPr id="16394" name="Line 13"/>
          <p:cNvSpPr>
            <a:spLocks noChangeShapeType="1"/>
          </p:cNvSpPr>
          <p:nvPr/>
        </p:nvSpPr>
        <p:spPr bwMode="auto">
          <a:xfrm>
            <a:off x="4974704" y="1836738"/>
            <a:ext cx="5334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6395" name="Line 14"/>
          <p:cNvSpPr>
            <a:spLocks noChangeShapeType="1"/>
          </p:cNvSpPr>
          <p:nvPr/>
        </p:nvSpPr>
        <p:spPr bwMode="auto">
          <a:xfrm>
            <a:off x="6574904" y="1836738"/>
            <a:ext cx="5334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6396" name="Line 15"/>
          <p:cNvSpPr>
            <a:spLocks noChangeShapeType="1"/>
          </p:cNvSpPr>
          <p:nvPr/>
        </p:nvSpPr>
        <p:spPr bwMode="auto">
          <a:xfrm>
            <a:off x="4441304" y="1989138"/>
            <a:ext cx="1600200" cy="1371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16397" name="Line 16"/>
          <p:cNvSpPr>
            <a:spLocks noChangeShapeType="1"/>
          </p:cNvSpPr>
          <p:nvPr/>
        </p:nvSpPr>
        <p:spPr bwMode="auto">
          <a:xfrm flipH="1">
            <a:off x="6041504" y="1989138"/>
            <a:ext cx="1676400" cy="1371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6398" name="Line 17"/>
          <p:cNvSpPr>
            <a:spLocks noChangeShapeType="1"/>
          </p:cNvSpPr>
          <p:nvPr/>
        </p:nvSpPr>
        <p:spPr bwMode="auto">
          <a:xfrm>
            <a:off x="4441304" y="1989138"/>
            <a:ext cx="0" cy="1371600"/>
          </a:xfrm>
          <a:prstGeom prst="line">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6399" name="Text Box 18"/>
          <p:cNvSpPr txBox="1">
            <a:spLocks noChangeArrowheads="1"/>
          </p:cNvSpPr>
          <p:nvPr/>
        </p:nvSpPr>
        <p:spPr bwMode="auto">
          <a:xfrm>
            <a:off x="457200" y="4115178"/>
            <a:ext cx="805748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i="1">
                <a:solidFill>
                  <a:schemeClr val="tx1"/>
                </a:solidFill>
                <a:latin typeface="Arial" charset="0"/>
              </a:defRPr>
            </a:lvl1pPr>
            <a:lvl2pPr marL="742950" indent="-285750" eaLnBrk="0" hangingPunct="0">
              <a:defRPr b="1" i="1">
                <a:solidFill>
                  <a:schemeClr val="tx1"/>
                </a:solidFill>
                <a:latin typeface="Arial" charset="0"/>
              </a:defRPr>
            </a:lvl2pPr>
            <a:lvl3pPr marL="1143000" indent="-228600" eaLnBrk="0" hangingPunct="0">
              <a:defRPr b="1" i="1">
                <a:solidFill>
                  <a:schemeClr val="tx1"/>
                </a:solidFill>
                <a:latin typeface="Arial" charset="0"/>
              </a:defRPr>
            </a:lvl3pPr>
            <a:lvl4pPr marL="1600200" indent="-228600" eaLnBrk="0" hangingPunct="0">
              <a:defRPr b="1" i="1">
                <a:solidFill>
                  <a:schemeClr val="tx1"/>
                </a:solidFill>
                <a:latin typeface="Arial" charset="0"/>
              </a:defRPr>
            </a:lvl4pPr>
            <a:lvl5pPr marL="2057400" indent="-228600" eaLnBrk="0" hangingPunct="0">
              <a:defRPr b="1" i="1">
                <a:solidFill>
                  <a:schemeClr val="tx1"/>
                </a:solidFill>
                <a:latin typeface="Arial" charset="0"/>
              </a:defRPr>
            </a:lvl5pPr>
            <a:lvl6pPr marL="2514600" indent="-228600" eaLnBrk="0" fontAlgn="base" hangingPunct="0">
              <a:spcBef>
                <a:spcPct val="0"/>
              </a:spcBef>
              <a:spcAft>
                <a:spcPct val="0"/>
              </a:spcAft>
              <a:defRPr b="1" i="1">
                <a:solidFill>
                  <a:schemeClr val="tx1"/>
                </a:solidFill>
                <a:latin typeface="Arial" charset="0"/>
              </a:defRPr>
            </a:lvl6pPr>
            <a:lvl7pPr marL="2971800" indent="-228600" eaLnBrk="0" fontAlgn="base" hangingPunct="0">
              <a:spcBef>
                <a:spcPct val="0"/>
              </a:spcBef>
              <a:spcAft>
                <a:spcPct val="0"/>
              </a:spcAft>
              <a:defRPr b="1" i="1">
                <a:solidFill>
                  <a:schemeClr val="tx1"/>
                </a:solidFill>
                <a:latin typeface="Arial" charset="0"/>
              </a:defRPr>
            </a:lvl7pPr>
            <a:lvl8pPr marL="3429000" indent="-228600" eaLnBrk="0" fontAlgn="base" hangingPunct="0">
              <a:spcBef>
                <a:spcPct val="0"/>
              </a:spcBef>
              <a:spcAft>
                <a:spcPct val="0"/>
              </a:spcAft>
              <a:defRPr b="1" i="1">
                <a:solidFill>
                  <a:schemeClr val="tx1"/>
                </a:solidFill>
                <a:latin typeface="Arial" charset="0"/>
              </a:defRPr>
            </a:lvl8pPr>
            <a:lvl9pPr marL="3886200" indent="-228600" eaLnBrk="0" fontAlgn="base" hangingPunct="0">
              <a:spcBef>
                <a:spcPct val="0"/>
              </a:spcBef>
              <a:spcAft>
                <a:spcPct val="0"/>
              </a:spcAft>
              <a:defRPr b="1" i="1">
                <a:solidFill>
                  <a:schemeClr val="tx1"/>
                </a:solidFill>
                <a:latin typeface="Arial" charset="0"/>
              </a:defRPr>
            </a:lvl9pPr>
          </a:lstStyle>
          <a:p>
            <a:pPr eaLnBrk="1" hangingPunct="1">
              <a:buFontTx/>
              <a:buChar char="•"/>
            </a:pPr>
            <a:r>
              <a:rPr lang="en-US" b="0" i="0" dirty="0"/>
              <a:t> </a:t>
            </a:r>
            <a:r>
              <a:rPr lang="en-US" sz="2400" b="0" i="0" dirty="0">
                <a:solidFill>
                  <a:srgbClr val="0000CC"/>
                </a:solidFill>
                <a:latin typeface="+mn-lt"/>
              </a:rPr>
              <a:t>The first attacker attacks a different victim to cover up the real attack</a:t>
            </a:r>
          </a:p>
          <a:p>
            <a:pPr eaLnBrk="1" hangingPunct="1">
              <a:buFontTx/>
              <a:buChar char="•"/>
            </a:pPr>
            <a:r>
              <a:rPr lang="en-US" sz="2400" b="0" i="0" dirty="0">
                <a:solidFill>
                  <a:srgbClr val="0000CC"/>
                </a:solidFill>
                <a:latin typeface="+mn-lt"/>
              </a:rPr>
              <a:t> The Attacker usually spoofed source address to hide origin</a:t>
            </a:r>
          </a:p>
          <a:p>
            <a:pPr eaLnBrk="1" hangingPunct="1">
              <a:buFontTx/>
              <a:buChar char="•"/>
            </a:pPr>
            <a:r>
              <a:rPr lang="en-US" sz="2400" b="0" i="0" dirty="0">
                <a:solidFill>
                  <a:srgbClr val="0000CC"/>
                </a:solidFill>
                <a:latin typeface="+mn-lt"/>
              </a:rPr>
              <a:t> Harder to deal with</a:t>
            </a:r>
          </a:p>
        </p:txBody>
      </p:sp>
      <p:sp>
        <p:nvSpPr>
          <p:cNvPr id="1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533181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273638"/>
            <a:ext cx="8229600" cy="479698"/>
          </a:xfrm>
        </p:spPr>
        <p:txBody>
          <a:bodyPr>
            <a:noAutofit/>
          </a:bodyPr>
          <a:lstStyle/>
          <a:p>
            <a:pPr eaLnBrk="1" hangingPunct="1"/>
            <a:r>
              <a:rPr lang="en-US" sz="3200" dirty="0">
                <a:solidFill>
                  <a:srgbClr val="C00000"/>
                </a:solidFill>
                <a:latin typeface="Arial Black" panose="020B0A04020102020204" pitchFamily="34" charset="0"/>
              </a:rPr>
              <a:t>Distributed DoS</a:t>
            </a:r>
          </a:p>
        </p:txBody>
      </p:sp>
      <p:sp>
        <p:nvSpPr>
          <p:cNvPr id="21507" name="Rectangle 3"/>
          <p:cNvSpPr>
            <a:spLocks noGrp="1" noChangeArrowheads="1"/>
          </p:cNvSpPr>
          <p:nvPr>
            <p:ph type="body" idx="1"/>
          </p:nvPr>
        </p:nvSpPr>
        <p:spPr>
          <a:xfrm>
            <a:off x="180821" y="867032"/>
            <a:ext cx="8734579" cy="5572471"/>
          </a:xfrm>
        </p:spPr>
        <p:txBody>
          <a:bodyPr>
            <a:noAutofit/>
          </a:bodyPr>
          <a:lstStyle/>
          <a:p>
            <a:pPr algn="just" eaLnBrk="1" hangingPunct="1">
              <a:lnSpc>
                <a:spcPct val="90000"/>
              </a:lnSpc>
            </a:pPr>
            <a:r>
              <a:rPr lang="en-US" sz="2000" dirty="0">
                <a:solidFill>
                  <a:srgbClr val="0000CC"/>
                </a:solidFill>
              </a:rPr>
              <a:t>The handlers are usually very high volume servers</a:t>
            </a:r>
          </a:p>
          <a:p>
            <a:pPr lvl="1" algn="just" eaLnBrk="1" hangingPunct="1">
              <a:lnSpc>
                <a:spcPct val="90000"/>
              </a:lnSpc>
            </a:pPr>
            <a:r>
              <a:rPr lang="en-US" sz="2000" dirty="0">
                <a:solidFill>
                  <a:srgbClr val="0000CC"/>
                </a:solidFill>
              </a:rPr>
              <a:t>Easy to hide the attack packets</a:t>
            </a:r>
          </a:p>
          <a:p>
            <a:pPr algn="just" eaLnBrk="1" hangingPunct="1">
              <a:lnSpc>
                <a:spcPct val="90000"/>
              </a:lnSpc>
            </a:pPr>
            <a:r>
              <a:rPr lang="en-US" sz="2000" dirty="0">
                <a:solidFill>
                  <a:srgbClr val="0000CC"/>
                </a:solidFill>
              </a:rPr>
              <a:t>The agents are usually home users with DSL/Cable</a:t>
            </a:r>
          </a:p>
          <a:p>
            <a:pPr lvl="1" algn="just" eaLnBrk="1" hangingPunct="1">
              <a:lnSpc>
                <a:spcPct val="90000"/>
              </a:lnSpc>
            </a:pPr>
            <a:r>
              <a:rPr lang="en-US" sz="2000" dirty="0">
                <a:solidFill>
                  <a:srgbClr val="0000CC"/>
                </a:solidFill>
              </a:rPr>
              <a:t>Already infected and the agent installed</a:t>
            </a:r>
          </a:p>
          <a:p>
            <a:pPr algn="just" eaLnBrk="1" hangingPunct="1">
              <a:lnSpc>
                <a:spcPct val="90000"/>
              </a:lnSpc>
            </a:pPr>
            <a:r>
              <a:rPr lang="en-US" sz="2000" dirty="0">
                <a:solidFill>
                  <a:srgbClr val="0000CC"/>
                </a:solidFill>
              </a:rPr>
              <a:t>Very difficult to track down the attacker</a:t>
            </a:r>
          </a:p>
          <a:p>
            <a:pPr algn="just" eaLnBrk="1" hangingPunct="1">
              <a:lnSpc>
                <a:spcPct val="90000"/>
              </a:lnSpc>
            </a:pPr>
            <a:r>
              <a:rPr lang="en-US" sz="2000" dirty="0">
                <a:solidFill>
                  <a:srgbClr val="0000CC"/>
                </a:solidFill>
              </a:rPr>
              <a:t>How to differentiate between DDoS and Flash Crowd?</a:t>
            </a:r>
          </a:p>
          <a:p>
            <a:pPr lvl="1" algn="just" eaLnBrk="1" hangingPunct="1">
              <a:lnSpc>
                <a:spcPct val="90000"/>
              </a:lnSpc>
            </a:pPr>
            <a:r>
              <a:rPr lang="en-US" sz="2000" dirty="0">
                <a:solidFill>
                  <a:srgbClr val="0000CC"/>
                </a:solidFill>
              </a:rPr>
              <a:t>Flash Crowd </a:t>
            </a:r>
            <a:r>
              <a:rPr lang="en-US" sz="2000" dirty="0">
                <a:solidFill>
                  <a:srgbClr val="0000CC"/>
                </a:solidFill>
                <a:sym typeface="Wingdings" pitchFamily="2" charset="2"/>
              </a:rPr>
              <a:t> Many clients using a service legitimately</a:t>
            </a:r>
          </a:p>
          <a:p>
            <a:pPr lvl="2" algn="just" eaLnBrk="1" hangingPunct="1">
              <a:lnSpc>
                <a:spcPct val="90000"/>
              </a:lnSpc>
            </a:pPr>
            <a:r>
              <a:rPr lang="en-US" sz="2000" dirty="0">
                <a:solidFill>
                  <a:srgbClr val="0000CC"/>
                </a:solidFill>
              </a:rPr>
              <a:t>Slashdot Effect</a:t>
            </a:r>
          </a:p>
          <a:p>
            <a:pPr lvl="2" algn="just" eaLnBrk="1" hangingPunct="1">
              <a:lnSpc>
                <a:spcPct val="90000"/>
              </a:lnSpc>
            </a:pPr>
            <a:r>
              <a:rPr lang="en-US" sz="2000" dirty="0">
                <a:solidFill>
                  <a:srgbClr val="0000CC"/>
                </a:solidFill>
              </a:rPr>
              <a:t>Victoria Secret Webcast</a:t>
            </a:r>
          </a:p>
          <a:p>
            <a:pPr lvl="1" algn="just" eaLnBrk="1" hangingPunct="1">
              <a:lnSpc>
                <a:spcPct val="90000"/>
              </a:lnSpc>
            </a:pPr>
            <a:r>
              <a:rPr lang="en-US" sz="2000" dirty="0">
                <a:solidFill>
                  <a:srgbClr val="0000CC"/>
                </a:solidFill>
              </a:rPr>
              <a:t>Generally the flash crowd disappears when the network is flooded</a:t>
            </a:r>
          </a:p>
          <a:p>
            <a:pPr lvl="1" algn="just" eaLnBrk="1" hangingPunct="1">
              <a:lnSpc>
                <a:spcPct val="90000"/>
              </a:lnSpc>
            </a:pPr>
            <a:r>
              <a:rPr lang="en-US" sz="2000" dirty="0">
                <a:solidFill>
                  <a:srgbClr val="0000CC"/>
                </a:solidFill>
              </a:rPr>
              <a:t>Sources in flash crowd are clustered</a:t>
            </a:r>
          </a:p>
        </p:txBody>
      </p:sp>
      <p:grpSp>
        <p:nvGrpSpPr>
          <p:cNvPr id="4" name="Group 31">
            <a:extLst>
              <a:ext uri="{FF2B5EF4-FFF2-40B4-BE49-F238E27FC236}">
                <a16:creationId xmlns:a16="http://schemas.microsoft.com/office/drawing/2014/main" id="{FA1B7E30-651A-4828-8B81-87EC69E62A56}"/>
              </a:ext>
            </a:extLst>
          </p:cNvPr>
          <p:cNvGrpSpPr>
            <a:grpSpLocks/>
          </p:cNvGrpSpPr>
          <p:nvPr/>
        </p:nvGrpSpPr>
        <p:grpSpPr bwMode="auto">
          <a:xfrm>
            <a:off x="4779364" y="4191000"/>
            <a:ext cx="3602636" cy="2257947"/>
            <a:chOff x="1200" y="864"/>
            <a:chExt cx="4560" cy="2544"/>
          </a:xfrm>
        </p:grpSpPr>
        <p:sp>
          <p:nvSpPr>
            <p:cNvPr id="5" name="Rectangle 4">
              <a:extLst>
                <a:ext uri="{FF2B5EF4-FFF2-40B4-BE49-F238E27FC236}">
                  <a16:creationId xmlns:a16="http://schemas.microsoft.com/office/drawing/2014/main" id="{1CE21751-849B-4B74-BE16-9713FB937E2A}"/>
                </a:ext>
              </a:extLst>
            </p:cNvPr>
            <p:cNvSpPr>
              <a:spLocks noChangeArrowheads="1"/>
            </p:cNvSpPr>
            <p:nvPr/>
          </p:nvSpPr>
          <p:spPr bwMode="auto">
            <a:xfrm>
              <a:off x="2592" y="864"/>
              <a:ext cx="1008" cy="240"/>
            </a:xfrm>
            <a:prstGeom prst="rect">
              <a:avLst/>
            </a:prstGeom>
            <a:solidFill>
              <a:schemeClr val="accent1"/>
            </a:solidFill>
            <a:ln w="9525">
              <a:solidFill>
                <a:schemeClr val="tx1"/>
              </a:solidFill>
              <a:miter lim="800000"/>
              <a:headEnd/>
              <a:tailEnd/>
            </a:ln>
          </p:spPr>
          <p:txBody>
            <a:bodyPr wrap="none" anchor="ctr"/>
            <a:lstStyle/>
            <a:p>
              <a:pPr algn="ctr"/>
              <a:r>
                <a:rPr lang="en-US" b="0" i="0" dirty="0"/>
                <a:t>Attacker</a:t>
              </a:r>
            </a:p>
          </p:txBody>
        </p:sp>
        <p:sp>
          <p:nvSpPr>
            <p:cNvPr id="6" name="Rectangle 5">
              <a:extLst>
                <a:ext uri="{FF2B5EF4-FFF2-40B4-BE49-F238E27FC236}">
                  <a16:creationId xmlns:a16="http://schemas.microsoft.com/office/drawing/2014/main" id="{B45D5881-E91C-4431-8ED6-BE81041CD464}"/>
                </a:ext>
              </a:extLst>
            </p:cNvPr>
            <p:cNvSpPr>
              <a:spLocks noChangeArrowheads="1"/>
            </p:cNvSpPr>
            <p:nvPr/>
          </p:nvSpPr>
          <p:spPr bwMode="auto">
            <a:xfrm>
              <a:off x="1920" y="1584"/>
              <a:ext cx="960" cy="240"/>
            </a:xfrm>
            <a:prstGeom prst="rect">
              <a:avLst/>
            </a:prstGeom>
            <a:solidFill>
              <a:schemeClr val="accent1"/>
            </a:solidFill>
            <a:ln w="9525">
              <a:solidFill>
                <a:schemeClr val="tx1"/>
              </a:solidFill>
              <a:miter lim="800000"/>
              <a:headEnd/>
              <a:tailEnd/>
            </a:ln>
          </p:spPr>
          <p:txBody>
            <a:bodyPr wrap="none" anchor="ctr"/>
            <a:lstStyle/>
            <a:p>
              <a:pPr algn="ctr"/>
              <a:r>
                <a:rPr lang="en-US" b="0" i="0" dirty="0"/>
                <a:t>Handler</a:t>
              </a:r>
            </a:p>
          </p:txBody>
        </p:sp>
        <p:sp>
          <p:nvSpPr>
            <p:cNvPr id="7" name="Rectangle 6">
              <a:extLst>
                <a:ext uri="{FF2B5EF4-FFF2-40B4-BE49-F238E27FC236}">
                  <a16:creationId xmlns:a16="http://schemas.microsoft.com/office/drawing/2014/main" id="{ED091A22-3C7C-400A-A40D-23000F1B8FC4}"/>
                </a:ext>
              </a:extLst>
            </p:cNvPr>
            <p:cNvSpPr>
              <a:spLocks noChangeArrowheads="1"/>
            </p:cNvSpPr>
            <p:nvPr/>
          </p:nvSpPr>
          <p:spPr bwMode="auto">
            <a:xfrm>
              <a:off x="3216" y="1584"/>
              <a:ext cx="960" cy="240"/>
            </a:xfrm>
            <a:prstGeom prst="rect">
              <a:avLst/>
            </a:prstGeom>
            <a:solidFill>
              <a:schemeClr val="accent1"/>
            </a:solidFill>
            <a:ln w="9525">
              <a:solidFill>
                <a:schemeClr val="tx1"/>
              </a:solidFill>
              <a:miter lim="800000"/>
              <a:headEnd/>
              <a:tailEnd/>
            </a:ln>
          </p:spPr>
          <p:txBody>
            <a:bodyPr wrap="none" anchor="ctr"/>
            <a:lstStyle/>
            <a:p>
              <a:pPr algn="ctr"/>
              <a:r>
                <a:rPr lang="en-US" b="0" i="0" dirty="0"/>
                <a:t>Handler</a:t>
              </a:r>
            </a:p>
          </p:txBody>
        </p:sp>
        <p:sp>
          <p:nvSpPr>
            <p:cNvPr id="8" name="Rectangle 7">
              <a:extLst>
                <a:ext uri="{FF2B5EF4-FFF2-40B4-BE49-F238E27FC236}">
                  <a16:creationId xmlns:a16="http://schemas.microsoft.com/office/drawing/2014/main" id="{A63F0BF5-1229-4637-9324-5EEF86E07B9E}"/>
                </a:ext>
              </a:extLst>
            </p:cNvPr>
            <p:cNvSpPr>
              <a:spLocks noChangeArrowheads="1"/>
            </p:cNvSpPr>
            <p:nvPr/>
          </p:nvSpPr>
          <p:spPr bwMode="auto">
            <a:xfrm>
              <a:off x="1200" y="2352"/>
              <a:ext cx="672" cy="240"/>
            </a:xfrm>
            <a:prstGeom prst="rect">
              <a:avLst/>
            </a:prstGeom>
            <a:solidFill>
              <a:schemeClr val="accent1"/>
            </a:solidFill>
            <a:ln w="9525">
              <a:solidFill>
                <a:schemeClr val="tx1"/>
              </a:solidFill>
              <a:miter lim="800000"/>
              <a:headEnd/>
              <a:tailEnd/>
            </a:ln>
          </p:spPr>
          <p:txBody>
            <a:bodyPr wrap="none" anchor="ctr"/>
            <a:lstStyle/>
            <a:p>
              <a:pPr algn="ctr"/>
              <a:r>
                <a:rPr lang="en-US" b="0" i="0"/>
                <a:t>Agent</a:t>
              </a:r>
            </a:p>
          </p:txBody>
        </p:sp>
        <p:sp>
          <p:nvSpPr>
            <p:cNvPr id="9" name="Rectangle 8">
              <a:extLst>
                <a:ext uri="{FF2B5EF4-FFF2-40B4-BE49-F238E27FC236}">
                  <a16:creationId xmlns:a16="http://schemas.microsoft.com/office/drawing/2014/main" id="{79391E6D-676E-487F-9E27-3B0032AF83CF}"/>
                </a:ext>
              </a:extLst>
            </p:cNvPr>
            <p:cNvSpPr>
              <a:spLocks noChangeArrowheads="1"/>
            </p:cNvSpPr>
            <p:nvPr/>
          </p:nvSpPr>
          <p:spPr bwMode="auto">
            <a:xfrm>
              <a:off x="2112" y="2352"/>
              <a:ext cx="672" cy="240"/>
            </a:xfrm>
            <a:prstGeom prst="rect">
              <a:avLst/>
            </a:prstGeom>
            <a:solidFill>
              <a:schemeClr val="accent1"/>
            </a:solidFill>
            <a:ln w="9525">
              <a:solidFill>
                <a:schemeClr val="tx1"/>
              </a:solidFill>
              <a:miter lim="800000"/>
              <a:headEnd/>
              <a:tailEnd/>
            </a:ln>
          </p:spPr>
          <p:txBody>
            <a:bodyPr wrap="none" anchor="ctr"/>
            <a:lstStyle/>
            <a:p>
              <a:pPr algn="ctr"/>
              <a:r>
                <a:rPr lang="en-US" b="0" i="0" dirty="0"/>
                <a:t>Agent</a:t>
              </a:r>
            </a:p>
          </p:txBody>
        </p:sp>
        <p:sp>
          <p:nvSpPr>
            <p:cNvPr id="10" name="Rectangle 9">
              <a:extLst>
                <a:ext uri="{FF2B5EF4-FFF2-40B4-BE49-F238E27FC236}">
                  <a16:creationId xmlns:a16="http://schemas.microsoft.com/office/drawing/2014/main" id="{8357F319-0CB9-4855-95A8-71251CA75DC7}"/>
                </a:ext>
              </a:extLst>
            </p:cNvPr>
            <p:cNvSpPr>
              <a:spLocks noChangeArrowheads="1"/>
            </p:cNvSpPr>
            <p:nvPr/>
          </p:nvSpPr>
          <p:spPr bwMode="auto">
            <a:xfrm>
              <a:off x="3216" y="2352"/>
              <a:ext cx="672" cy="240"/>
            </a:xfrm>
            <a:prstGeom prst="rect">
              <a:avLst/>
            </a:prstGeom>
            <a:solidFill>
              <a:schemeClr val="accent1"/>
            </a:solidFill>
            <a:ln w="9525">
              <a:solidFill>
                <a:schemeClr val="tx1"/>
              </a:solidFill>
              <a:miter lim="800000"/>
              <a:headEnd/>
              <a:tailEnd/>
            </a:ln>
          </p:spPr>
          <p:txBody>
            <a:bodyPr wrap="none" anchor="ctr"/>
            <a:lstStyle/>
            <a:p>
              <a:pPr algn="ctr"/>
              <a:r>
                <a:rPr lang="en-US" b="0" i="0" dirty="0"/>
                <a:t>Agent</a:t>
              </a:r>
            </a:p>
          </p:txBody>
        </p:sp>
        <p:sp>
          <p:nvSpPr>
            <p:cNvPr id="11" name="Rectangle 10">
              <a:extLst>
                <a:ext uri="{FF2B5EF4-FFF2-40B4-BE49-F238E27FC236}">
                  <a16:creationId xmlns:a16="http://schemas.microsoft.com/office/drawing/2014/main" id="{8BB39F53-AD95-421E-A285-D96D128D11CF}"/>
                </a:ext>
              </a:extLst>
            </p:cNvPr>
            <p:cNvSpPr>
              <a:spLocks noChangeArrowheads="1"/>
            </p:cNvSpPr>
            <p:nvPr/>
          </p:nvSpPr>
          <p:spPr bwMode="auto">
            <a:xfrm>
              <a:off x="4176" y="2352"/>
              <a:ext cx="672" cy="240"/>
            </a:xfrm>
            <a:prstGeom prst="rect">
              <a:avLst/>
            </a:prstGeom>
            <a:solidFill>
              <a:schemeClr val="accent1"/>
            </a:solidFill>
            <a:ln w="9525">
              <a:solidFill>
                <a:schemeClr val="tx1"/>
              </a:solidFill>
              <a:miter lim="800000"/>
              <a:headEnd/>
              <a:tailEnd/>
            </a:ln>
          </p:spPr>
          <p:txBody>
            <a:bodyPr wrap="none" anchor="ctr"/>
            <a:lstStyle/>
            <a:p>
              <a:pPr algn="ctr"/>
              <a:r>
                <a:rPr lang="en-US" b="0" i="0"/>
                <a:t>Agent</a:t>
              </a:r>
            </a:p>
          </p:txBody>
        </p:sp>
        <p:sp>
          <p:nvSpPr>
            <p:cNvPr id="12" name="Rectangle 11">
              <a:extLst>
                <a:ext uri="{FF2B5EF4-FFF2-40B4-BE49-F238E27FC236}">
                  <a16:creationId xmlns:a16="http://schemas.microsoft.com/office/drawing/2014/main" id="{413C91B1-802B-4EC8-8AF7-6E3303D7CD07}"/>
                </a:ext>
              </a:extLst>
            </p:cNvPr>
            <p:cNvSpPr>
              <a:spLocks noChangeArrowheads="1"/>
            </p:cNvSpPr>
            <p:nvPr/>
          </p:nvSpPr>
          <p:spPr bwMode="auto">
            <a:xfrm>
              <a:off x="5088" y="2352"/>
              <a:ext cx="672" cy="240"/>
            </a:xfrm>
            <a:prstGeom prst="rect">
              <a:avLst/>
            </a:prstGeom>
            <a:solidFill>
              <a:schemeClr val="accent1"/>
            </a:solidFill>
            <a:ln w="9525">
              <a:solidFill>
                <a:schemeClr val="tx1"/>
              </a:solidFill>
              <a:miter lim="800000"/>
              <a:headEnd/>
              <a:tailEnd/>
            </a:ln>
          </p:spPr>
          <p:txBody>
            <a:bodyPr wrap="none" anchor="ctr"/>
            <a:lstStyle/>
            <a:p>
              <a:pPr algn="ctr"/>
              <a:r>
                <a:rPr lang="en-US" b="0" i="0"/>
                <a:t>Agent</a:t>
              </a:r>
            </a:p>
          </p:txBody>
        </p:sp>
        <p:sp>
          <p:nvSpPr>
            <p:cNvPr id="13" name="Rectangle 13">
              <a:extLst>
                <a:ext uri="{FF2B5EF4-FFF2-40B4-BE49-F238E27FC236}">
                  <a16:creationId xmlns:a16="http://schemas.microsoft.com/office/drawing/2014/main" id="{AC198F92-FADA-4045-B053-D5EA75462711}"/>
                </a:ext>
              </a:extLst>
            </p:cNvPr>
            <p:cNvSpPr>
              <a:spLocks noChangeArrowheads="1"/>
            </p:cNvSpPr>
            <p:nvPr/>
          </p:nvSpPr>
          <p:spPr bwMode="auto">
            <a:xfrm>
              <a:off x="2854" y="3168"/>
              <a:ext cx="770" cy="240"/>
            </a:xfrm>
            <a:prstGeom prst="rect">
              <a:avLst/>
            </a:prstGeom>
            <a:solidFill>
              <a:schemeClr val="accent1"/>
            </a:solidFill>
            <a:ln w="9525">
              <a:solidFill>
                <a:schemeClr val="tx1"/>
              </a:solidFill>
              <a:miter lim="800000"/>
              <a:headEnd/>
              <a:tailEnd/>
            </a:ln>
          </p:spPr>
          <p:txBody>
            <a:bodyPr wrap="none" anchor="ctr"/>
            <a:lstStyle/>
            <a:p>
              <a:pPr algn="ctr"/>
              <a:r>
                <a:rPr lang="en-US" b="0" i="0" dirty="0"/>
                <a:t>Victim</a:t>
              </a:r>
            </a:p>
          </p:txBody>
        </p:sp>
        <p:sp>
          <p:nvSpPr>
            <p:cNvPr id="14" name="Line 15">
              <a:extLst>
                <a:ext uri="{FF2B5EF4-FFF2-40B4-BE49-F238E27FC236}">
                  <a16:creationId xmlns:a16="http://schemas.microsoft.com/office/drawing/2014/main" id="{BDF58E56-F526-45FD-AD66-AA0ED09A8285}"/>
                </a:ext>
              </a:extLst>
            </p:cNvPr>
            <p:cNvSpPr>
              <a:spLocks noChangeShapeType="1"/>
            </p:cNvSpPr>
            <p:nvPr/>
          </p:nvSpPr>
          <p:spPr bwMode="auto">
            <a:xfrm flipH="1">
              <a:off x="2544" y="1104"/>
              <a:ext cx="57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5" name="Line 16">
              <a:extLst>
                <a:ext uri="{FF2B5EF4-FFF2-40B4-BE49-F238E27FC236}">
                  <a16:creationId xmlns:a16="http://schemas.microsoft.com/office/drawing/2014/main" id="{6CC4A492-04DB-44EC-94D4-2E28F5D9D047}"/>
                </a:ext>
              </a:extLst>
            </p:cNvPr>
            <p:cNvSpPr>
              <a:spLocks noChangeShapeType="1"/>
            </p:cNvSpPr>
            <p:nvPr/>
          </p:nvSpPr>
          <p:spPr bwMode="auto">
            <a:xfrm flipH="1">
              <a:off x="1488" y="1824"/>
              <a:ext cx="1008"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6" name="Line 17">
              <a:extLst>
                <a:ext uri="{FF2B5EF4-FFF2-40B4-BE49-F238E27FC236}">
                  <a16:creationId xmlns:a16="http://schemas.microsoft.com/office/drawing/2014/main" id="{0CB836CC-5968-4129-AAE0-D79AE22D4DA2}"/>
                </a:ext>
              </a:extLst>
            </p:cNvPr>
            <p:cNvSpPr>
              <a:spLocks noChangeShapeType="1"/>
            </p:cNvSpPr>
            <p:nvPr/>
          </p:nvSpPr>
          <p:spPr bwMode="auto">
            <a:xfrm>
              <a:off x="3120" y="1104"/>
              <a:ext cx="57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7" name="Line 19">
              <a:extLst>
                <a:ext uri="{FF2B5EF4-FFF2-40B4-BE49-F238E27FC236}">
                  <a16:creationId xmlns:a16="http://schemas.microsoft.com/office/drawing/2014/main" id="{C5008373-3934-4BC5-BBAE-6778FD817340}"/>
                </a:ext>
              </a:extLst>
            </p:cNvPr>
            <p:cNvSpPr>
              <a:spLocks noChangeShapeType="1"/>
            </p:cNvSpPr>
            <p:nvPr/>
          </p:nvSpPr>
          <p:spPr bwMode="auto">
            <a:xfrm>
              <a:off x="2496" y="1824"/>
              <a:ext cx="110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8" name="Line 21">
              <a:extLst>
                <a:ext uri="{FF2B5EF4-FFF2-40B4-BE49-F238E27FC236}">
                  <a16:creationId xmlns:a16="http://schemas.microsoft.com/office/drawing/2014/main" id="{A34A239F-9276-4931-B891-8E5983039755}"/>
                </a:ext>
              </a:extLst>
            </p:cNvPr>
            <p:cNvSpPr>
              <a:spLocks noChangeShapeType="1"/>
            </p:cNvSpPr>
            <p:nvPr/>
          </p:nvSpPr>
          <p:spPr bwMode="auto">
            <a:xfrm>
              <a:off x="2496" y="1824"/>
              <a:ext cx="2928"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9" name="Line 23">
              <a:extLst>
                <a:ext uri="{FF2B5EF4-FFF2-40B4-BE49-F238E27FC236}">
                  <a16:creationId xmlns:a16="http://schemas.microsoft.com/office/drawing/2014/main" id="{8F49C3C7-E139-448A-A271-1D977CD3EF1D}"/>
                </a:ext>
              </a:extLst>
            </p:cNvPr>
            <p:cNvSpPr>
              <a:spLocks noChangeShapeType="1"/>
            </p:cNvSpPr>
            <p:nvPr/>
          </p:nvSpPr>
          <p:spPr bwMode="auto">
            <a:xfrm flipH="1">
              <a:off x="2496" y="1824"/>
              <a:ext cx="120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0" name="Line 24">
              <a:extLst>
                <a:ext uri="{FF2B5EF4-FFF2-40B4-BE49-F238E27FC236}">
                  <a16:creationId xmlns:a16="http://schemas.microsoft.com/office/drawing/2014/main" id="{19C7FC2D-F8C3-48AB-895F-85FCE2B5AE4D}"/>
                </a:ext>
              </a:extLst>
            </p:cNvPr>
            <p:cNvSpPr>
              <a:spLocks noChangeShapeType="1"/>
            </p:cNvSpPr>
            <p:nvPr/>
          </p:nvSpPr>
          <p:spPr bwMode="auto">
            <a:xfrm>
              <a:off x="3696" y="1824"/>
              <a:ext cx="81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1" name="Line 25">
              <a:extLst>
                <a:ext uri="{FF2B5EF4-FFF2-40B4-BE49-F238E27FC236}">
                  <a16:creationId xmlns:a16="http://schemas.microsoft.com/office/drawing/2014/main" id="{D10A1DB4-31A4-4819-8D1E-D08F0F7BC27B}"/>
                </a:ext>
              </a:extLst>
            </p:cNvPr>
            <p:cNvSpPr>
              <a:spLocks noChangeShapeType="1"/>
            </p:cNvSpPr>
            <p:nvPr/>
          </p:nvSpPr>
          <p:spPr bwMode="auto">
            <a:xfrm>
              <a:off x="1488" y="2592"/>
              <a:ext cx="1680" cy="57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 name="Line 26">
              <a:extLst>
                <a:ext uri="{FF2B5EF4-FFF2-40B4-BE49-F238E27FC236}">
                  <a16:creationId xmlns:a16="http://schemas.microsoft.com/office/drawing/2014/main" id="{4FC990E9-2F52-4982-9503-F889BF95C973}"/>
                </a:ext>
              </a:extLst>
            </p:cNvPr>
            <p:cNvSpPr>
              <a:spLocks noChangeShapeType="1"/>
            </p:cNvSpPr>
            <p:nvPr/>
          </p:nvSpPr>
          <p:spPr bwMode="auto">
            <a:xfrm>
              <a:off x="2448" y="2592"/>
              <a:ext cx="720" cy="57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3" name="Line 27">
              <a:extLst>
                <a:ext uri="{FF2B5EF4-FFF2-40B4-BE49-F238E27FC236}">
                  <a16:creationId xmlns:a16="http://schemas.microsoft.com/office/drawing/2014/main" id="{2FD25DA9-5566-40F9-B1D0-6E7C11D8E3CE}"/>
                </a:ext>
              </a:extLst>
            </p:cNvPr>
            <p:cNvSpPr>
              <a:spLocks noChangeShapeType="1"/>
            </p:cNvSpPr>
            <p:nvPr/>
          </p:nvSpPr>
          <p:spPr bwMode="auto">
            <a:xfrm flipH="1">
              <a:off x="3168" y="2592"/>
              <a:ext cx="336" cy="57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4" name="Line 28">
              <a:extLst>
                <a:ext uri="{FF2B5EF4-FFF2-40B4-BE49-F238E27FC236}">
                  <a16:creationId xmlns:a16="http://schemas.microsoft.com/office/drawing/2014/main" id="{4AD4EB64-4C5E-4D70-AB70-0AD7E8F80ADD}"/>
                </a:ext>
              </a:extLst>
            </p:cNvPr>
            <p:cNvSpPr>
              <a:spLocks noChangeShapeType="1"/>
            </p:cNvSpPr>
            <p:nvPr/>
          </p:nvSpPr>
          <p:spPr bwMode="auto">
            <a:xfrm flipH="1">
              <a:off x="3168" y="2592"/>
              <a:ext cx="1344" cy="57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5" name="Line 29">
              <a:extLst>
                <a:ext uri="{FF2B5EF4-FFF2-40B4-BE49-F238E27FC236}">
                  <a16:creationId xmlns:a16="http://schemas.microsoft.com/office/drawing/2014/main" id="{E0D85F9C-FDA4-490C-85CC-1CFAA209A611}"/>
                </a:ext>
              </a:extLst>
            </p:cNvPr>
            <p:cNvSpPr>
              <a:spLocks noChangeShapeType="1"/>
            </p:cNvSpPr>
            <p:nvPr/>
          </p:nvSpPr>
          <p:spPr bwMode="auto">
            <a:xfrm flipH="1">
              <a:off x="3216" y="2592"/>
              <a:ext cx="2208" cy="576"/>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sp>
        <p:nvSpPr>
          <p:cNvPr id="2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19325500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idx="1"/>
          </p:nvPr>
        </p:nvSpPr>
        <p:spPr>
          <a:xfrm>
            <a:off x="533400" y="457200"/>
            <a:ext cx="8305800" cy="6019800"/>
          </a:xfrm>
        </p:spPr>
        <p:txBody>
          <a:bodyPr>
            <a:normAutofit/>
          </a:bodyPr>
          <a:lstStyle/>
          <a:p>
            <a:pPr algn="just" eaLnBrk="1" hangingPunct="1"/>
            <a:endParaRPr lang="en-US" sz="1800" dirty="0">
              <a:solidFill>
                <a:srgbClr val="0000CC"/>
              </a:solidFill>
            </a:endParaRPr>
          </a:p>
          <a:p>
            <a:pPr marL="0" indent="0" algn="just" eaLnBrk="1" hangingPunct="1">
              <a:buNone/>
            </a:pPr>
            <a:r>
              <a:rPr lang="en-US" sz="1800" b="1" dirty="0">
                <a:solidFill>
                  <a:srgbClr val="0000CC"/>
                </a:solidFill>
              </a:rPr>
              <a:t>Password-Based Attacks</a:t>
            </a:r>
          </a:p>
          <a:p>
            <a:pPr algn="just" eaLnBrk="1" hangingPunct="1"/>
            <a:r>
              <a:rPr lang="en-US" sz="1800" dirty="0">
                <a:solidFill>
                  <a:srgbClr val="0000CC"/>
                </a:solidFill>
              </a:rPr>
              <a:t>password-based </a:t>
            </a:r>
            <a:r>
              <a:rPr lang="en-US" sz="1800" dirty="0">
                <a:solidFill>
                  <a:srgbClr val="0EA246"/>
                </a:solidFill>
              </a:rPr>
              <a:t>access control. user name ,password</a:t>
            </a:r>
            <a:r>
              <a:rPr lang="en-US" sz="1800" dirty="0">
                <a:solidFill>
                  <a:srgbClr val="0000CC"/>
                </a:solidFill>
              </a:rPr>
              <a:t>. </a:t>
            </a:r>
          </a:p>
          <a:p>
            <a:pPr algn="just" eaLnBrk="1" hangingPunct="1"/>
            <a:r>
              <a:rPr lang="en-US" sz="1800" dirty="0">
                <a:solidFill>
                  <a:srgbClr val="0000CC"/>
                </a:solidFill>
              </a:rPr>
              <a:t>Older applications do not always protect identity information as it is passed through the network for validation.</a:t>
            </a:r>
          </a:p>
          <a:p>
            <a:pPr algn="just" eaLnBrk="1" hangingPunct="1"/>
            <a:r>
              <a:rPr lang="en-US" sz="1800" dirty="0">
                <a:solidFill>
                  <a:srgbClr val="0000CC"/>
                </a:solidFill>
              </a:rPr>
              <a:t>Eavesdropper gain access to the network by </a:t>
            </a:r>
            <a:r>
              <a:rPr lang="en-US" sz="1800" dirty="0">
                <a:solidFill>
                  <a:srgbClr val="0EA246"/>
                </a:solidFill>
              </a:rPr>
              <a:t>posing as a valid user</a:t>
            </a:r>
            <a:r>
              <a:rPr lang="en-US" sz="1800" dirty="0">
                <a:solidFill>
                  <a:srgbClr val="0000CC"/>
                </a:solidFill>
              </a:rPr>
              <a:t>. </a:t>
            </a:r>
          </a:p>
          <a:p>
            <a:pPr algn="just" eaLnBrk="1" hangingPunct="1"/>
            <a:r>
              <a:rPr lang="en-US" sz="1800" dirty="0">
                <a:solidFill>
                  <a:srgbClr val="0000CC"/>
                </a:solidFill>
              </a:rPr>
              <a:t>When an attacker </a:t>
            </a:r>
            <a:r>
              <a:rPr lang="en-US" sz="1800" dirty="0">
                <a:solidFill>
                  <a:srgbClr val="0EA246"/>
                </a:solidFill>
              </a:rPr>
              <a:t>finds a valid user account</a:t>
            </a:r>
            <a:r>
              <a:rPr lang="en-US" sz="1800" dirty="0">
                <a:solidFill>
                  <a:srgbClr val="0000CC"/>
                </a:solidFill>
              </a:rPr>
              <a:t>, the attacker has the same rights as the real user..</a:t>
            </a:r>
          </a:p>
          <a:p>
            <a:pPr algn="just" eaLnBrk="1" hangingPunct="1"/>
            <a:r>
              <a:rPr lang="en-US" sz="1800" dirty="0">
                <a:solidFill>
                  <a:srgbClr val="0000CC"/>
                </a:solidFill>
              </a:rPr>
              <a:t>After gaining </a:t>
            </a:r>
            <a:r>
              <a:rPr lang="en-US" sz="1800" dirty="0">
                <a:solidFill>
                  <a:srgbClr val="0EA246"/>
                </a:solidFill>
              </a:rPr>
              <a:t>access to your network with a valid account</a:t>
            </a:r>
            <a:r>
              <a:rPr lang="en-US" sz="1800" dirty="0">
                <a:solidFill>
                  <a:srgbClr val="0000CC"/>
                </a:solidFill>
              </a:rPr>
              <a:t>, an attacker can do any of the following:</a:t>
            </a:r>
          </a:p>
          <a:p>
            <a:pPr lvl="1" algn="just" eaLnBrk="1" hangingPunct="1"/>
            <a:r>
              <a:rPr lang="en-US" sz="1800" dirty="0">
                <a:solidFill>
                  <a:srgbClr val="EA062C"/>
                </a:solidFill>
              </a:rPr>
              <a:t>Obtain lists of valid user and computer names and network information. </a:t>
            </a:r>
          </a:p>
          <a:p>
            <a:pPr lvl="1" algn="just" eaLnBrk="1" hangingPunct="1"/>
            <a:r>
              <a:rPr lang="en-US" sz="1800" dirty="0">
                <a:solidFill>
                  <a:srgbClr val="EA062C"/>
                </a:solidFill>
              </a:rPr>
              <a:t>Modify server and network configurations, including access controls and routing tables.</a:t>
            </a:r>
          </a:p>
          <a:p>
            <a:pPr lvl="1" algn="just" eaLnBrk="1" hangingPunct="1"/>
            <a:r>
              <a:rPr lang="en-US" sz="1800" dirty="0">
                <a:solidFill>
                  <a:srgbClr val="EA062C"/>
                </a:solidFill>
              </a:rPr>
              <a:t>Modify, reroute, or delete your data. </a:t>
            </a:r>
          </a:p>
          <a:p>
            <a:pPr algn="just" eaLnBrk="1" hangingPunct="1"/>
            <a:endParaRPr lang="en-US" sz="1600"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
        <p:nvSpPr>
          <p:cNvPr id="5" name="Rectangle 4">
            <a:extLst>
              <a:ext uri="{FF2B5EF4-FFF2-40B4-BE49-F238E27FC236}">
                <a16:creationId xmlns:a16="http://schemas.microsoft.com/office/drawing/2014/main" id="{C9E173E1-0E0E-469B-8409-60A59C1E1ED0}"/>
              </a:ext>
            </a:extLst>
          </p:cNvPr>
          <p:cNvSpPr/>
          <p:nvPr/>
        </p:nvSpPr>
        <p:spPr>
          <a:xfrm>
            <a:off x="2667000" y="252334"/>
            <a:ext cx="4038600" cy="369332"/>
          </a:xfrm>
          <a:prstGeom prst="rect">
            <a:avLst/>
          </a:prstGeom>
        </p:spPr>
        <p:txBody>
          <a:bodyPr wrap="square">
            <a:spAutoFit/>
          </a:bodyPr>
          <a:lstStyle/>
          <a:p>
            <a:pPr algn="just"/>
            <a:r>
              <a:rPr lang="en-US" sz="2400" b="1" dirty="0">
                <a:solidFill>
                  <a:srgbClr val="C00000"/>
                </a:solidFill>
              </a:rPr>
              <a:t>Password - Based Attack</a:t>
            </a:r>
          </a:p>
        </p:txBody>
      </p:sp>
    </p:spTree>
    <p:extLst>
      <p:ext uri="{BB962C8B-B14F-4D97-AF65-F5344CB8AC3E}">
        <p14:creationId xmlns:p14="http://schemas.microsoft.com/office/powerpoint/2010/main" val="30614660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457200" y="692426"/>
            <a:ext cx="8229600" cy="5867399"/>
          </a:xfrm>
        </p:spPr>
        <p:txBody>
          <a:bodyPr>
            <a:normAutofit fontScale="92500"/>
          </a:bodyPr>
          <a:lstStyle/>
          <a:p>
            <a:pPr marL="0" indent="0" algn="just" eaLnBrk="1" hangingPunct="1">
              <a:buNone/>
            </a:pPr>
            <a:endParaRPr lang="en-US" sz="1800" b="1" dirty="0">
              <a:solidFill>
                <a:srgbClr val="0000CC"/>
              </a:solidFill>
            </a:endParaRPr>
          </a:p>
          <a:p>
            <a:pPr marL="0" indent="0" algn="just" eaLnBrk="1" hangingPunct="1">
              <a:buNone/>
            </a:pPr>
            <a:r>
              <a:rPr lang="en-US" sz="1800" b="1" dirty="0">
                <a:solidFill>
                  <a:srgbClr val="0000CC"/>
                </a:solidFill>
              </a:rPr>
              <a:t>Compromised-Key Attack</a:t>
            </a:r>
          </a:p>
          <a:p>
            <a:pPr algn="just" eaLnBrk="1" hangingPunct="1"/>
            <a:r>
              <a:rPr lang="en-US" sz="1800" dirty="0">
                <a:solidFill>
                  <a:srgbClr val="0000CC"/>
                </a:solidFill>
              </a:rPr>
              <a:t>A key is a secret code or number necessary to interpret secured information. Although obtaining a key is a difficult and resource-intensive process for an attacker, it is possible. After an attacker obtains a key, that key is referred to as a compromised key.</a:t>
            </a:r>
          </a:p>
          <a:p>
            <a:pPr algn="just" eaLnBrk="1" hangingPunct="1"/>
            <a:r>
              <a:rPr lang="en-US" sz="1800" dirty="0">
                <a:solidFill>
                  <a:srgbClr val="0000CC"/>
                </a:solidFill>
              </a:rPr>
              <a:t>An attacker uses the compromised key to gain access to a secured communication without the sender or receiver being aware of the attack. With the compromised key, the attacker can decrypt or modify data, and try to use the compromised key to compute additional keys, which might allow the attacker access to other secured communications.</a:t>
            </a:r>
          </a:p>
          <a:p>
            <a:pPr marL="0" indent="0" algn="just" eaLnBrk="1" hangingPunct="1">
              <a:buNone/>
            </a:pPr>
            <a:r>
              <a:rPr lang="en-US" sz="1800" b="1" dirty="0">
                <a:solidFill>
                  <a:srgbClr val="0000CC"/>
                </a:solidFill>
              </a:rPr>
              <a:t>Man-in-the-Middle Attack</a:t>
            </a:r>
          </a:p>
          <a:p>
            <a:pPr algn="just" eaLnBrk="1" hangingPunct="1"/>
            <a:r>
              <a:rPr lang="en-US" sz="1800" dirty="0">
                <a:solidFill>
                  <a:srgbClr val="0000CC"/>
                </a:solidFill>
              </a:rPr>
              <a:t>occurs when someone between you and the person with whom you are communicating is actively monitoring, capturing, and controlling your communication transparently. For example, the attacker can re-route a data exchange. </a:t>
            </a:r>
          </a:p>
          <a:p>
            <a:pPr algn="just" eaLnBrk="1" hangingPunct="1"/>
            <a:r>
              <a:rPr lang="en-US" sz="1800" dirty="0">
                <a:solidFill>
                  <a:srgbClr val="0000CC"/>
                </a:solidFill>
              </a:rPr>
              <a:t>When computers are communicating at low levels of the network layer, the computers might not be able to determine with whom they are exchanging data. </a:t>
            </a:r>
          </a:p>
          <a:p>
            <a:pPr algn="just" eaLnBrk="1" hangingPunct="1"/>
            <a:r>
              <a:rPr lang="en-US" sz="1800" dirty="0">
                <a:solidFill>
                  <a:srgbClr val="0000CC"/>
                </a:solidFill>
              </a:rPr>
              <a:t>Man-in-the-middle attacks are like someone assuming your identity in order to read your message. The person on the other end might believe it is you because the attacker might be actively replying </a:t>
            </a:r>
            <a:r>
              <a:rPr lang="en-US" sz="1800" i="1" dirty="0">
                <a:solidFill>
                  <a:srgbClr val="0000CC"/>
                </a:solidFill>
              </a:rPr>
              <a:t>as you</a:t>
            </a:r>
            <a:r>
              <a:rPr lang="en-US" sz="1800" dirty="0">
                <a:solidFill>
                  <a:srgbClr val="0000CC"/>
                </a:solidFill>
              </a:rPr>
              <a:t> to keep the exchange going and gain more information. </a:t>
            </a:r>
          </a:p>
          <a:p>
            <a:pPr algn="just" eaLnBrk="1" hangingPunct="1"/>
            <a:endParaRPr lang="en-US" sz="1600" dirty="0">
              <a:solidFill>
                <a:srgbClr val="0000CC"/>
              </a:solidFill>
            </a:endParaRPr>
          </a:p>
        </p:txBody>
      </p:sp>
      <p:sp>
        <p:nvSpPr>
          <p:cNvPr id="3"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
        <p:nvSpPr>
          <p:cNvPr id="2" name="Rectangle 1"/>
          <p:cNvSpPr/>
          <p:nvPr/>
        </p:nvSpPr>
        <p:spPr>
          <a:xfrm>
            <a:off x="838200" y="211931"/>
            <a:ext cx="5455981" cy="369332"/>
          </a:xfrm>
          <a:prstGeom prst="rect">
            <a:avLst/>
          </a:prstGeom>
        </p:spPr>
        <p:txBody>
          <a:bodyPr wrap="none">
            <a:spAutoFit/>
          </a:bodyPr>
          <a:lstStyle/>
          <a:p>
            <a:pPr algn="just"/>
            <a:r>
              <a:rPr lang="en-US" sz="2400" b="1" dirty="0">
                <a:solidFill>
                  <a:srgbClr val="C00000"/>
                </a:solidFill>
              </a:rPr>
              <a:t>Compromised Key attack and Man-in-the-Middle Attack</a:t>
            </a:r>
          </a:p>
        </p:txBody>
      </p:sp>
    </p:spTree>
    <p:extLst>
      <p:ext uri="{BB962C8B-B14F-4D97-AF65-F5344CB8AC3E}">
        <p14:creationId xmlns:p14="http://schemas.microsoft.com/office/powerpoint/2010/main" val="29556760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35CE8F-73B8-4777-97BD-A296B492BB49}"/>
              </a:ext>
            </a:extLst>
          </p:cNvPr>
          <p:cNvSpPr>
            <a:spLocks noGrp="1"/>
          </p:cNvSpPr>
          <p:nvPr>
            <p:ph idx="1"/>
          </p:nvPr>
        </p:nvSpPr>
        <p:spPr>
          <a:xfrm>
            <a:off x="457200" y="836712"/>
            <a:ext cx="8229600" cy="4878288"/>
          </a:xfrm>
        </p:spPr>
        <p:txBody>
          <a:bodyPr>
            <a:normAutofit fontScale="70000" lnSpcReduction="20000"/>
          </a:bodyPr>
          <a:lstStyle/>
          <a:p>
            <a:pPr algn="just"/>
            <a:endParaRPr lang="en-US" sz="2300" dirty="0">
              <a:solidFill>
                <a:srgbClr val="0000CC"/>
              </a:solidFill>
            </a:endParaRPr>
          </a:p>
          <a:p>
            <a:pPr marL="0" indent="0" algn="just">
              <a:buNone/>
            </a:pPr>
            <a:r>
              <a:rPr lang="en-US" sz="2300" b="1" dirty="0">
                <a:solidFill>
                  <a:srgbClr val="0000CC"/>
                </a:solidFill>
              </a:rPr>
              <a:t>Sniffer Attack/ Packet Sniffer</a:t>
            </a:r>
          </a:p>
          <a:p>
            <a:pPr algn="just"/>
            <a:r>
              <a:rPr lang="en-US" sz="2300" dirty="0">
                <a:solidFill>
                  <a:srgbClr val="0000CC"/>
                </a:solidFill>
              </a:rPr>
              <a:t>A sniffer is an application or device that can read, monitor, and capture network data exchanges and read network packets. If the packets are not encrypted, a sniffer provides a full view of the data inside the packet. Even encapsulated (tunneled) packets can be broken open and read unless they are encrypted and the attacker does not have access to the key.</a:t>
            </a:r>
          </a:p>
          <a:p>
            <a:pPr algn="just"/>
            <a:r>
              <a:rPr lang="en-US" sz="2300" dirty="0">
                <a:solidFill>
                  <a:srgbClr val="0000CC"/>
                </a:solidFill>
              </a:rPr>
              <a:t>Using a sniffer, an attacker can do any of the following:</a:t>
            </a:r>
          </a:p>
          <a:p>
            <a:pPr marL="342900" lvl="1" indent="-342900" algn="just">
              <a:buFont typeface="Arial" pitchFamily="34" charset="0"/>
              <a:buChar char="•"/>
            </a:pPr>
            <a:r>
              <a:rPr lang="en-US" sz="2300" dirty="0">
                <a:solidFill>
                  <a:srgbClr val="0000CC"/>
                </a:solidFill>
              </a:rPr>
              <a:t>Analyze your network and gain information to eventually cause your network to crash or to become corrupted.</a:t>
            </a:r>
          </a:p>
          <a:p>
            <a:pPr marL="342900" lvl="1" indent="-342900" algn="just">
              <a:buFont typeface="Arial" pitchFamily="34" charset="0"/>
              <a:buChar char="•"/>
            </a:pPr>
            <a:r>
              <a:rPr lang="en-US" sz="2300" dirty="0">
                <a:solidFill>
                  <a:srgbClr val="0000CC"/>
                </a:solidFill>
              </a:rPr>
              <a:t>Read your communications.</a:t>
            </a:r>
          </a:p>
          <a:p>
            <a:pPr marL="0" lvl="1" indent="0" algn="just">
              <a:buNone/>
            </a:pPr>
            <a:endParaRPr lang="en-US" sz="2300" dirty="0">
              <a:solidFill>
                <a:srgbClr val="0000CC"/>
              </a:solidFill>
            </a:endParaRPr>
          </a:p>
          <a:p>
            <a:pPr marL="0" indent="0" algn="just" fontAlgn="base">
              <a:buNone/>
            </a:pPr>
            <a:r>
              <a:rPr lang="en-IN" sz="2300" b="1" dirty="0">
                <a:solidFill>
                  <a:srgbClr val="0000CC"/>
                </a:solidFill>
              </a:rPr>
              <a:t>Phishing </a:t>
            </a:r>
          </a:p>
          <a:p>
            <a:pPr algn="just" fontAlgn="base"/>
            <a:r>
              <a:rPr lang="en-IN" sz="2300" dirty="0">
                <a:solidFill>
                  <a:srgbClr val="0000CC"/>
                </a:solidFill>
              </a:rPr>
              <a:t>The fraudulent practice of sending emails purporting to be from reputable companies in order to induce individuals to reveal personal information, such as passwords and credit card numbers.</a:t>
            </a:r>
          </a:p>
          <a:p>
            <a:pPr algn="just" fontAlgn="base"/>
            <a:endParaRPr lang="en-IN" sz="2300" dirty="0">
              <a:solidFill>
                <a:srgbClr val="0000CC"/>
              </a:solidFill>
            </a:endParaRPr>
          </a:p>
          <a:p>
            <a:pPr marL="0" indent="0" algn="just" fontAlgn="base">
              <a:buNone/>
            </a:pPr>
            <a:r>
              <a:rPr lang="en-IN" sz="2300" b="1" dirty="0">
                <a:solidFill>
                  <a:srgbClr val="0000CC"/>
                </a:solidFill>
              </a:rPr>
              <a:t>DNS spoofing </a:t>
            </a:r>
          </a:p>
          <a:p>
            <a:pPr algn="just" fontAlgn="base"/>
            <a:r>
              <a:rPr lang="en-IN" sz="2300" dirty="0">
                <a:solidFill>
                  <a:srgbClr val="0000CC"/>
                </a:solidFill>
              </a:rPr>
              <a:t>Also referred to as DNS cache poisoning, is a form of computer security hacking in which corrupt Domain Name System data is introduced into the DNS resolver’s cache, causing the name server to return an incorrect IP address.</a:t>
            </a:r>
          </a:p>
          <a:p>
            <a:endParaRPr lang="en-IN" dirty="0"/>
          </a:p>
          <a:p>
            <a:endParaRPr lang="en-IN"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
        <p:nvSpPr>
          <p:cNvPr id="2" name="Rectangle 1"/>
          <p:cNvSpPr/>
          <p:nvPr/>
        </p:nvSpPr>
        <p:spPr>
          <a:xfrm>
            <a:off x="2773270" y="397532"/>
            <a:ext cx="3597460" cy="461665"/>
          </a:xfrm>
          <a:prstGeom prst="rect">
            <a:avLst/>
          </a:prstGeom>
        </p:spPr>
        <p:txBody>
          <a:bodyPr wrap="none">
            <a:spAutoFit/>
          </a:bodyPr>
          <a:lstStyle/>
          <a:p>
            <a:pPr algn="just" fontAlgn="base"/>
            <a:r>
              <a:rPr lang="en-IN" sz="2400" b="1" dirty="0">
                <a:solidFill>
                  <a:srgbClr val="C00000"/>
                </a:solidFill>
              </a:rPr>
              <a:t>Phishing and DNS spoofing</a:t>
            </a:r>
          </a:p>
        </p:txBody>
      </p:sp>
    </p:spTree>
    <p:extLst>
      <p:ext uri="{BB962C8B-B14F-4D97-AF65-F5344CB8AC3E}">
        <p14:creationId xmlns:p14="http://schemas.microsoft.com/office/powerpoint/2010/main" val="3983300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
        <p:nvSpPr>
          <p:cNvPr id="7" name="Title 1"/>
          <p:cNvSpPr>
            <a:spLocks noGrp="1"/>
          </p:cNvSpPr>
          <p:nvPr>
            <p:ph type="title"/>
          </p:nvPr>
        </p:nvSpPr>
        <p:spPr>
          <a:xfrm>
            <a:off x="0" y="2667000"/>
            <a:ext cx="9144000" cy="1828800"/>
          </a:xfrm>
        </p:spPr>
        <p:txBody>
          <a:bodyPr>
            <a:noAutofit/>
          </a:bodyPr>
          <a:lstStyle/>
          <a:p>
            <a:r>
              <a:rPr lang="en-US" sz="3200" b="1" dirty="0">
                <a:solidFill>
                  <a:srgbClr val="0000CC"/>
                </a:solidFill>
                <a:latin typeface="Arial Black" panose="020B0A04020102020204" pitchFamily="34" charset="0"/>
              </a:rPr>
              <a:t>SLO-1:</a:t>
            </a:r>
            <a:br>
              <a:rPr lang="en-US" sz="3200" b="1" dirty="0">
                <a:solidFill>
                  <a:srgbClr val="0033CC"/>
                </a:solidFill>
                <a:latin typeface="Arial Black" panose="020B0A04020102020204" pitchFamily="34" charset="0"/>
              </a:rPr>
            </a:br>
            <a:r>
              <a:rPr lang="en-US" sz="3200" b="1" dirty="0">
                <a:solidFill>
                  <a:srgbClr val="C00000"/>
                </a:solidFill>
                <a:latin typeface="Arial Black" panose="020B0A04020102020204" pitchFamily="34" charset="0"/>
              </a:rPr>
              <a:t>Firewall - ACL</a:t>
            </a:r>
            <a:endParaRPr lang="en-US" sz="3200" dirty="0">
              <a:solidFill>
                <a:srgbClr val="C00000"/>
              </a:solidFill>
            </a:endParaRPr>
          </a:p>
        </p:txBody>
      </p:sp>
    </p:spTree>
    <p:extLst>
      <p:ext uri="{BB962C8B-B14F-4D97-AF65-F5344CB8AC3E}">
        <p14:creationId xmlns:p14="http://schemas.microsoft.com/office/powerpoint/2010/main" val="9831212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p:cNvSpPr>
            <a:spLocks noGrp="1"/>
          </p:cNvSpPr>
          <p:nvPr>
            <p:ph idx="1"/>
          </p:nvPr>
        </p:nvSpPr>
        <p:spPr bwMode="auto">
          <a:xfrm>
            <a:off x="500063" y="2659063"/>
            <a:ext cx="8229600" cy="1057275"/>
          </a:xfrm>
          <a:noFill/>
          <a:ln>
            <a:miter lim="800000"/>
            <a:headEnd/>
            <a:tailEnd/>
          </a:ln>
        </p:spPr>
        <p:txBody>
          <a:bodyPr vert="horz" wrap="square" lIns="91440" tIns="45720" rIns="91440" bIns="45720" numCol="1" anchor="t" anchorCtr="0" compatLnSpc="1">
            <a:prstTxWarp prst="textNoShape">
              <a:avLst/>
            </a:prstTxWarp>
            <a:normAutofit/>
          </a:bodyPr>
          <a:lstStyle/>
          <a:p>
            <a:pPr algn="ctr">
              <a:buFontTx/>
              <a:buNone/>
            </a:pPr>
            <a:r>
              <a:rPr lang="en-IN" sz="2800" dirty="0">
                <a:solidFill>
                  <a:srgbClr val="C00000"/>
                </a:solidFill>
                <a:latin typeface="Arial Black" pitchFamily="34" charset="0"/>
              </a:rPr>
              <a:t>Components of Firewall</a:t>
            </a:r>
            <a:endParaRPr lang="en-IN" sz="2800" dirty="0"/>
          </a:p>
        </p:txBody>
      </p:sp>
      <p:sp>
        <p:nvSpPr>
          <p:cNvPr id="3"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7202948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49225" y="220663"/>
            <a:ext cx="8809038" cy="604837"/>
          </a:xfrm>
        </p:spPr>
        <p:txBody>
          <a:bodyPr>
            <a:normAutofit fontScale="90000"/>
          </a:bodyPr>
          <a:lstStyle/>
          <a:p>
            <a:r>
              <a:rPr lang="en-US" altLang="ko-KR" sz="4000">
                <a:solidFill>
                  <a:srgbClr val="C00000"/>
                </a:solidFill>
                <a:latin typeface="Arial Black" pitchFamily="34" charset="0"/>
              </a:rPr>
              <a:t>Firewalls</a:t>
            </a:r>
          </a:p>
        </p:txBody>
      </p:sp>
      <p:sp>
        <p:nvSpPr>
          <p:cNvPr id="26627" name="Rectangle 3"/>
          <p:cNvSpPr>
            <a:spLocks noGrp="1" noChangeArrowheads="1"/>
          </p:cNvSpPr>
          <p:nvPr>
            <p:ph type="body" sz="half" idx="1"/>
          </p:nvPr>
        </p:nvSpPr>
        <p:spPr bwMode="auto">
          <a:xfrm>
            <a:off x="293688" y="663263"/>
            <a:ext cx="8124825" cy="2867025"/>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10000"/>
              </a:lnSpc>
            </a:pPr>
            <a:r>
              <a:rPr lang="en-US" altLang="en-US" b="0" dirty="0">
                <a:solidFill>
                  <a:srgbClr val="0000FF"/>
                </a:solidFill>
              </a:rPr>
              <a:t>Effective means of protecting a local system or network of systems from network-based security threats while affording</a:t>
            </a:r>
            <a:r>
              <a:rPr lang="hy-AM" altLang="en-US" b="0" dirty="0">
                <a:solidFill>
                  <a:srgbClr val="0000FF"/>
                </a:solidFill>
              </a:rPr>
              <a:t>(providing)</a:t>
            </a:r>
            <a:r>
              <a:rPr lang="en-US" altLang="en-US" b="0" dirty="0">
                <a:solidFill>
                  <a:srgbClr val="0000FF"/>
                </a:solidFill>
              </a:rPr>
              <a:t> access to the outside world via WAN</a:t>
            </a:r>
            <a:r>
              <a:rPr lang="en-US" altLang="ko-KR" b="0" dirty="0">
                <a:solidFill>
                  <a:srgbClr val="0000FF"/>
                </a:solidFill>
              </a:rPr>
              <a:t>’</a:t>
            </a:r>
            <a:r>
              <a:rPr lang="en-US" altLang="en-US" b="0" dirty="0">
                <a:solidFill>
                  <a:srgbClr val="0000FF"/>
                </a:solidFill>
              </a:rPr>
              <a:t>s or the Internet</a:t>
            </a:r>
            <a:endParaRPr lang="en-US" altLang="ko-KR" b="0" dirty="0">
              <a:solidFill>
                <a:srgbClr val="0000FF"/>
              </a:solidFill>
            </a:endParaRPr>
          </a:p>
        </p:txBody>
      </p:sp>
      <p:sp>
        <p:nvSpPr>
          <p:cNvPr id="26628" name="AutoShape 6" descr="Image result for firewall"/>
          <p:cNvSpPr>
            <a:spLocks noChangeAspect="1" noChangeArrowheads="1"/>
          </p:cNvSpPr>
          <p:nvPr/>
        </p:nvSpPr>
        <p:spPr bwMode="auto">
          <a:xfrm>
            <a:off x="141288" y="-144463"/>
            <a:ext cx="304800" cy="304801"/>
          </a:xfrm>
          <a:prstGeom prst="rect">
            <a:avLst/>
          </a:prstGeom>
          <a:noFill/>
          <a:ln w="9525">
            <a:noFill/>
            <a:miter lim="800000"/>
            <a:headEnd/>
            <a:tailEnd/>
          </a:ln>
        </p:spPr>
        <p:txBody>
          <a:bodyPr/>
          <a:lstStyle/>
          <a:p>
            <a:endParaRPr lang="en-IN"/>
          </a:p>
        </p:txBody>
      </p:sp>
      <p:sp>
        <p:nvSpPr>
          <p:cNvPr id="26629" name="AutoShape 8" descr="Image result for firewall"/>
          <p:cNvSpPr>
            <a:spLocks noChangeAspect="1" noChangeArrowheads="1"/>
          </p:cNvSpPr>
          <p:nvPr/>
        </p:nvSpPr>
        <p:spPr bwMode="auto">
          <a:xfrm>
            <a:off x="141288" y="-144463"/>
            <a:ext cx="304800" cy="304801"/>
          </a:xfrm>
          <a:prstGeom prst="rect">
            <a:avLst/>
          </a:prstGeom>
          <a:noFill/>
          <a:ln w="9525">
            <a:noFill/>
            <a:miter lim="800000"/>
            <a:headEnd/>
            <a:tailEnd/>
          </a:ln>
        </p:spPr>
        <p:txBody>
          <a:bodyPr/>
          <a:lstStyle/>
          <a:p>
            <a:endParaRPr lang="en-IN"/>
          </a:p>
        </p:txBody>
      </p:sp>
      <p:pic>
        <p:nvPicPr>
          <p:cNvPr id="26630" name="Picture 6" descr="index.jpg"/>
          <p:cNvPicPr>
            <a:picLocks noChangeAspect="1"/>
          </p:cNvPicPr>
          <p:nvPr/>
        </p:nvPicPr>
        <p:blipFill>
          <a:blip r:embed="rId2"/>
          <a:srcRect/>
          <a:stretch>
            <a:fillRect/>
          </a:stretch>
        </p:blipFill>
        <p:spPr bwMode="auto">
          <a:xfrm>
            <a:off x="1170781" y="3530288"/>
            <a:ext cx="6765925" cy="3108325"/>
          </a:xfrm>
          <a:prstGeom prst="rect">
            <a:avLst/>
          </a:prstGeom>
          <a:noFill/>
          <a:ln w="9525">
            <a:noFill/>
            <a:miter lim="800000"/>
            <a:headEnd/>
            <a:tailEnd/>
          </a:ln>
        </p:spPr>
      </p:pic>
      <p:sp>
        <p:nvSpPr>
          <p:cNvPr id="26631" name="ClipArt Placeholder 7"/>
          <p:cNvSpPr txBox="1">
            <a:spLocks/>
          </p:cNvSpPr>
          <p:nvPr/>
        </p:nvSpPr>
        <p:spPr bwMode="auto">
          <a:xfrm>
            <a:off x="4800600" y="1752600"/>
            <a:ext cx="4038600" cy="4525963"/>
          </a:xfrm>
          <a:prstGeom prst="rect">
            <a:avLst/>
          </a:prstGeom>
          <a:noFill/>
          <a:ln w="9525">
            <a:noFill/>
            <a:miter lim="800000"/>
            <a:headEnd/>
            <a:tailEnd/>
          </a:ln>
        </p:spPr>
        <p:txBody>
          <a:bodyPr/>
          <a:lstStyle/>
          <a:p>
            <a:endParaRPr lang="en-IN"/>
          </a:p>
        </p:txBody>
      </p:sp>
      <p:sp>
        <p:nvSpPr>
          <p:cNvPr id="8"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830880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What is a Hub?</a:t>
            </a:r>
          </a:p>
        </p:txBody>
      </p:sp>
      <p:sp>
        <p:nvSpPr>
          <p:cNvPr id="3" name="Content Placeholder 2"/>
          <p:cNvSpPr>
            <a:spLocks noGrp="1"/>
          </p:cNvSpPr>
          <p:nvPr>
            <p:ph idx="1"/>
          </p:nvPr>
        </p:nvSpPr>
        <p:spPr/>
        <p:txBody>
          <a:bodyPr/>
          <a:lstStyle/>
          <a:p>
            <a:pPr algn="just"/>
            <a:r>
              <a:rPr lang="en-US" sz="2800" dirty="0">
                <a:solidFill>
                  <a:srgbClr val="0000CC"/>
                </a:solidFill>
                <a:latin typeface="Arial" panose="020B0604020202020204" pitchFamily="34" charset="0"/>
                <a:cs typeface="Arial" panose="020B0604020202020204" pitchFamily="34" charset="0"/>
              </a:rPr>
              <a:t>A small rectangular box that joins computers together through ports on the back of the hub. </a:t>
            </a:r>
          </a:p>
          <a:p>
            <a:pPr algn="just"/>
            <a:r>
              <a:rPr lang="en-US" sz="2800" dirty="0">
                <a:solidFill>
                  <a:srgbClr val="0000CC"/>
                </a:solidFill>
                <a:latin typeface="Arial" panose="020B0604020202020204" pitchFamily="34" charset="0"/>
                <a:cs typeface="Arial" panose="020B0604020202020204" pitchFamily="34" charset="0"/>
              </a:rPr>
              <a:t>Picture of a 4 – Port Ethernet Hub</a:t>
            </a:r>
          </a:p>
        </p:txBody>
      </p:sp>
      <p:pic>
        <p:nvPicPr>
          <p:cNvPr id="4" name="Picture 3"/>
          <p:cNvPicPr>
            <a:picLocks noChangeAspect="1"/>
          </p:cNvPicPr>
          <p:nvPr/>
        </p:nvPicPr>
        <p:blipFill>
          <a:blip r:embed="rId2"/>
          <a:stretch>
            <a:fillRect/>
          </a:stretch>
        </p:blipFill>
        <p:spPr>
          <a:xfrm>
            <a:off x="838200" y="3863181"/>
            <a:ext cx="1404950" cy="1121599"/>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pic>
        <p:nvPicPr>
          <p:cNvPr id="8194" name="Picture 2" descr="Hub, Switch, &amp; Router Explained - What's the difference? How a router works, difference between hub switch and router, difference between switch and router, hub switch or router network devices explained, hub switch router, hub switch and router, how routers work, switch vs router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308767"/>
            <a:ext cx="3799306" cy="28494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5410200" y="5637839"/>
            <a:ext cx="1790700" cy="457200"/>
          </a:xfrm>
          <a:prstGeom prst="rect">
            <a:avLst/>
          </a:prstGeom>
        </p:spPr>
      </p:pic>
      <p:pic>
        <p:nvPicPr>
          <p:cNvPr id="9" name="Picture 8"/>
          <p:cNvPicPr>
            <a:picLocks noChangeAspect="1"/>
          </p:cNvPicPr>
          <p:nvPr/>
        </p:nvPicPr>
        <p:blipFill>
          <a:blip r:embed="rId4"/>
          <a:stretch>
            <a:fillRect/>
          </a:stretch>
        </p:blipFill>
        <p:spPr>
          <a:xfrm>
            <a:off x="5652503" y="3289510"/>
            <a:ext cx="1790700" cy="457200"/>
          </a:xfrm>
          <a:prstGeom prst="rect">
            <a:avLst/>
          </a:prstGeom>
        </p:spPr>
      </p:pic>
      <p:pic>
        <p:nvPicPr>
          <p:cNvPr id="10" name="Picture 9"/>
          <p:cNvPicPr>
            <a:picLocks noChangeAspect="1"/>
          </p:cNvPicPr>
          <p:nvPr/>
        </p:nvPicPr>
        <p:blipFill>
          <a:blip r:embed="rId4"/>
          <a:stretch>
            <a:fillRect/>
          </a:stretch>
        </p:blipFill>
        <p:spPr>
          <a:xfrm>
            <a:off x="4257509" y="3308767"/>
            <a:ext cx="1790700" cy="147511"/>
          </a:xfrm>
          <a:prstGeom prst="rect">
            <a:avLst/>
          </a:prstGeom>
        </p:spPr>
      </p:pic>
    </p:spTree>
    <p:extLst>
      <p:ext uri="{BB962C8B-B14F-4D97-AF65-F5344CB8AC3E}">
        <p14:creationId xmlns:p14="http://schemas.microsoft.com/office/powerpoint/2010/main" val="109434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0678" y="396855"/>
            <a:ext cx="3879757" cy="502626"/>
          </a:xfrm>
          <a:prstGeom prst="rect">
            <a:avLst/>
          </a:prstGeom>
        </p:spPr>
        <p:txBody>
          <a:bodyPr vert="horz" wrap="square" lIns="0" tIns="10085" rIns="0" bIns="0" rtlCol="0">
            <a:spAutoFit/>
          </a:bodyPr>
          <a:lstStyle/>
          <a:p>
            <a:pPr marL="11206">
              <a:spcBef>
                <a:spcPts val="79"/>
              </a:spcBef>
            </a:pPr>
            <a:r>
              <a:rPr sz="3200" spc="-4" dirty="0">
                <a:solidFill>
                  <a:srgbClr val="C00000"/>
                </a:solidFill>
                <a:latin typeface="Arial Black" panose="020B0A04020102020204" pitchFamily="34" charset="0"/>
              </a:rPr>
              <a:t>Firewall</a:t>
            </a:r>
          </a:p>
        </p:txBody>
      </p:sp>
      <p:sp>
        <p:nvSpPr>
          <p:cNvPr id="3" name="object 3"/>
          <p:cNvSpPr txBox="1"/>
          <p:nvPr/>
        </p:nvSpPr>
        <p:spPr>
          <a:xfrm>
            <a:off x="741830" y="1078007"/>
            <a:ext cx="7944970" cy="4879126"/>
          </a:xfrm>
          <a:prstGeom prst="rect">
            <a:avLst/>
          </a:prstGeom>
        </p:spPr>
        <p:txBody>
          <a:bodyPr vert="horz" wrap="square" lIns="0" tIns="36419" rIns="0" bIns="0" rtlCol="0">
            <a:spAutoFit/>
          </a:bodyPr>
          <a:lstStyle/>
          <a:p>
            <a:pPr marL="314902" marR="4483" indent="-304256" algn="just" defTabSz="806867">
              <a:lnSpc>
                <a:spcPts val="1738"/>
              </a:lnSpc>
              <a:spcBef>
                <a:spcPts val="287"/>
              </a:spcBef>
              <a:buFontTx/>
              <a:buChar char="•"/>
              <a:tabLst>
                <a:tab pos="314902" algn="l"/>
                <a:tab pos="315462" algn="l"/>
              </a:tabLst>
            </a:pPr>
            <a:r>
              <a:rPr dirty="0">
                <a:solidFill>
                  <a:srgbClr val="0000CC"/>
                </a:solidFill>
                <a:latin typeface="Arial"/>
                <a:cs typeface="Arial"/>
              </a:rPr>
              <a:t>A </a:t>
            </a:r>
            <a:r>
              <a:rPr spc="-4" dirty="0">
                <a:solidFill>
                  <a:srgbClr val="0000CC"/>
                </a:solidFill>
                <a:latin typeface="Arial"/>
                <a:cs typeface="Arial"/>
              </a:rPr>
              <a:t>firewall </a:t>
            </a:r>
            <a:r>
              <a:rPr spc="-13" dirty="0">
                <a:solidFill>
                  <a:srgbClr val="0000CC"/>
                </a:solidFill>
                <a:latin typeface="Arial"/>
                <a:cs typeface="Arial"/>
              </a:rPr>
              <a:t>is </a:t>
            </a:r>
            <a:r>
              <a:rPr spc="-4" dirty="0">
                <a:solidFill>
                  <a:srgbClr val="0000CC"/>
                </a:solidFill>
                <a:latin typeface="Arial"/>
                <a:cs typeface="Arial"/>
              </a:rPr>
              <a:t>a device that </a:t>
            </a:r>
            <a:r>
              <a:rPr spc="-4" dirty="0">
                <a:solidFill>
                  <a:srgbClr val="0EA246"/>
                </a:solidFill>
                <a:latin typeface="Arial"/>
                <a:cs typeface="Arial"/>
              </a:rPr>
              <a:t>filters traffic </a:t>
            </a:r>
            <a:r>
              <a:rPr spc="-4" dirty="0">
                <a:solidFill>
                  <a:srgbClr val="0000CC"/>
                </a:solidFill>
                <a:latin typeface="Arial"/>
                <a:cs typeface="Arial"/>
              </a:rPr>
              <a:t>between a “protected” </a:t>
            </a:r>
            <a:r>
              <a:rPr dirty="0">
                <a:solidFill>
                  <a:srgbClr val="0000CC"/>
                </a:solidFill>
                <a:latin typeface="Arial"/>
                <a:cs typeface="Arial"/>
              </a:rPr>
              <a:t>or </a:t>
            </a:r>
            <a:r>
              <a:rPr spc="-4" dirty="0">
                <a:solidFill>
                  <a:srgbClr val="0000CC"/>
                </a:solidFill>
                <a:latin typeface="Arial"/>
                <a:cs typeface="Arial"/>
              </a:rPr>
              <a:t>inside </a:t>
            </a:r>
            <a:r>
              <a:rPr spc="-9" dirty="0">
                <a:solidFill>
                  <a:srgbClr val="0000CC"/>
                </a:solidFill>
                <a:latin typeface="Arial"/>
                <a:cs typeface="Arial"/>
              </a:rPr>
              <a:t>network </a:t>
            </a:r>
            <a:r>
              <a:rPr dirty="0">
                <a:solidFill>
                  <a:srgbClr val="0000CC"/>
                </a:solidFill>
                <a:latin typeface="Arial"/>
                <a:cs typeface="Arial"/>
              </a:rPr>
              <a:t>and </a:t>
            </a:r>
            <a:r>
              <a:rPr spc="-4" dirty="0">
                <a:solidFill>
                  <a:srgbClr val="0000CC"/>
                </a:solidFill>
                <a:latin typeface="Arial"/>
                <a:cs typeface="Arial"/>
              </a:rPr>
              <a:t>a  “less trustworthy” </a:t>
            </a:r>
            <a:r>
              <a:rPr dirty="0">
                <a:solidFill>
                  <a:srgbClr val="0000CC"/>
                </a:solidFill>
                <a:latin typeface="Arial"/>
                <a:cs typeface="Arial"/>
              </a:rPr>
              <a:t>or </a:t>
            </a:r>
            <a:r>
              <a:rPr spc="-4" dirty="0">
                <a:solidFill>
                  <a:srgbClr val="0000CC"/>
                </a:solidFill>
                <a:latin typeface="Arial"/>
                <a:cs typeface="Arial"/>
              </a:rPr>
              <a:t>outside</a:t>
            </a:r>
            <a:r>
              <a:rPr spc="4" dirty="0">
                <a:solidFill>
                  <a:srgbClr val="0000CC"/>
                </a:solidFill>
                <a:latin typeface="Arial"/>
                <a:cs typeface="Arial"/>
              </a:rPr>
              <a:t> </a:t>
            </a:r>
            <a:r>
              <a:rPr spc="-4" dirty="0">
                <a:solidFill>
                  <a:srgbClr val="0000CC"/>
                </a:solidFill>
                <a:latin typeface="Arial"/>
                <a:cs typeface="Arial"/>
              </a:rPr>
              <a:t>network.</a:t>
            </a:r>
            <a:endParaRPr dirty="0">
              <a:solidFill>
                <a:srgbClr val="0000CC"/>
              </a:solidFill>
              <a:latin typeface="Arial"/>
              <a:cs typeface="Arial"/>
            </a:endParaRPr>
          </a:p>
          <a:p>
            <a:pPr marL="314902" indent="-304256" algn="just" defTabSz="806867">
              <a:spcBef>
                <a:spcPts val="159"/>
              </a:spcBef>
              <a:buFontTx/>
              <a:buChar char="•"/>
              <a:tabLst>
                <a:tab pos="314902" algn="l"/>
                <a:tab pos="315462" algn="l"/>
              </a:tabLst>
            </a:pPr>
            <a:r>
              <a:rPr dirty="0">
                <a:solidFill>
                  <a:srgbClr val="0000CC"/>
                </a:solidFill>
                <a:latin typeface="Arial"/>
                <a:cs typeface="Arial"/>
              </a:rPr>
              <a:t>A </a:t>
            </a:r>
            <a:r>
              <a:rPr spc="-4" dirty="0">
                <a:solidFill>
                  <a:srgbClr val="0000CC"/>
                </a:solidFill>
                <a:latin typeface="Arial"/>
                <a:cs typeface="Arial"/>
              </a:rPr>
              <a:t>firewall </a:t>
            </a:r>
            <a:r>
              <a:rPr spc="-13" dirty="0">
                <a:solidFill>
                  <a:srgbClr val="0000CC"/>
                </a:solidFill>
                <a:latin typeface="Arial"/>
                <a:cs typeface="Arial"/>
              </a:rPr>
              <a:t>is </a:t>
            </a:r>
            <a:r>
              <a:rPr spc="-4" dirty="0">
                <a:solidFill>
                  <a:srgbClr val="0000CC"/>
                </a:solidFill>
                <a:latin typeface="Arial"/>
                <a:cs typeface="Arial"/>
              </a:rPr>
              <a:t>basically </a:t>
            </a:r>
            <a:r>
              <a:rPr dirty="0">
                <a:solidFill>
                  <a:srgbClr val="0000CC"/>
                </a:solidFill>
                <a:latin typeface="Arial"/>
                <a:cs typeface="Arial"/>
              </a:rPr>
              <a:t>an </a:t>
            </a:r>
            <a:r>
              <a:rPr spc="-4" dirty="0">
                <a:solidFill>
                  <a:srgbClr val="0EA246"/>
                </a:solidFill>
                <a:latin typeface="Arial"/>
                <a:cs typeface="Arial"/>
              </a:rPr>
              <a:t>executable code </a:t>
            </a:r>
            <a:r>
              <a:rPr spc="-9" dirty="0">
                <a:solidFill>
                  <a:srgbClr val="0000CC"/>
                </a:solidFill>
                <a:latin typeface="Arial"/>
                <a:cs typeface="Arial"/>
              </a:rPr>
              <a:t>run </a:t>
            </a:r>
            <a:r>
              <a:rPr spc="-13" dirty="0">
                <a:solidFill>
                  <a:srgbClr val="0000CC"/>
                </a:solidFill>
                <a:latin typeface="Arial"/>
                <a:cs typeface="Arial"/>
              </a:rPr>
              <a:t>on </a:t>
            </a:r>
            <a:r>
              <a:rPr spc="-4" dirty="0">
                <a:solidFill>
                  <a:srgbClr val="0000CC"/>
                </a:solidFill>
                <a:latin typeface="Arial"/>
                <a:cs typeface="Arial"/>
              </a:rPr>
              <a:t>a dedicated</a:t>
            </a:r>
            <a:r>
              <a:rPr spc="53" dirty="0">
                <a:solidFill>
                  <a:srgbClr val="0000CC"/>
                </a:solidFill>
                <a:latin typeface="Arial"/>
                <a:cs typeface="Arial"/>
              </a:rPr>
              <a:t> </a:t>
            </a:r>
            <a:r>
              <a:rPr spc="-4" dirty="0">
                <a:solidFill>
                  <a:srgbClr val="0000CC"/>
                </a:solidFill>
                <a:latin typeface="Arial"/>
                <a:cs typeface="Arial"/>
              </a:rPr>
              <a:t>computer.</a:t>
            </a:r>
            <a:endParaRPr dirty="0">
              <a:solidFill>
                <a:srgbClr val="0000CC"/>
              </a:solidFill>
              <a:latin typeface="Arial"/>
              <a:cs typeface="Arial"/>
            </a:endParaRPr>
          </a:p>
          <a:p>
            <a:pPr marL="314902" marR="364211" indent="-304256" algn="just" defTabSz="806867">
              <a:lnSpc>
                <a:spcPts val="1711"/>
              </a:lnSpc>
              <a:spcBef>
                <a:spcPts val="427"/>
              </a:spcBef>
              <a:buFontTx/>
              <a:buChar char="•"/>
              <a:tabLst>
                <a:tab pos="314902" algn="l"/>
                <a:tab pos="315462" algn="l"/>
              </a:tabLst>
            </a:pPr>
            <a:r>
              <a:rPr spc="-4" dirty="0">
                <a:solidFill>
                  <a:srgbClr val="0000CC"/>
                </a:solidFill>
                <a:latin typeface="Arial"/>
                <a:cs typeface="Arial"/>
              </a:rPr>
              <a:t>As </a:t>
            </a:r>
            <a:r>
              <a:rPr spc="-9" dirty="0">
                <a:solidFill>
                  <a:srgbClr val="0000CC"/>
                </a:solidFill>
                <a:latin typeface="Arial"/>
                <a:cs typeface="Arial"/>
              </a:rPr>
              <a:t>all </a:t>
            </a:r>
            <a:r>
              <a:rPr spc="-4" dirty="0">
                <a:solidFill>
                  <a:srgbClr val="0000CC"/>
                </a:solidFill>
                <a:latin typeface="Arial"/>
                <a:cs typeface="Arial"/>
              </a:rPr>
              <a:t>traffic should </a:t>
            </a:r>
            <a:r>
              <a:rPr spc="-9" dirty="0">
                <a:solidFill>
                  <a:srgbClr val="0EA246"/>
                </a:solidFill>
                <a:latin typeface="Arial"/>
                <a:cs typeface="Arial"/>
              </a:rPr>
              <a:t>pass </a:t>
            </a:r>
            <a:r>
              <a:rPr spc="-4" dirty="0">
                <a:solidFill>
                  <a:srgbClr val="0EA246"/>
                </a:solidFill>
                <a:latin typeface="Arial"/>
                <a:cs typeface="Arial"/>
              </a:rPr>
              <a:t>through </a:t>
            </a:r>
            <a:r>
              <a:rPr spc="-9" dirty="0">
                <a:solidFill>
                  <a:srgbClr val="0EA246"/>
                </a:solidFill>
                <a:latin typeface="Arial"/>
                <a:cs typeface="Arial"/>
              </a:rPr>
              <a:t>the </a:t>
            </a:r>
            <a:r>
              <a:rPr spc="-4" dirty="0">
                <a:solidFill>
                  <a:srgbClr val="0EA246"/>
                </a:solidFill>
                <a:latin typeface="Arial"/>
                <a:cs typeface="Arial"/>
              </a:rPr>
              <a:t>firewall</a:t>
            </a:r>
            <a:r>
              <a:rPr spc="-4" dirty="0">
                <a:solidFill>
                  <a:srgbClr val="0000CC"/>
                </a:solidFill>
                <a:latin typeface="Arial"/>
                <a:cs typeface="Arial"/>
              </a:rPr>
              <a:t>, </a:t>
            </a:r>
            <a:r>
              <a:rPr dirty="0">
                <a:solidFill>
                  <a:srgbClr val="0000CC"/>
                </a:solidFill>
                <a:latin typeface="Arial"/>
                <a:cs typeface="Arial"/>
              </a:rPr>
              <a:t>it is </a:t>
            </a:r>
            <a:r>
              <a:rPr dirty="0">
                <a:solidFill>
                  <a:srgbClr val="FF0000"/>
                </a:solidFill>
                <a:latin typeface="Arial"/>
                <a:cs typeface="Arial"/>
              </a:rPr>
              <a:t>not </a:t>
            </a:r>
            <a:r>
              <a:rPr spc="-4" dirty="0">
                <a:solidFill>
                  <a:srgbClr val="FF0000"/>
                </a:solidFill>
                <a:latin typeface="Arial"/>
                <a:cs typeface="Arial"/>
              </a:rPr>
              <a:t>a point </a:t>
            </a:r>
            <a:r>
              <a:rPr dirty="0">
                <a:solidFill>
                  <a:srgbClr val="FF0000"/>
                </a:solidFill>
                <a:latin typeface="Arial"/>
                <a:cs typeface="Arial"/>
              </a:rPr>
              <a:t>of </a:t>
            </a:r>
            <a:r>
              <a:rPr spc="-4" dirty="0">
                <a:solidFill>
                  <a:srgbClr val="FF0000"/>
                </a:solidFill>
                <a:latin typeface="Arial"/>
                <a:cs typeface="Arial"/>
              </a:rPr>
              <a:t>bottleneck </a:t>
            </a:r>
            <a:r>
              <a:rPr spc="-9" dirty="0">
                <a:solidFill>
                  <a:srgbClr val="FF0000"/>
                </a:solidFill>
                <a:latin typeface="Arial"/>
                <a:cs typeface="Arial"/>
              </a:rPr>
              <a:t>f</a:t>
            </a:r>
            <a:r>
              <a:rPr spc="-9" dirty="0">
                <a:solidFill>
                  <a:srgbClr val="0000CC"/>
                </a:solidFill>
                <a:latin typeface="Arial"/>
                <a:cs typeface="Arial"/>
              </a:rPr>
              <a:t>or  </a:t>
            </a:r>
            <a:r>
              <a:rPr dirty="0">
                <a:solidFill>
                  <a:srgbClr val="0000CC"/>
                </a:solidFill>
                <a:latin typeface="Arial"/>
                <a:cs typeface="Arial"/>
              </a:rPr>
              <a:t>system </a:t>
            </a:r>
            <a:r>
              <a:rPr spc="-4" dirty="0">
                <a:solidFill>
                  <a:srgbClr val="0000CC"/>
                </a:solidFill>
                <a:latin typeface="Arial"/>
                <a:cs typeface="Arial"/>
              </a:rPr>
              <a:t>performance </a:t>
            </a:r>
            <a:r>
              <a:rPr spc="-9" dirty="0">
                <a:solidFill>
                  <a:srgbClr val="0000CC"/>
                </a:solidFill>
                <a:latin typeface="Arial"/>
                <a:cs typeface="Arial"/>
              </a:rPr>
              <a:t>and </a:t>
            </a:r>
            <a:r>
              <a:rPr spc="-13" dirty="0">
                <a:solidFill>
                  <a:srgbClr val="0000CC"/>
                </a:solidFill>
                <a:latin typeface="Arial"/>
                <a:cs typeface="Arial"/>
              </a:rPr>
              <a:t>hence </a:t>
            </a:r>
            <a:r>
              <a:rPr spc="-4" dirty="0">
                <a:solidFill>
                  <a:srgbClr val="FF0000"/>
                </a:solidFill>
                <a:latin typeface="Arial"/>
                <a:cs typeface="Arial"/>
              </a:rPr>
              <a:t>non-firewall functions </a:t>
            </a:r>
            <a:r>
              <a:rPr dirty="0">
                <a:solidFill>
                  <a:srgbClr val="FF0000"/>
                </a:solidFill>
                <a:latin typeface="Arial"/>
                <a:cs typeface="Arial"/>
              </a:rPr>
              <a:t>are not performed </a:t>
            </a:r>
            <a:r>
              <a:rPr dirty="0">
                <a:solidFill>
                  <a:srgbClr val="0000CC"/>
                </a:solidFill>
                <a:latin typeface="Arial"/>
                <a:cs typeface="Arial"/>
              </a:rPr>
              <a:t>on that  </a:t>
            </a:r>
            <a:r>
              <a:rPr spc="-4" dirty="0">
                <a:solidFill>
                  <a:srgbClr val="0000CC"/>
                </a:solidFill>
                <a:latin typeface="Arial"/>
                <a:cs typeface="Arial"/>
              </a:rPr>
              <a:t>machine running </a:t>
            </a:r>
            <a:r>
              <a:rPr spc="-9" dirty="0">
                <a:solidFill>
                  <a:srgbClr val="0000CC"/>
                </a:solidFill>
                <a:latin typeface="Arial"/>
                <a:cs typeface="Arial"/>
              </a:rPr>
              <a:t>the</a:t>
            </a:r>
            <a:r>
              <a:rPr spc="31" dirty="0">
                <a:solidFill>
                  <a:srgbClr val="0000CC"/>
                </a:solidFill>
                <a:latin typeface="Arial"/>
                <a:cs typeface="Arial"/>
              </a:rPr>
              <a:t> </a:t>
            </a:r>
            <a:r>
              <a:rPr spc="-4" dirty="0">
                <a:solidFill>
                  <a:srgbClr val="0000CC"/>
                </a:solidFill>
                <a:latin typeface="Arial"/>
                <a:cs typeface="Arial"/>
              </a:rPr>
              <a:t>firewall.</a:t>
            </a:r>
            <a:endParaRPr dirty="0">
              <a:solidFill>
                <a:srgbClr val="0000CC"/>
              </a:solidFill>
              <a:latin typeface="Arial"/>
              <a:cs typeface="Arial"/>
            </a:endParaRPr>
          </a:p>
          <a:p>
            <a:pPr marL="314902" marR="722258" indent="-304256" algn="just" defTabSz="806867">
              <a:lnSpc>
                <a:spcPts val="1711"/>
              </a:lnSpc>
              <a:spcBef>
                <a:spcPts val="415"/>
              </a:spcBef>
              <a:buFontTx/>
              <a:buChar char="•"/>
              <a:tabLst>
                <a:tab pos="314902" algn="l"/>
                <a:tab pos="315462" algn="l"/>
              </a:tabLst>
            </a:pPr>
            <a:r>
              <a:rPr dirty="0">
                <a:solidFill>
                  <a:srgbClr val="0000CC"/>
                </a:solidFill>
                <a:latin typeface="Arial"/>
                <a:cs typeface="Arial"/>
              </a:rPr>
              <a:t>Also, since </a:t>
            </a:r>
            <a:r>
              <a:rPr spc="-4" dirty="0">
                <a:solidFill>
                  <a:srgbClr val="0000CC"/>
                </a:solidFill>
                <a:latin typeface="Arial"/>
                <a:cs typeface="Arial"/>
              </a:rPr>
              <a:t>non-firewall code does </a:t>
            </a:r>
            <a:r>
              <a:rPr dirty="0">
                <a:solidFill>
                  <a:srgbClr val="0000CC"/>
                </a:solidFill>
                <a:latin typeface="Arial"/>
                <a:cs typeface="Arial"/>
              </a:rPr>
              <a:t>not </a:t>
            </a:r>
            <a:r>
              <a:rPr spc="-4" dirty="0">
                <a:solidFill>
                  <a:srgbClr val="0000CC"/>
                </a:solidFill>
                <a:latin typeface="Arial"/>
                <a:cs typeface="Arial"/>
              </a:rPr>
              <a:t>exist </a:t>
            </a:r>
            <a:r>
              <a:rPr dirty="0">
                <a:solidFill>
                  <a:srgbClr val="0000CC"/>
                </a:solidFill>
                <a:latin typeface="Arial"/>
                <a:cs typeface="Arial"/>
              </a:rPr>
              <a:t>in </a:t>
            </a:r>
            <a:r>
              <a:rPr spc="-9" dirty="0">
                <a:solidFill>
                  <a:srgbClr val="0000CC"/>
                </a:solidFill>
                <a:latin typeface="Arial"/>
                <a:cs typeface="Arial"/>
              </a:rPr>
              <a:t>the </a:t>
            </a:r>
            <a:r>
              <a:rPr spc="-4" dirty="0">
                <a:solidFill>
                  <a:srgbClr val="0000CC"/>
                </a:solidFill>
                <a:latin typeface="Arial"/>
                <a:cs typeface="Arial"/>
              </a:rPr>
              <a:t>computer, </a:t>
            </a:r>
            <a:r>
              <a:rPr spc="-9" dirty="0">
                <a:solidFill>
                  <a:srgbClr val="0000CC"/>
                </a:solidFill>
                <a:latin typeface="Arial"/>
                <a:cs typeface="Arial"/>
              </a:rPr>
              <a:t>it </a:t>
            </a:r>
            <a:r>
              <a:rPr dirty="0">
                <a:solidFill>
                  <a:srgbClr val="0000CC"/>
                </a:solidFill>
                <a:latin typeface="Arial"/>
                <a:cs typeface="Arial"/>
              </a:rPr>
              <a:t>is </a:t>
            </a:r>
            <a:r>
              <a:rPr dirty="0">
                <a:solidFill>
                  <a:srgbClr val="FF0000"/>
                </a:solidFill>
                <a:latin typeface="Arial"/>
                <a:cs typeface="Arial"/>
              </a:rPr>
              <a:t>hard for </a:t>
            </a:r>
            <a:r>
              <a:rPr spc="-13" dirty="0">
                <a:solidFill>
                  <a:srgbClr val="FF0000"/>
                </a:solidFill>
                <a:latin typeface="Arial"/>
                <a:cs typeface="Arial"/>
              </a:rPr>
              <a:t>an  </a:t>
            </a:r>
            <a:r>
              <a:rPr dirty="0">
                <a:solidFill>
                  <a:srgbClr val="FF0000"/>
                </a:solidFill>
                <a:latin typeface="Arial"/>
                <a:cs typeface="Arial"/>
              </a:rPr>
              <a:t>attacker to </a:t>
            </a:r>
            <a:r>
              <a:rPr spc="-4" dirty="0">
                <a:solidFill>
                  <a:srgbClr val="FF0000"/>
                </a:solidFill>
                <a:latin typeface="Arial"/>
                <a:cs typeface="Arial"/>
              </a:rPr>
              <a:t>make use </a:t>
            </a:r>
            <a:r>
              <a:rPr dirty="0">
                <a:solidFill>
                  <a:srgbClr val="0000CC"/>
                </a:solidFill>
                <a:latin typeface="Arial"/>
                <a:cs typeface="Arial"/>
              </a:rPr>
              <a:t>of </a:t>
            </a:r>
            <a:r>
              <a:rPr spc="-9" dirty="0">
                <a:solidFill>
                  <a:srgbClr val="0000CC"/>
                </a:solidFill>
                <a:latin typeface="Arial"/>
                <a:cs typeface="Arial"/>
              </a:rPr>
              <a:t>any </a:t>
            </a:r>
            <a:r>
              <a:rPr spc="-4" dirty="0">
                <a:solidFill>
                  <a:srgbClr val="0000CC"/>
                </a:solidFill>
                <a:latin typeface="Arial"/>
                <a:cs typeface="Arial"/>
              </a:rPr>
              <a:t>vulnerability </a:t>
            </a:r>
            <a:r>
              <a:rPr dirty="0">
                <a:solidFill>
                  <a:srgbClr val="0000CC"/>
                </a:solidFill>
                <a:latin typeface="Arial"/>
                <a:cs typeface="Arial"/>
              </a:rPr>
              <a:t>to </a:t>
            </a:r>
            <a:r>
              <a:rPr spc="-4" dirty="0">
                <a:solidFill>
                  <a:srgbClr val="0000CC"/>
                </a:solidFill>
                <a:latin typeface="Arial"/>
                <a:cs typeface="Arial"/>
              </a:rPr>
              <a:t>compromise </a:t>
            </a:r>
            <a:r>
              <a:rPr spc="-9" dirty="0">
                <a:solidFill>
                  <a:srgbClr val="0000CC"/>
                </a:solidFill>
                <a:latin typeface="Arial"/>
                <a:cs typeface="Arial"/>
              </a:rPr>
              <a:t>the</a:t>
            </a:r>
            <a:r>
              <a:rPr dirty="0">
                <a:solidFill>
                  <a:srgbClr val="0000CC"/>
                </a:solidFill>
                <a:latin typeface="Arial"/>
                <a:cs typeface="Arial"/>
              </a:rPr>
              <a:t> </a:t>
            </a:r>
            <a:r>
              <a:rPr spc="-4" dirty="0">
                <a:solidFill>
                  <a:srgbClr val="0000CC"/>
                </a:solidFill>
                <a:latin typeface="Arial"/>
                <a:cs typeface="Arial"/>
              </a:rPr>
              <a:t>firewall.</a:t>
            </a:r>
            <a:endParaRPr lang="en-IN" spc="-4" dirty="0">
              <a:solidFill>
                <a:srgbClr val="0000CC"/>
              </a:solidFill>
              <a:latin typeface="Arial"/>
              <a:cs typeface="Arial"/>
            </a:endParaRPr>
          </a:p>
          <a:p>
            <a:pPr marL="314902" marR="722258" indent="-304256" algn="just" defTabSz="806867">
              <a:lnSpc>
                <a:spcPts val="1711"/>
              </a:lnSpc>
              <a:spcBef>
                <a:spcPts val="415"/>
              </a:spcBef>
              <a:buFontTx/>
              <a:buChar char="•"/>
              <a:tabLst>
                <a:tab pos="314902" algn="l"/>
                <a:tab pos="315462" algn="l"/>
              </a:tabLst>
            </a:pPr>
            <a:endParaRPr lang="en-IN" sz="1588" spc="-4" dirty="0">
              <a:solidFill>
                <a:srgbClr val="0000CC"/>
              </a:solidFill>
              <a:latin typeface="Arial"/>
              <a:cs typeface="Arial"/>
            </a:endParaRPr>
          </a:p>
          <a:p>
            <a:pPr marL="314902" marR="722258" indent="-304256" algn="just" defTabSz="806867">
              <a:lnSpc>
                <a:spcPts val="1711"/>
              </a:lnSpc>
              <a:spcBef>
                <a:spcPts val="415"/>
              </a:spcBef>
              <a:buFontTx/>
              <a:buChar char="•"/>
              <a:tabLst>
                <a:tab pos="314902" algn="l"/>
                <a:tab pos="315462" algn="l"/>
              </a:tabLst>
            </a:pPr>
            <a:endParaRPr lang="en-IN" sz="1588" spc="-4" dirty="0">
              <a:solidFill>
                <a:srgbClr val="0000CC"/>
              </a:solidFill>
              <a:latin typeface="Arial"/>
              <a:cs typeface="Arial"/>
            </a:endParaRPr>
          </a:p>
          <a:p>
            <a:pPr marL="314902" marR="722258" indent="-304256" algn="just" defTabSz="806867">
              <a:lnSpc>
                <a:spcPts val="1711"/>
              </a:lnSpc>
              <a:spcBef>
                <a:spcPts val="415"/>
              </a:spcBef>
              <a:buFontTx/>
              <a:buChar char="•"/>
              <a:tabLst>
                <a:tab pos="314902" algn="l"/>
                <a:tab pos="315462" algn="l"/>
              </a:tabLst>
            </a:pPr>
            <a:endParaRPr lang="en-IN" sz="1588" spc="-4" dirty="0">
              <a:solidFill>
                <a:srgbClr val="0000CC"/>
              </a:solidFill>
              <a:latin typeface="Arial"/>
              <a:cs typeface="Arial"/>
            </a:endParaRPr>
          </a:p>
          <a:p>
            <a:pPr marL="314902" marR="722258" indent="-304256" algn="just" defTabSz="806867">
              <a:lnSpc>
                <a:spcPts val="1711"/>
              </a:lnSpc>
              <a:spcBef>
                <a:spcPts val="415"/>
              </a:spcBef>
              <a:buFontTx/>
              <a:buChar char="•"/>
              <a:tabLst>
                <a:tab pos="314902" algn="l"/>
                <a:tab pos="315462" algn="l"/>
              </a:tabLst>
            </a:pPr>
            <a:endParaRPr lang="en-IN" sz="1588" spc="-4" dirty="0">
              <a:solidFill>
                <a:srgbClr val="0000CC"/>
              </a:solidFill>
              <a:latin typeface="Arial"/>
              <a:cs typeface="Arial"/>
            </a:endParaRPr>
          </a:p>
          <a:p>
            <a:pPr marL="314902" marR="722258" indent="-304256" algn="just" defTabSz="806867">
              <a:lnSpc>
                <a:spcPts val="1711"/>
              </a:lnSpc>
              <a:spcBef>
                <a:spcPts val="415"/>
              </a:spcBef>
              <a:buFontTx/>
              <a:buChar char="•"/>
              <a:tabLst>
                <a:tab pos="314902" algn="l"/>
                <a:tab pos="315462" algn="l"/>
              </a:tabLst>
            </a:pPr>
            <a:endParaRPr lang="en-IN" sz="1588" spc="-4" dirty="0">
              <a:solidFill>
                <a:srgbClr val="0000CC"/>
              </a:solidFill>
              <a:latin typeface="Arial"/>
              <a:cs typeface="Arial"/>
            </a:endParaRPr>
          </a:p>
          <a:p>
            <a:pPr marL="314902" marR="722258" indent="-304256" algn="just" defTabSz="806867">
              <a:lnSpc>
                <a:spcPts val="1711"/>
              </a:lnSpc>
              <a:spcBef>
                <a:spcPts val="415"/>
              </a:spcBef>
              <a:buFontTx/>
              <a:buChar char="•"/>
              <a:tabLst>
                <a:tab pos="314902" algn="l"/>
                <a:tab pos="315462" algn="l"/>
              </a:tabLst>
            </a:pPr>
            <a:endParaRPr lang="en-IN" sz="1588" spc="-4" dirty="0">
              <a:solidFill>
                <a:srgbClr val="0000CC"/>
              </a:solidFill>
              <a:latin typeface="Arial"/>
              <a:cs typeface="Arial"/>
            </a:endParaRPr>
          </a:p>
          <a:p>
            <a:pPr marL="314902" marR="722258" indent="-304256" algn="just" defTabSz="806867">
              <a:lnSpc>
                <a:spcPts val="1711"/>
              </a:lnSpc>
              <a:spcBef>
                <a:spcPts val="415"/>
              </a:spcBef>
              <a:buFontTx/>
              <a:buChar char="•"/>
              <a:tabLst>
                <a:tab pos="314902" algn="l"/>
                <a:tab pos="315462" algn="l"/>
              </a:tabLst>
            </a:pPr>
            <a:endParaRPr lang="en-IN" sz="1588" spc="-4" dirty="0">
              <a:solidFill>
                <a:srgbClr val="0000CC"/>
              </a:solidFill>
              <a:latin typeface="Arial"/>
              <a:cs typeface="Arial"/>
            </a:endParaRPr>
          </a:p>
          <a:p>
            <a:pPr marL="314902" marR="722258" indent="-304256" algn="just" defTabSz="806867">
              <a:lnSpc>
                <a:spcPts val="1711"/>
              </a:lnSpc>
              <a:spcBef>
                <a:spcPts val="415"/>
              </a:spcBef>
              <a:buFontTx/>
              <a:buChar char="•"/>
              <a:tabLst>
                <a:tab pos="314902" algn="l"/>
                <a:tab pos="315462" algn="l"/>
              </a:tabLst>
            </a:pPr>
            <a:endParaRPr lang="en-IN" sz="1588" spc="-4" dirty="0">
              <a:solidFill>
                <a:srgbClr val="0000CC"/>
              </a:solidFill>
              <a:latin typeface="Arial"/>
              <a:cs typeface="Arial"/>
            </a:endParaRPr>
          </a:p>
          <a:p>
            <a:pPr marL="314902" marR="722258" indent="-304256" algn="just" defTabSz="806867">
              <a:lnSpc>
                <a:spcPts val="1711"/>
              </a:lnSpc>
              <a:spcBef>
                <a:spcPts val="415"/>
              </a:spcBef>
              <a:buFontTx/>
              <a:buChar char="•"/>
              <a:tabLst>
                <a:tab pos="314902" algn="l"/>
                <a:tab pos="315462" algn="l"/>
              </a:tabLst>
            </a:pPr>
            <a:endParaRPr lang="en-IN" sz="1588" spc="-4" dirty="0">
              <a:solidFill>
                <a:srgbClr val="0000CC"/>
              </a:solidFill>
              <a:latin typeface="Arial"/>
              <a:cs typeface="Arial"/>
            </a:endParaRPr>
          </a:p>
          <a:p>
            <a:pPr marL="314902" marR="722258" indent="-304256" algn="just" defTabSz="806867">
              <a:lnSpc>
                <a:spcPts val="1711"/>
              </a:lnSpc>
              <a:spcBef>
                <a:spcPts val="415"/>
              </a:spcBef>
              <a:buFontTx/>
              <a:buChar char="•"/>
              <a:tabLst>
                <a:tab pos="314902" algn="l"/>
                <a:tab pos="315462" algn="l"/>
              </a:tabLst>
            </a:pPr>
            <a:endParaRPr sz="1588" dirty="0">
              <a:solidFill>
                <a:srgbClr val="0000CC"/>
              </a:solidFill>
              <a:latin typeface="Arial"/>
              <a:cs typeface="Arial"/>
            </a:endParaRPr>
          </a:p>
        </p:txBody>
      </p:sp>
      <p:sp>
        <p:nvSpPr>
          <p:cNvPr id="4" name="Cloud">
            <a:extLst>
              <a:ext uri="{FF2B5EF4-FFF2-40B4-BE49-F238E27FC236}">
                <a16:creationId xmlns:a16="http://schemas.microsoft.com/office/drawing/2014/main" id="{B4C3D3B0-BE7F-43AA-B2C4-A6F2A9EB0186}"/>
              </a:ext>
            </a:extLst>
          </p:cNvPr>
          <p:cNvSpPr>
            <a:spLocks noChangeAspect="1" noEditPoints="1" noChangeArrowheads="1"/>
          </p:cNvSpPr>
          <p:nvPr/>
        </p:nvSpPr>
        <p:spPr bwMode="auto">
          <a:xfrm>
            <a:off x="792088" y="4277519"/>
            <a:ext cx="2057400" cy="137953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nchor="ctr" anchorCtr="1"/>
          <a:lstStyle/>
          <a:p>
            <a:pPr>
              <a:defRPr/>
            </a:pPr>
            <a:r>
              <a:rPr lang="en-US" b="0" i="0"/>
              <a:t>Internet</a:t>
            </a:r>
          </a:p>
        </p:txBody>
      </p:sp>
      <p:sp>
        <p:nvSpPr>
          <p:cNvPr id="5" name="Firewall">
            <a:extLst>
              <a:ext uri="{FF2B5EF4-FFF2-40B4-BE49-F238E27FC236}">
                <a16:creationId xmlns:a16="http://schemas.microsoft.com/office/drawing/2014/main" id="{3C5B099B-FA0C-41F7-872D-D73286094869}"/>
              </a:ext>
            </a:extLst>
          </p:cNvPr>
          <p:cNvSpPr>
            <a:spLocks noEditPoints="1" noChangeArrowheads="1"/>
          </p:cNvSpPr>
          <p:nvPr/>
        </p:nvSpPr>
        <p:spPr bwMode="auto">
          <a:xfrm>
            <a:off x="3459088" y="4433888"/>
            <a:ext cx="1809750" cy="904875"/>
          </a:xfrm>
          <a:custGeom>
            <a:avLst/>
            <a:gdLst>
              <a:gd name="T0" fmla="*/ 0 w 21600"/>
              <a:gd name="T1" fmla="*/ 0 h 21600"/>
              <a:gd name="T2" fmla="*/ 2147483647 w 21600"/>
              <a:gd name="T3" fmla="*/ 0 h 21600"/>
              <a:gd name="T4" fmla="*/ 2147483647 w 21600"/>
              <a:gd name="T5" fmla="*/ 0 h 21600"/>
              <a:gd name="T6" fmla="*/ 2147483647 w 21600"/>
              <a:gd name="T7" fmla="*/ 794014455 h 21600"/>
              <a:gd name="T8" fmla="*/ 2147483647 w 21600"/>
              <a:gd name="T9" fmla="*/ 1588027569 h 21600"/>
              <a:gd name="T10" fmla="*/ 2147483647 w 21600"/>
              <a:gd name="T11" fmla="*/ 1588027569 h 21600"/>
              <a:gd name="T12" fmla="*/ 317607407 w 21600"/>
              <a:gd name="T13" fmla="*/ 1588027569 h 21600"/>
              <a:gd name="T14" fmla="*/ 317607407 w 21600"/>
              <a:gd name="T15" fmla="*/ 794014455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32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540" y="4628"/>
                </a:moveTo>
                <a:lnTo>
                  <a:pt x="0" y="4628"/>
                </a:lnTo>
                <a:lnTo>
                  <a:pt x="0" y="0"/>
                </a:lnTo>
                <a:lnTo>
                  <a:pt x="21600" y="0"/>
                </a:lnTo>
                <a:lnTo>
                  <a:pt x="21600" y="4628"/>
                </a:lnTo>
                <a:lnTo>
                  <a:pt x="21060" y="4628"/>
                </a:lnTo>
                <a:lnTo>
                  <a:pt x="21060" y="21600"/>
                </a:lnTo>
                <a:lnTo>
                  <a:pt x="540" y="21600"/>
                </a:lnTo>
                <a:lnTo>
                  <a:pt x="540" y="4628"/>
                </a:lnTo>
                <a:close/>
              </a:path>
              <a:path w="21600" h="21600" extrusionOk="0">
                <a:moveTo>
                  <a:pt x="540" y="4628"/>
                </a:moveTo>
                <a:lnTo>
                  <a:pt x="540" y="6171"/>
                </a:lnTo>
                <a:lnTo>
                  <a:pt x="2700" y="6171"/>
                </a:lnTo>
                <a:lnTo>
                  <a:pt x="2700" y="4628"/>
                </a:lnTo>
                <a:lnTo>
                  <a:pt x="540" y="4628"/>
                </a:lnTo>
                <a:close/>
              </a:path>
              <a:path w="21600" h="21600" extrusionOk="0">
                <a:moveTo>
                  <a:pt x="2700" y="4628"/>
                </a:moveTo>
                <a:lnTo>
                  <a:pt x="2700" y="6171"/>
                </a:lnTo>
                <a:lnTo>
                  <a:pt x="4860" y="6171"/>
                </a:lnTo>
                <a:lnTo>
                  <a:pt x="4860" y="4628"/>
                </a:lnTo>
                <a:lnTo>
                  <a:pt x="2700" y="4628"/>
                </a:lnTo>
                <a:close/>
              </a:path>
              <a:path w="21600" h="21600" extrusionOk="0">
                <a:moveTo>
                  <a:pt x="4860" y="4628"/>
                </a:moveTo>
                <a:lnTo>
                  <a:pt x="4860" y="6171"/>
                </a:lnTo>
                <a:lnTo>
                  <a:pt x="7020" y="6171"/>
                </a:lnTo>
                <a:lnTo>
                  <a:pt x="7020" y="4628"/>
                </a:lnTo>
                <a:lnTo>
                  <a:pt x="4860" y="4628"/>
                </a:lnTo>
                <a:close/>
              </a:path>
              <a:path w="21600" h="21600" extrusionOk="0">
                <a:moveTo>
                  <a:pt x="7020" y="4628"/>
                </a:moveTo>
                <a:lnTo>
                  <a:pt x="7020" y="6171"/>
                </a:lnTo>
                <a:lnTo>
                  <a:pt x="9180" y="6171"/>
                </a:lnTo>
                <a:lnTo>
                  <a:pt x="9180" y="4628"/>
                </a:lnTo>
                <a:lnTo>
                  <a:pt x="7020" y="4628"/>
                </a:lnTo>
                <a:close/>
              </a:path>
              <a:path w="21600" h="21600" extrusionOk="0">
                <a:moveTo>
                  <a:pt x="9180" y="4628"/>
                </a:moveTo>
                <a:lnTo>
                  <a:pt x="9180" y="6171"/>
                </a:lnTo>
                <a:lnTo>
                  <a:pt x="11340" y="6171"/>
                </a:lnTo>
                <a:lnTo>
                  <a:pt x="11340" y="4628"/>
                </a:lnTo>
                <a:lnTo>
                  <a:pt x="9180" y="4628"/>
                </a:lnTo>
                <a:close/>
              </a:path>
              <a:path w="21600" h="21600" extrusionOk="0">
                <a:moveTo>
                  <a:pt x="11340" y="4628"/>
                </a:moveTo>
                <a:lnTo>
                  <a:pt x="11340" y="6171"/>
                </a:lnTo>
                <a:lnTo>
                  <a:pt x="13500" y="6171"/>
                </a:lnTo>
                <a:lnTo>
                  <a:pt x="13500" y="4628"/>
                </a:lnTo>
                <a:lnTo>
                  <a:pt x="11340" y="4628"/>
                </a:lnTo>
                <a:close/>
              </a:path>
              <a:path w="21600" h="21600" extrusionOk="0">
                <a:moveTo>
                  <a:pt x="13500" y="4628"/>
                </a:moveTo>
                <a:lnTo>
                  <a:pt x="13500" y="6171"/>
                </a:lnTo>
                <a:lnTo>
                  <a:pt x="15660" y="6171"/>
                </a:lnTo>
                <a:lnTo>
                  <a:pt x="15660" y="4628"/>
                </a:lnTo>
                <a:lnTo>
                  <a:pt x="13500" y="4628"/>
                </a:lnTo>
                <a:close/>
              </a:path>
              <a:path w="21600" h="21600" extrusionOk="0">
                <a:moveTo>
                  <a:pt x="15660" y="4628"/>
                </a:moveTo>
                <a:lnTo>
                  <a:pt x="15660" y="6171"/>
                </a:lnTo>
                <a:lnTo>
                  <a:pt x="17820" y="6171"/>
                </a:lnTo>
                <a:lnTo>
                  <a:pt x="17820" y="4628"/>
                </a:lnTo>
                <a:lnTo>
                  <a:pt x="15660" y="4628"/>
                </a:lnTo>
                <a:close/>
              </a:path>
              <a:path w="21600" h="21600" extrusionOk="0">
                <a:moveTo>
                  <a:pt x="17820" y="4628"/>
                </a:moveTo>
                <a:lnTo>
                  <a:pt x="17820" y="6171"/>
                </a:lnTo>
                <a:lnTo>
                  <a:pt x="19980" y="6171"/>
                </a:lnTo>
                <a:lnTo>
                  <a:pt x="19980" y="4628"/>
                </a:lnTo>
                <a:lnTo>
                  <a:pt x="17820" y="4628"/>
                </a:lnTo>
                <a:close/>
              </a:path>
              <a:path w="21600" h="21600" extrusionOk="0">
                <a:moveTo>
                  <a:pt x="1620" y="6171"/>
                </a:moveTo>
                <a:lnTo>
                  <a:pt x="1620" y="7714"/>
                </a:lnTo>
                <a:lnTo>
                  <a:pt x="3779" y="7714"/>
                </a:lnTo>
                <a:lnTo>
                  <a:pt x="3779" y="6171"/>
                </a:lnTo>
                <a:lnTo>
                  <a:pt x="1620" y="6171"/>
                </a:lnTo>
                <a:close/>
              </a:path>
              <a:path w="21600" h="21600" extrusionOk="0">
                <a:moveTo>
                  <a:pt x="3779" y="6171"/>
                </a:moveTo>
                <a:lnTo>
                  <a:pt x="3779" y="7714"/>
                </a:lnTo>
                <a:lnTo>
                  <a:pt x="5940" y="7714"/>
                </a:lnTo>
                <a:lnTo>
                  <a:pt x="5940" y="6171"/>
                </a:lnTo>
                <a:lnTo>
                  <a:pt x="3779" y="6171"/>
                </a:lnTo>
                <a:close/>
              </a:path>
              <a:path w="21600" h="21600" extrusionOk="0">
                <a:moveTo>
                  <a:pt x="5940" y="6171"/>
                </a:moveTo>
                <a:lnTo>
                  <a:pt x="5940" y="7714"/>
                </a:lnTo>
                <a:lnTo>
                  <a:pt x="8100" y="7714"/>
                </a:lnTo>
                <a:lnTo>
                  <a:pt x="8100" y="6171"/>
                </a:lnTo>
                <a:lnTo>
                  <a:pt x="5940" y="6171"/>
                </a:lnTo>
                <a:close/>
              </a:path>
              <a:path w="21600" h="21600" extrusionOk="0">
                <a:moveTo>
                  <a:pt x="8100" y="6171"/>
                </a:moveTo>
                <a:lnTo>
                  <a:pt x="8100" y="7714"/>
                </a:lnTo>
                <a:lnTo>
                  <a:pt x="10260" y="7714"/>
                </a:lnTo>
                <a:lnTo>
                  <a:pt x="10260" y="6171"/>
                </a:lnTo>
                <a:lnTo>
                  <a:pt x="8100" y="6171"/>
                </a:lnTo>
                <a:close/>
              </a:path>
              <a:path w="21600" h="21600" extrusionOk="0">
                <a:moveTo>
                  <a:pt x="10260" y="6171"/>
                </a:moveTo>
                <a:lnTo>
                  <a:pt x="10260" y="7714"/>
                </a:lnTo>
                <a:lnTo>
                  <a:pt x="12419" y="7714"/>
                </a:lnTo>
                <a:lnTo>
                  <a:pt x="12419" y="6171"/>
                </a:lnTo>
                <a:lnTo>
                  <a:pt x="10260" y="6171"/>
                </a:lnTo>
                <a:close/>
              </a:path>
              <a:path w="21600" h="21600" extrusionOk="0">
                <a:moveTo>
                  <a:pt x="12419" y="6171"/>
                </a:moveTo>
                <a:lnTo>
                  <a:pt x="12419" y="7714"/>
                </a:lnTo>
                <a:lnTo>
                  <a:pt x="14580" y="7714"/>
                </a:lnTo>
                <a:lnTo>
                  <a:pt x="14580" y="6171"/>
                </a:lnTo>
                <a:lnTo>
                  <a:pt x="12419" y="6171"/>
                </a:lnTo>
                <a:close/>
              </a:path>
              <a:path w="21600" h="21600" extrusionOk="0">
                <a:moveTo>
                  <a:pt x="14580" y="6171"/>
                </a:moveTo>
                <a:lnTo>
                  <a:pt x="14580" y="7714"/>
                </a:lnTo>
                <a:lnTo>
                  <a:pt x="16740" y="7714"/>
                </a:lnTo>
                <a:lnTo>
                  <a:pt x="16740" y="6171"/>
                </a:lnTo>
                <a:lnTo>
                  <a:pt x="14580" y="6171"/>
                </a:lnTo>
                <a:close/>
              </a:path>
              <a:path w="21600" h="21600" extrusionOk="0">
                <a:moveTo>
                  <a:pt x="16740" y="6171"/>
                </a:moveTo>
                <a:lnTo>
                  <a:pt x="16740" y="7714"/>
                </a:lnTo>
                <a:lnTo>
                  <a:pt x="18900" y="7714"/>
                </a:lnTo>
                <a:lnTo>
                  <a:pt x="18900" y="6171"/>
                </a:lnTo>
                <a:lnTo>
                  <a:pt x="16740" y="6171"/>
                </a:lnTo>
                <a:close/>
              </a:path>
              <a:path w="21600" h="21600" extrusionOk="0">
                <a:moveTo>
                  <a:pt x="18900" y="6171"/>
                </a:moveTo>
                <a:lnTo>
                  <a:pt x="18900" y="7714"/>
                </a:lnTo>
                <a:lnTo>
                  <a:pt x="21060" y="7714"/>
                </a:lnTo>
                <a:lnTo>
                  <a:pt x="21060" y="6171"/>
                </a:lnTo>
                <a:lnTo>
                  <a:pt x="18900" y="6171"/>
                </a:lnTo>
                <a:close/>
              </a:path>
              <a:path w="21600" h="21600" extrusionOk="0">
                <a:moveTo>
                  <a:pt x="540" y="7714"/>
                </a:moveTo>
                <a:lnTo>
                  <a:pt x="540" y="9257"/>
                </a:lnTo>
                <a:lnTo>
                  <a:pt x="2700" y="9257"/>
                </a:lnTo>
                <a:lnTo>
                  <a:pt x="2700" y="7714"/>
                </a:lnTo>
                <a:lnTo>
                  <a:pt x="540" y="7714"/>
                </a:lnTo>
                <a:close/>
              </a:path>
              <a:path w="21600" h="21600" extrusionOk="0">
                <a:moveTo>
                  <a:pt x="2700" y="7714"/>
                </a:moveTo>
                <a:lnTo>
                  <a:pt x="2700" y="9257"/>
                </a:lnTo>
                <a:lnTo>
                  <a:pt x="4860" y="9257"/>
                </a:lnTo>
                <a:lnTo>
                  <a:pt x="4860" y="7714"/>
                </a:lnTo>
                <a:lnTo>
                  <a:pt x="2700" y="7714"/>
                </a:lnTo>
                <a:close/>
              </a:path>
              <a:path w="21600" h="21600" extrusionOk="0">
                <a:moveTo>
                  <a:pt x="4860" y="7714"/>
                </a:moveTo>
                <a:lnTo>
                  <a:pt x="4860" y="9257"/>
                </a:lnTo>
                <a:lnTo>
                  <a:pt x="7020" y="9257"/>
                </a:lnTo>
                <a:lnTo>
                  <a:pt x="7020" y="7714"/>
                </a:lnTo>
                <a:lnTo>
                  <a:pt x="4860" y="7714"/>
                </a:lnTo>
                <a:close/>
              </a:path>
              <a:path w="21600" h="21600" extrusionOk="0">
                <a:moveTo>
                  <a:pt x="7020" y="7714"/>
                </a:moveTo>
                <a:lnTo>
                  <a:pt x="7020" y="9257"/>
                </a:lnTo>
                <a:lnTo>
                  <a:pt x="9180" y="9257"/>
                </a:lnTo>
                <a:lnTo>
                  <a:pt x="9180" y="7714"/>
                </a:lnTo>
                <a:lnTo>
                  <a:pt x="7020" y="7714"/>
                </a:lnTo>
                <a:close/>
              </a:path>
              <a:path w="21600" h="21600" extrusionOk="0">
                <a:moveTo>
                  <a:pt x="9180" y="7714"/>
                </a:moveTo>
                <a:lnTo>
                  <a:pt x="9180" y="9257"/>
                </a:lnTo>
                <a:lnTo>
                  <a:pt x="11340" y="9257"/>
                </a:lnTo>
                <a:lnTo>
                  <a:pt x="11340" y="7714"/>
                </a:lnTo>
                <a:lnTo>
                  <a:pt x="9180" y="7714"/>
                </a:lnTo>
                <a:close/>
              </a:path>
              <a:path w="21600" h="21600" extrusionOk="0">
                <a:moveTo>
                  <a:pt x="11340" y="7714"/>
                </a:moveTo>
                <a:lnTo>
                  <a:pt x="11340" y="9257"/>
                </a:lnTo>
                <a:lnTo>
                  <a:pt x="13500" y="9257"/>
                </a:lnTo>
                <a:lnTo>
                  <a:pt x="13500" y="7714"/>
                </a:lnTo>
                <a:lnTo>
                  <a:pt x="11340" y="7714"/>
                </a:lnTo>
                <a:close/>
              </a:path>
              <a:path w="21600" h="21600" extrusionOk="0">
                <a:moveTo>
                  <a:pt x="13500" y="7714"/>
                </a:moveTo>
                <a:lnTo>
                  <a:pt x="13500" y="9257"/>
                </a:lnTo>
                <a:lnTo>
                  <a:pt x="15660" y="9257"/>
                </a:lnTo>
                <a:lnTo>
                  <a:pt x="15660" y="7714"/>
                </a:lnTo>
                <a:lnTo>
                  <a:pt x="13500" y="7714"/>
                </a:lnTo>
                <a:close/>
              </a:path>
              <a:path w="21600" h="21600" extrusionOk="0">
                <a:moveTo>
                  <a:pt x="15660" y="7714"/>
                </a:moveTo>
                <a:lnTo>
                  <a:pt x="15660" y="9257"/>
                </a:lnTo>
                <a:lnTo>
                  <a:pt x="17820" y="9257"/>
                </a:lnTo>
                <a:lnTo>
                  <a:pt x="17820" y="7714"/>
                </a:lnTo>
                <a:lnTo>
                  <a:pt x="15660" y="7714"/>
                </a:lnTo>
                <a:close/>
              </a:path>
              <a:path w="21600" h="21600" extrusionOk="0">
                <a:moveTo>
                  <a:pt x="17820" y="7714"/>
                </a:moveTo>
                <a:lnTo>
                  <a:pt x="17820" y="9257"/>
                </a:lnTo>
                <a:lnTo>
                  <a:pt x="19980" y="9257"/>
                </a:lnTo>
                <a:lnTo>
                  <a:pt x="19980" y="7714"/>
                </a:lnTo>
                <a:lnTo>
                  <a:pt x="17820" y="7714"/>
                </a:lnTo>
                <a:close/>
              </a:path>
              <a:path w="21600" h="21600" extrusionOk="0">
                <a:moveTo>
                  <a:pt x="1620" y="9257"/>
                </a:moveTo>
                <a:lnTo>
                  <a:pt x="1620" y="10800"/>
                </a:lnTo>
                <a:lnTo>
                  <a:pt x="3779" y="10800"/>
                </a:lnTo>
                <a:lnTo>
                  <a:pt x="3779" y="9257"/>
                </a:lnTo>
                <a:lnTo>
                  <a:pt x="1620" y="9257"/>
                </a:lnTo>
                <a:close/>
              </a:path>
              <a:path w="21600" h="21600" extrusionOk="0">
                <a:moveTo>
                  <a:pt x="3779" y="9257"/>
                </a:moveTo>
                <a:lnTo>
                  <a:pt x="3779" y="10800"/>
                </a:lnTo>
                <a:lnTo>
                  <a:pt x="5940" y="10800"/>
                </a:lnTo>
                <a:lnTo>
                  <a:pt x="5940" y="9257"/>
                </a:lnTo>
                <a:lnTo>
                  <a:pt x="3779" y="9257"/>
                </a:lnTo>
                <a:close/>
              </a:path>
              <a:path w="21600" h="21600" extrusionOk="0">
                <a:moveTo>
                  <a:pt x="5940" y="9257"/>
                </a:moveTo>
                <a:lnTo>
                  <a:pt x="5940" y="10800"/>
                </a:lnTo>
                <a:lnTo>
                  <a:pt x="8100" y="10800"/>
                </a:lnTo>
                <a:lnTo>
                  <a:pt x="8100" y="9257"/>
                </a:lnTo>
                <a:lnTo>
                  <a:pt x="5940" y="9257"/>
                </a:lnTo>
                <a:close/>
              </a:path>
              <a:path w="21600" h="21600" extrusionOk="0">
                <a:moveTo>
                  <a:pt x="8100" y="9257"/>
                </a:moveTo>
                <a:lnTo>
                  <a:pt x="8100" y="10800"/>
                </a:lnTo>
                <a:lnTo>
                  <a:pt x="10260" y="10800"/>
                </a:lnTo>
                <a:lnTo>
                  <a:pt x="10260" y="9257"/>
                </a:lnTo>
                <a:lnTo>
                  <a:pt x="8100" y="9257"/>
                </a:lnTo>
                <a:close/>
              </a:path>
              <a:path w="21600" h="21600" extrusionOk="0">
                <a:moveTo>
                  <a:pt x="10260" y="9257"/>
                </a:moveTo>
                <a:lnTo>
                  <a:pt x="10260" y="10800"/>
                </a:lnTo>
                <a:lnTo>
                  <a:pt x="12419" y="10800"/>
                </a:lnTo>
                <a:lnTo>
                  <a:pt x="12419" y="9257"/>
                </a:lnTo>
                <a:lnTo>
                  <a:pt x="10260" y="9257"/>
                </a:lnTo>
                <a:close/>
              </a:path>
              <a:path w="21600" h="21600" extrusionOk="0">
                <a:moveTo>
                  <a:pt x="12419" y="9257"/>
                </a:moveTo>
                <a:lnTo>
                  <a:pt x="12419" y="10800"/>
                </a:lnTo>
                <a:lnTo>
                  <a:pt x="14580" y="10800"/>
                </a:lnTo>
                <a:lnTo>
                  <a:pt x="14580" y="9257"/>
                </a:lnTo>
                <a:lnTo>
                  <a:pt x="12419" y="9257"/>
                </a:lnTo>
                <a:close/>
              </a:path>
              <a:path w="21600" h="21600" extrusionOk="0">
                <a:moveTo>
                  <a:pt x="14580" y="9257"/>
                </a:moveTo>
                <a:lnTo>
                  <a:pt x="14580" y="10800"/>
                </a:lnTo>
                <a:lnTo>
                  <a:pt x="16740" y="10800"/>
                </a:lnTo>
                <a:lnTo>
                  <a:pt x="16740" y="9257"/>
                </a:lnTo>
                <a:lnTo>
                  <a:pt x="14580" y="9257"/>
                </a:lnTo>
                <a:close/>
              </a:path>
              <a:path w="21600" h="21600" extrusionOk="0">
                <a:moveTo>
                  <a:pt x="16740" y="9257"/>
                </a:moveTo>
                <a:lnTo>
                  <a:pt x="16740" y="10800"/>
                </a:lnTo>
                <a:lnTo>
                  <a:pt x="18900" y="10800"/>
                </a:lnTo>
                <a:lnTo>
                  <a:pt x="18900" y="9257"/>
                </a:lnTo>
                <a:lnTo>
                  <a:pt x="16740" y="9257"/>
                </a:lnTo>
                <a:close/>
              </a:path>
              <a:path w="21600" h="21600" extrusionOk="0">
                <a:moveTo>
                  <a:pt x="18900" y="9257"/>
                </a:moveTo>
                <a:lnTo>
                  <a:pt x="18900" y="10800"/>
                </a:lnTo>
                <a:lnTo>
                  <a:pt x="21060" y="10800"/>
                </a:lnTo>
                <a:lnTo>
                  <a:pt x="21060" y="9257"/>
                </a:lnTo>
                <a:lnTo>
                  <a:pt x="18900" y="9257"/>
                </a:lnTo>
                <a:close/>
              </a:path>
              <a:path w="21600" h="21600" extrusionOk="0">
                <a:moveTo>
                  <a:pt x="540" y="10800"/>
                </a:moveTo>
                <a:lnTo>
                  <a:pt x="540" y="12342"/>
                </a:lnTo>
                <a:lnTo>
                  <a:pt x="2700" y="12342"/>
                </a:lnTo>
                <a:lnTo>
                  <a:pt x="2700" y="10800"/>
                </a:lnTo>
                <a:lnTo>
                  <a:pt x="540" y="10800"/>
                </a:lnTo>
                <a:close/>
              </a:path>
              <a:path w="21600" h="21600" extrusionOk="0">
                <a:moveTo>
                  <a:pt x="2700" y="10800"/>
                </a:moveTo>
                <a:lnTo>
                  <a:pt x="2700" y="12342"/>
                </a:lnTo>
                <a:lnTo>
                  <a:pt x="4860" y="12342"/>
                </a:lnTo>
                <a:lnTo>
                  <a:pt x="4860" y="10800"/>
                </a:lnTo>
                <a:lnTo>
                  <a:pt x="2700" y="10800"/>
                </a:lnTo>
                <a:close/>
              </a:path>
              <a:path w="21600" h="21600" extrusionOk="0">
                <a:moveTo>
                  <a:pt x="4860" y="10800"/>
                </a:moveTo>
                <a:lnTo>
                  <a:pt x="4860" y="12342"/>
                </a:lnTo>
                <a:lnTo>
                  <a:pt x="7020" y="12342"/>
                </a:lnTo>
                <a:lnTo>
                  <a:pt x="7020" y="10800"/>
                </a:lnTo>
                <a:lnTo>
                  <a:pt x="4860" y="10800"/>
                </a:lnTo>
                <a:close/>
              </a:path>
              <a:path w="21600" h="21600" extrusionOk="0">
                <a:moveTo>
                  <a:pt x="7020" y="10800"/>
                </a:moveTo>
                <a:lnTo>
                  <a:pt x="7020" y="12342"/>
                </a:lnTo>
                <a:lnTo>
                  <a:pt x="9180" y="12342"/>
                </a:lnTo>
                <a:lnTo>
                  <a:pt x="9180" y="10800"/>
                </a:lnTo>
                <a:lnTo>
                  <a:pt x="7020" y="10800"/>
                </a:lnTo>
                <a:close/>
              </a:path>
              <a:path w="21600" h="21600" extrusionOk="0">
                <a:moveTo>
                  <a:pt x="9180" y="10800"/>
                </a:moveTo>
                <a:lnTo>
                  <a:pt x="9180" y="12342"/>
                </a:lnTo>
                <a:lnTo>
                  <a:pt x="11340" y="12342"/>
                </a:lnTo>
                <a:lnTo>
                  <a:pt x="11340" y="10800"/>
                </a:lnTo>
                <a:lnTo>
                  <a:pt x="9180" y="10800"/>
                </a:lnTo>
                <a:close/>
              </a:path>
              <a:path w="21600" h="21600" extrusionOk="0">
                <a:moveTo>
                  <a:pt x="11340" y="10800"/>
                </a:moveTo>
                <a:lnTo>
                  <a:pt x="11340" y="12342"/>
                </a:lnTo>
                <a:lnTo>
                  <a:pt x="13500" y="12342"/>
                </a:lnTo>
                <a:lnTo>
                  <a:pt x="13500" y="10800"/>
                </a:lnTo>
                <a:lnTo>
                  <a:pt x="11340" y="10800"/>
                </a:lnTo>
                <a:close/>
              </a:path>
              <a:path w="21600" h="21600" extrusionOk="0">
                <a:moveTo>
                  <a:pt x="13500" y="10800"/>
                </a:moveTo>
                <a:lnTo>
                  <a:pt x="13500" y="12342"/>
                </a:lnTo>
                <a:lnTo>
                  <a:pt x="15660" y="12342"/>
                </a:lnTo>
                <a:lnTo>
                  <a:pt x="15660" y="10800"/>
                </a:lnTo>
                <a:lnTo>
                  <a:pt x="13500" y="10800"/>
                </a:lnTo>
                <a:close/>
              </a:path>
              <a:path w="21600" h="21600" extrusionOk="0">
                <a:moveTo>
                  <a:pt x="15660" y="10800"/>
                </a:moveTo>
                <a:lnTo>
                  <a:pt x="15660" y="12342"/>
                </a:lnTo>
                <a:lnTo>
                  <a:pt x="17820" y="12342"/>
                </a:lnTo>
                <a:lnTo>
                  <a:pt x="17820" y="10800"/>
                </a:lnTo>
                <a:lnTo>
                  <a:pt x="15660" y="10800"/>
                </a:lnTo>
                <a:close/>
              </a:path>
              <a:path w="21600" h="21600" extrusionOk="0">
                <a:moveTo>
                  <a:pt x="17820" y="10800"/>
                </a:moveTo>
                <a:lnTo>
                  <a:pt x="17820" y="12342"/>
                </a:lnTo>
                <a:lnTo>
                  <a:pt x="19980" y="12342"/>
                </a:lnTo>
                <a:lnTo>
                  <a:pt x="19980" y="10800"/>
                </a:lnTo>
                <a:lnTo>
                  <a:pt x="17820" y="10800"/>
                </a:lnTo>
                <a:close/>
              </a:path>
              <a:path w="21600" h="21600" extrusionOk="0">
                <a:moveTo>
                  <a:pt x="1620" y="12342"/>
                </a:moveTo>
                <a:lnTo>
                  <a:pt x="1620" y="13885"/>
                </a:lnTo>
                <a:lnTo>
                  <a:pt x="3779" y="13885"/>
                </a:lnTo>
                <a:lnTo>
                  <a:pt x="3779" y="12342"/>
                </a:lnTo>
                <a:lnTo>
                  <a:pt x="1620" y="12342"/>
                </a:lnTo>
                <a:close/>
              </a:path>
              <a:path w="21600" h="21600" extrusionOk="0">
                <a:moveTo>
                  <a:pt x="3779" y="12342"/>
                </a:moveTo>
                <a:lnTo>
                  <a:pt x="3779" y="13885"/>
                </a:lnTo>
                <a:lnTo>
                  <a:pt x="5940" y="13885"/>
                </a:lnTo>
                <a:lnTo>
                  <a:pt x="5940" y="12342"/>
                </a:lnTo>
                <a:lnTo>
                  <a:pt x="3779" y="12342"/>
                </a:lnTo>
                <a:close/>
              </a:path>
              <a:path w="21600" h="21600" extrusionOk="0">
                <a:moveTo>
                  <a:pt x="5940" y="12342"/>
                </a:moveTo>
                <a:lnTo>
                  <a:pt x="5940" y="13885"/>
                </a:lnTo>
                <a:lnTo>
                  <a:pt x="8100" y="13885"/>
                </a:lnTo>
                <a:lnTo>
                  <a:pt x="8100" y="12342"/>
                </a:lnTo>
                <a:lnTo>
                  <a:pt x="5940" y="12342"/>
                </a:lnTo>
                <a:close/>
              </a:path>
              <a:path w="21600" h="21600" extrusionOk="0">
                <a:moveTo>
                  <a:pt x="8100" y="12342"/>
                </a:moveTo>
                <a:lnTo>
                  <a:pt x="8100" y="13885"/>
                </a:lnTo>
                <a:lnTo>
                  <a:pt x="10260" y="13885"/>
                </a:lnTo>
                <a:lnTo>
                  <a:pt x="10260" y="12342"/>
                </a:lnTo>
                <a:lnTo>
                  <a:pt x="8100" y="12342"/>
                </a:lnTo>
                <a:close/>
              </a:path>
              <a:path w="21600" h="21600" extrusionOk="0">
                <a:moveTo>
                  <a:pt x="10260" y="12342"/>
                </a:moveTo>
                <a:lnTo>
                  <a:pt x="10260" y="13885"/>
                </a:lnTo>
                <a:lnTo>
                  <a:pt x="12419" y="13885"/>
                </a:lnTo>
                <a:lnTo>
                  <a:pt x="12419" y="12342"/>
                </a:lnTo>
                <a:lnTo>
                  <a:pt x="10260" y="12342"/>
                </a:lnTo>
                <a:close/>
              </a:path>
              <a:path w="21600" h="21600" extrusionOk="0">
                <a:moveTo>
                  <a:pt x="12419" y="12342"/>
                </a:moveTo>
                <a:lnTo>
                  <a:pt x="12419" y="13885"/>
                </a:lnTo>
                <a:lnTo>
                  <a:pt x="14580" y="13885"/>
                </a:lnTo>
                <a:lnTo>
                  <a:pt x="14580" y="12342"/>
                </a:lnTo>
                <a:lnTo>
                  <a:pt x="12419" y="12342"/>
                </a:lnTo>
                <a:close/>
              </a:path>
              <a:path w="21600" h="21600" extrusionOk="0">
                <a:moveTo>
                  <a:pt x="14580" y="12342"/>
                </a:moveTo>
                <a:lnTo>
                  <a:pt x="14580" y="13885"/>
                </a:lnTo>
                <a:lnTo>
                  <a:pt x="16740" y="13885"/>
                </a:lnTo>
                <a:lnTo>
                  <a:pt x="16740" y="12342"/>
                </a:lnTo>
                <a:lnTo>
                  <a:pt x="14580" y="12342"/>
                </a:lnTo>
                <a:close/>
              </a:path>
              <a:path w="21600" h="21600" extrusionOk="0">
                <a:moveTo>
                  <a:pt x="16740" y="12342"/>
                </a:moveTo>
                <a:lnTo>
                  <a:pt x="16740" y="13885"/>
                </a:lnTo>
                <a:lnTo>
                  <a:pt x="18900" y="13885"/>
                </a:lnTo>
                <a:lnTo>
                  <a:pt x="18900" y="12342"/>
                </a:lnTo>
                <a:lnTo>
                  <a:pt x="16740" y="12342"/>
                </a:lnTo>
                <a:close/>
              </a:path>
              <a:path w="21600" h="21600" extrusionOk="0">
                <a:moveTo>
                  <a:pt x="18900" y="12342"/>
                </a:moveTo>
                <a:lnTo>
                  <a:pt x="18900" y="13885"/>
                </a:lnTo>
                <a:lnTo>
                  <a:pt x="21060" y="13885"/>
                </a:lnTo>
                <a:lnTo>
                  <a:pt x="21060" y="12342"/>
                </a:lnTo>
                <a:lnTo>
                  <a:pt x="18900" y="12342"/>
                </a:lnTo>
                <a:close/>
              </a:path>
              <a:path w="21600" h="21600" extrusionOk="0">
                <a:moveTo>
                  <a:pt x="540" y="13885"/>
                </a:moveTo>
                <a:lnTo>
                  <a:pt x="540" y="15428"/>
                </a:lnTo>
                <a:lnTo>
                  <a:pt x="2700" y="15428"/>
                </a:lnTo>
                <a:lnTo>
                  <a:pt x="2700" y="13885"/>
                </a:lnTo>
                <a:lnTo>
                  <a:pt x="540" y="13885"/>
                </a:lnTo>
                <a:close/>
              </a:path>
              <a:path w="21600" h="21600" extrusionOk="0">
                <a:moveTo>
                  <a:pt x="2700" y="13885"/>
                </a:moveTo>
                <a:lnTo>
                  <a:pt x="2700" y="15428"/>
                </a:lnTo>
                <a:lnTo>
                  <a:pt x="4860" y="15428"/>
                </a:lnTo>
                <a:lnTo>
                  <a:pt x="4860" y="13885"/>
                </a:lnTo>
                <a:lnTo>
                  <a:pt x="2700" y="13885"/>
                </a:lnTo>
                <a:close/>
              </a:path>
              <a:path w="21600" h="21600" extrusionOk="0">
                <a:moveTo>
                  <a:pt x="4860" y="13885"/>
                </a:moveTo>
                <a:lnTo>
                  <a:pt x="4860" y="15428"/>
                </a:lnTo>
                <a:lnTo>
                  <a:pt x="7020" y="15428"/>
                </a:lnTo>
                <a:lnTo>
                  <a:pt x="7020" y="13885"/>
                </a:lnTo>
                <a:lnTo>
                  <a:pt x="4860" y="13885"/>
                </a:lnTo>
                <a:close/>
              </a:path>
              <a:path w="21600" h="21600" extrusionOk="0">
                <a:moveTo>
                  <a:pt x="7020" y="13885"/>
                </a:moveTo>
                <a:lnTo>
                  <a:pt x="7020" y="15428"/>
                </a:lnTo>
                <a:lnTo>
                  <a:pt x="9180" y="15428"/>
                </a:lnTo>
                <a:lnTo>
                  <a:pt x="9180" y="13885"/>
                </a:lnTo>
                <a:lnTo>
                  <a:pt x="7020" y="13885"/>
                </a:lnTo>
                <a:close/>
              </a:path>
              <a:path w="21600" h="21600" extrusionOk="0">
                <a:moveTo>
                  <a:pt x="9180" y="13885"/>
                </a:moveTo>
                <a:lnTo>
                  <a:pt x="9180" y="15428"/>
                </a:lnTo>
                <a:lnTo>
                  <a:pt x="11340" y="15428"/>
                </a:lnTo>
                <a:lnTo>
                  <a:pt x="11340" y="13885"/>
                </a:lnTo>
                <a:lnTo>
                  <a:pt x="9180" y="13885"/>
                </a:lnTo>
                <a:close/>
              </a:path>
              <a:path w="21600" h="21600" extrusionOk="0">
                <a:moveTo>
                  <a:pt x="11340" y="13885"/>
                </a:moveTo>
                <a:lnTo>
                  <a:pt x="11340" y="15428"/>
                </a:lnTo>
                <a:lnTo>
                  <a:pt x="13500" y="15428"/>
                </a:lnTo>
                <a:lnTo>
                  <a:pt x="13500" y="13885"/>
                </a:lnTo>
                <a:lnTo>
                  <a:pt x="11340" y="13885"/>
                </a:lnTo>
                <a:close/>
              </a:path>
              <a:path w="21600" h="21600" extrusionOk="0">
                <a:moveTo>
                  <a:pt x="13500" y="13885"/>
                </a:moveTo>
                <a:lnTo>
                  <a:pt x="13500" y="15428"/>
                </a:lnTo>
                <a:lnTo>
                  <a:pt x="15660" y="15428"/>
                </a:lnTo>
                <a:lnTo>
                  <a:pt x="15660" y="13885"/>
                </a:lnTo>
                <a:lnTo>
                  <a:pt x="13500" y="13885"/>
                </a:lnTo>
                <a:close/>
              </a:path>
              <a:path w="21600" h="21600" extrusionOk="0">
                <a:moveTo>
                  <a:pt x="15660" y="13885"/>
                </a:moveTo>
                <a:lnTo>
                  <a:pt x="15660" y="15428"/>
                </a:lnTo>
                <a:lnTo>
                  <a:pt x="17820" y="15428"/>
                </a:lnTo>
                <a:lnTo>
                  <a:pt x="17820" y="13885"/>
                </a:lnTo>
                <a:lnTo>
                  <a:pt x="15660" y="13885"/>
                </a:lnTo>
                <a:close/>
              </a:path>
              <a:path w="21600" h="21600" extrusionOk="0">
                <a:moveTo>
                  <a:pt x="17820" y="13885"/>
                </a:moveTo>
                <a:lnTo>
                  <a:pt x="17820" y="15428"/>
                </a:lnTo>
                <a:lnTo>
                  <a:pt x="19980" y="15428"/>
                </a:lnTo>
                <a:lnTo>
                  <a:pt x="19980" y="13885"/>
                </a:lnTo>
                <a:lnTo>
                  <a:pt x="17820" y="13885"/>
                </a:lnTo>
                <a:close/>
              </a:path>
              <a:path w="21600" h="21600" extrusionOk="0">
                <a:moveTo>
                  <a:pt x="1620" y="15428"/>
                </a:moveTo>
                <a:lnTo>
                  <a:pt x="1620" y="16971"/>
                </a:lnTo>
                <a:lnTo>
                  <a:pt x="3779" y="16971"/>
                </a:lnTo>
                <a:lnTo>
                  <a:pt x="3779" y="15428"/>
                </a:lnTo>
                <a:lnTo>
                  <a:pt x="1620" y="15428"/>
                </a:lnTo>
                <a:close/>
              </a:path>
              <a:path w="21600" h="21600" extrusionOk="0">
                <a:moveTo>
                  <a:pt x="3779" y="15428"/>
                </a:moveTo>
                <a:lnTo>
                  <a:pt x="3779" y="16971"/>
                </a:lnTo>
                <a:lnTo>
                  <a:pt x="5940" y="16971"/>
                </a:lnTo>
                <a:lnTo>
                  <a:pt x="5940" y="15428"/>
                </a:lnTo>
                <a:lnTo>
                  <a:pt x="3779" y="15428"/>
                </a:lnTo>
                <a:close/>
              </a:path>
              <a:path w="21600" h="21600" extrusionOk="0">
                <a:moveTo>
                  <a:pt x="5940" y="15428"/>
                </a:moveTo>
                <a:lnTo>
                  <a:pt x="5940" y="16971"/>
                </a:lnTo>
                <a:lnTo>
                  <a:pt x="8100" y="16971"/>
                </a:lnTo>
                <a:lnTo>
                  <a:pt x="8100" y="15428"/>
                </a:lnTo>
                <a:lnTo>
                  <a:pt x="5940" y="15428"/>
                </a:lnTo>
                <a:close/>
              </a:path>
              <a:path w="21600" h="21600" extrusionOk="0">
                <a:moveTo>
                  <a:pt x="8100" y="15428"/>
                </a:moveTo>
                <a:lnTo>
                  <a:pt x="8100" y="16971"/>
                </a:lnTo>
                <a:lnTo>
                  <a:pt x="10260" y="16971"/>
                </a:lnTo>
                <a:lnTo>
                  <a:pt x="10260" y="15428"/>
                </a:lnTo>
                <a:lnTo>
                  <a:pt x="8100" y="15428"/>
                </a:lnTo>
                <a:close/>
              </a:path>
              <a:path w="21600" h="21600" extrusionOk="0">
                <a:moveTo>
                  <a:pt x="10260" y="15428"/>
                </a:moveTo>
                <a:lnTo>
                  <a:pt x="10260" y="16971"/>
                </a:lnTo>
                <a:lnTo>
                  <a:pt x="12419" y="16971"/>
                </a:lnTo>
                <a:lnTo>
                  <a:pt x="12419" y="15428"/>
                </a:lnTo>
                <a:lnTo>
                  <a:pt x="10260" y="15428"/>
                </a:lnTo>
                <a:close/>
              </a:path>
              <a:path w="21600" h="21600" extrusionOk="0">
                <a:moveTo>
                  <a:pt x="12419" y="15428"/>
                </a:moveTo>
                <a:lnTo>
                  <a:pt x="12419" y="16971"/>
                </a:lnTo>
                <a:lnTo>
                  <a:pt x="14580" y="16971"/>
                </a:lnTo>
                <a:lnTo>
                  <a:pt x="14580" y="15428"/>
                </a:lnTo>
                <a:lnTo>
                  <a:pt x="12419" y="15428"/>
                </a:lnTo>
                <a:close/>
              </a:path>
              <a:path w="21600" h="21600" extrusionOk="0">
                <a:moveTo>
                  <a:pt x="14580" y="15428"/>
                </a:moveTo>
                <a:lnTo>
                  <a:pt x="14580" y="16971"/>
                </a:lnTo>
                <a:lnTo>
                  <a:pt x="16740" y="16971"/>
                </a:lnTo>
                <a:lnTo>
                  <a:pt x="16740" y="15428"/>
                </a:lnTo>
                <a:lnTo>
                  <a:pt x="14580" y="15428"/>
                </a:lnTo>
                <a:close/>
              </a:path>
              <a:path w="21600" h="21600" extrusionOk="0">
                <a:moveTo>
                  <a:pt x="16740" y="15428"/>
                </a:moveTo>
                <a:lnTo>
                  <a:pt x="16740" y="16971"/>
                </a:lnTo>
                <a:lnTo>
                  <a:pt x="18900" y="16971"/>
                </a:lnTo>
                <a:lnTo>
                  <a:pt x="18900" y="15428"/>
                </a:lnTo>
                <a:lnTo>
                  <a:pt x="16740" y="15428"/>
                </a:lnTo>
                <a:close/>
              </a:path>
              <a:path w="21600" h="21600" extrusionOk="0">
                <a:moveTo>
                  <a:pt x="18900" y="15428"/>
                </a:moveTo>
                <a:lnTo>
                  <a:pt x="18900" y="16971"/>
                </a:lnTo>
                <a:lnTo>
                  <a:pt x="21060" y="16971"/>
                </a:lnTo>
                <a:lnTo>
                  <a:pt x="21060" y="15428"/>
                </a:lnTo>
                <a:lnTo>
                  <a:pt x="18900" y="15428"/>
                </a:lnTo>
                <a:close/>
              </a:path>
              <a:path w="21600" h="21600" extrusionOk="0">
                <a:moveTo>
                  <a:pt x="540" y="16971"/>
                </a:moveTo>
                <a:lnTo>
                  <a:pt x="540" y="18514"/>
                </a:lnTo>
                <a:lnTo>
                  <a:pt x="2700" y="18514"/>
                </a:lnTo>
                <a:lnTo>
                  <a:pt x="2700" y="16971"/>
                </a:lnTo>
                <a:lnTo>
                  <a:pt x="540" y="16971"/>
                </a:lnTo>
                <a:close/>
              </a:path>
              <a:path w="21600" h="21600" extrusionOk="0">
                <a:moveTo>
                  <a:pt x="2700" y="16971"/>
                </a:moveTo>
                <a:lnTo>
                  <a:pt x="2700" y="18514"/>
                </a:lnTo>
                <a:lnTo>
                  <a:pt x="4860" y="18514"/>
                </a:lnTo>
                <a:lnTo>
                  <a:pt x="4860" y="16971"/>
                </a:lnTo>
                <a:lnTo>
                  <a:pt x="2700" y="16971"/>
                </a:lnTo>
                <a:close/>
              </a:path>
              <a:path w="21600" h="21600" extrusionOk="0">
                <a:moveTo>
                  <a:pt x="4860" y="16971"/>
                </a:moveTo>
                <a:lnTo>
                  <a:pt x="4860" y="18514"/>
                </a:lnTo>
                <a:lnTo>
                  <a:pt x="7020" y="18514"/>
                </a:lnTo>
                <a:lnTo>
                  <a:pt x="7020" y="16971"/>
                </a:lnTo>
                <a:lnTo>
                  <a:pt x="4860" y="16971"/>
                </a:lnTo>
                <a:close/>
              </a:path>
              <a:path w="21600" h="21600" extrusionOk="0">
                <a:moveTo>
                  <a:pt x="7020" y="16971"/>
                </a:moveTo>
                <a:lnTo>
                  <a:pt x="7020" y="18514"/>
                </a:lnTo>
                <a:lnTo>
                  <a:pt x="9180" y="18514"/>
                </a:lnTo>
                <a:lnTo>
                  <a:pt x="9180" y="16971"/>
                </a:lnTo>
                <a:lnTo>
                  <a:pt x="7020" y="16971"/>
                </a:lnTo>
                <a:close/>
              </a:path>
              <a:path w="21600" h="21600" extrusionOk="0">
                <a:moveTo>
                  <a:pt x="9180" y="16971"/>
                </a:moveTo>
                <a:lnTo>
                  <a:pt x="9180" y="18514"/>
                </a:lnTo>
                <a:lnTo>
                  <a:pt x="11340" y="18514"/>
                </a:lnTo>
                <a:lnTo>
                  <a:pt x="11340" y="16971"/>
                </a:lnTo>
                <a:lnTo>
                  <a:pt x="9180" y="16971"/>
                </a:lnTo>
                <a:close/>
              </a:path>
              <a:path w="21600" h="21600" extrusionOk="0">
                <a:moveTo>
                  <a:pt x="11340" y="16971"/>
                </a:moveTo>
                <a:lnTo>
                  <a:pt x="11340" y="18514"/>
                </a:lnTo>
                <a:lnTo>
                  <a:pt x="13500" y="18514"/>
                </a:lnTo>
                <a:lnTo>
                  <a:pt x="13500" y="16971"/>
                </a:lnTo>
                <a:lnTo>
                  <a:pt x="11340" y="16971"/>
                </a:lnTo>
                <a:close/>
              </a:path>
              <a:path w="21600" h="21600" extrusionOk="0">
                <a:moveTo>
                  <a:pt x="13500" y="16971"/>
                </a:moveTo>
                <a:lnTo>
                  <a:pt x="13500" y="18514"/>
                </a:lnTo>
                <a:lnTo>
                  <a:pt x="15660" y="18514"/>
                </a:lnTo>
                <a:lnTo>
                  <a:pt x="15660" y="16971"/>
                </a:lnTo>
                <a:lnTo>
                  <a:pt x="13500" y="16971"/>
                </a:lnTo>
                <a:close/>
              </a:path>
              <a:path w="21600" h="21600" extrusionOk="0">
                <a:moveTo>
                  <a:pt x="15660" y="16971"/>
                </a:moveTo>
                <a:lnTo>
                  <a:pt x="15660" y="18514"/>
                </a:lnTo>
                <a:lnTo>
                  <a:pt x="17820" y="18514"/>
                </a:lnTo>
                <a:lnTo>
                  <a:pt x="17820" y="16971"/>
                </a:lnTo>
                <a:lnTo>
                  <a:pt x="15660" y="16971"/>
                </a:lnTo>
                <a:close/>
              </a:path>
              <a:path w="21600" h="21600" extrusionOk="0">
                <a:moveTo>
                  <a:pt x="17820" y="16971"/>
                </a:moveTo>
                <a:lnTo>
                  <a:pt x="17820" y="18514"/>
                </a:lnTo>
                <a:lnTo>
                  <a:pt x="19980" y="18514"/>
                </a:lnTo>
                <a:lnTo>
                  <a:pt x="19980" y="16971"/>
                </a:lnTo>
                <a:lnTo>
                  <a:pt x="17820" y="16971"/>
                </a:lnTo>
                <a:close/>
              </a:path>
              <a:path w="21600" h="21600" extrusionOk="0">
                <a:moveTo>
                  <a:pt x="1620" y="18514"/>
                </a:moveTo>
                <a:lnTo>
                  <a:pt x="1620" y="20057"/>
                </a:lnTo>
                <a:lnTo>
                  <a:pt x="3779" y="20057"/>
                </a:lnTo>
                <a:lnTo>
                  <a:pt x="3779" y="18514"/>
                </a:lnTo>
                <a:lnTo>
                  <a:pt x="1620" y="18514"/>
                </a:lnTo>
                <a:close/>
              </a:path>
              <a:path w="21600" h="21600" extrusionOk="0">
                <a:moveTo>
                  <a:pt x="3779" y="18514"/>
                </a:moveTo>
                <a:lnTo>
                  <a:pt x="3779" y="20057"/>
                </a:lnTo>
                <a:lnTo>
                  <a:pt x="5940" y="20057"/>
                </a:lnTo>
                <a:lnTo>
                  <a:pt x="5940" y="18514"/>
                </a:lnTo>
                <a:lnTo>
                  <a:pt x="3779" y="18514"/>
                </a:lnTo>
                <a:close/>
              </a:path>
              <a:path w="21600" h="21600" extrusionOk="0">
                <a:moveTo>
                  <a:pt x="5940" y="18514"/>
                </a:moveTo>
                <a:lnTo>
                  <a:pt x="5940" y="20057"/>
                </a:lnTo>
                <a:lnTo>
                  <a:pt x="8100" y="20057"/>
                </a:lnTo>
                <a:lnTo>
                  <a:pt x="8100" y="18514"/>
                </a:lnTo>
                <a:lnTo>
                  <a:pt x="5940" y="18514"/>
                </a:lnTo>
                <a:close/>
              </a:path>
              <a:path w="21600" h="21600" extrusionOk="0">
                <a:moveTo>
                  <a:pt x="8100" y="18514"/>
                </a:moveTo>
                <a:lnTo>
                  <a:pt x="8100" y="20057"/>
                </a:lnTo>
                <a:lnTo>
                  <a:pt x="10260" y="20057"/>
                </a:lnTo>
                <a:lnTo>
                  <a:pt x="10260" y="18514"/>
                </a:lnTo>
                <a:lnTo>
                  <a:pt x="8100" y="18514"/>
                </a:lnTo>
                <a:close/>
              </a:path>
              <a:path w="21600" h="21600" extrusionOk="0">
                <a:moveTo>
                  <a:pt x="10260" y="18514"/>
                </a:moveTo>
                <a:lnTo>
                  <a:pt x="10260" y="20057"/>
                </a:lnTo>
                <a:lnTo>
                  <a:pt x="12419" y="20057"/>
                </a:lnTo>
                <a:lnTo>
                  <a:pt x="12419" y="18514"/>
                </a:lnTo>
                <a:lnTo>
                  <a:pt x="10260" y="18514"/>
                </a:lnTo>
                <a:close/>
              </a:path>
              <a:path w="21600" h="21600" extrusionOk="0">
                <a:moveTo>
                  <a:pt x="12419" y="18514"/>
                </a:moveTo>
                <a:lnTo>
                  <a:pt x="12419" y="20057"/>
                </a:lnTo>
                <a:lnTo>
                  <a:pt x="14580" y="20057"/>
                </a:lnTo>
                <a:lnTo>
                  <a:pt x="14580" y="18514"/>
                </a:lnTo>
                <a:lnTo>
                  <a:pt x="12419" y="18514"/>
                </a:lnTo>
                <a:close/>
              </a:path>
              <a:path w="21600" h="21600" extrusionOk="0">
                <a:moveTo>
                  <a:pt x="14580" y="18514"/>
                </a:moveTo>
                <a:lnTo>
                  <a:pt x="14580" y="20057"/>
                </a:lnTo>
                <a:lnTo>
                  <a:pt x="16740" y="20057"/>
                </a:lnTo>
                <a:lnTo>
                  <a:pt x="16740" y="18514"/>
                </a:lnTo>
                <a:lnTo>
                  <a:pt x="14580" y="18514"/>
                </a:lnTo>
                <a:close/>
              </a:path>
              <a:path w="21600" h="21600" extrusionOk="0">
                <a:moveTo>
                  <a:pt x="16740" y="18514"/>
                </a:moveTo>
                <a:lnTo>
                  <a:pt x="16740" y="20057"/>
                </a:lnTo>
                <a:lnTo>
                  <a:pt x="18900" y="20057"/>
                </a:lnTo>
                <a:lnTo>
                  <a:pt x="18900" y="18514"/>
                </a:lnTo>
                <a:lnTo>
                  <a:pt x="16740" y="18514"/>
                </a:lnTo>
                <a:close/>
              </a:path>
              <a:path w="21600" h="21600" extrusionOk="0">
                <a:moveTo>
                  <a:pt x="18900" y="18514"/>
                </a:moveTo>
                <a:lnTo>
                  <a:pt x="18900" y="20057"/>
                </a:lnTo>
                <a:lnTo>
                  <a:pt x="21060" y="20057"/>
                </a:lnTo>
                <a:lnTo>
                  <a:pt x="21060" y="18514"/>
                </a:lnTo>
                <a:lnTo>
                  <a:pt x="18900" y="18514"/>
                </a:lnTo>
                <a:close/>
              </a:path>
              <a:path w="21600" h="21600" extrusionOk="0">
                <a:moveTo>
                  <a:pt x="540" y="20057"/>
                </a:moveTo>
                <a:lnTo>
                  <a:pt x="540" y="21600"/>
                </a:lnTo>
                <a:lnTo>
                  <a:pt x="2700" y="21600"/>
                </a:lnTo>
                <a:lnTo>
                  <a:pt x="2700" y="20057"/>
                </a:lnTo>
                <a:lnTo>
                  <a:pt x="540" y="20057"/>
                </a:lnTo>
                <a:close/>
              </a:path>
              <a:path w="21600" h="21600" extrusionOk="0">
                <a:moveTo>
                  <a:pt x="2700" y="20057"/>
                </a:moveTo>
                <a:lnTo>
                  <a:pt x="2700" y="21600"/>
                </a:lnTo>
                <a:lnTo>
                  <a:pt x="4860" y="21600"/>
                </a:lnTo>
                <a:lnTo>
                  <a:pt x="4860" y="20057"/>
                </a:lnTo>
                <a:lnTo>
                  <a:pt x="2700" y="20057"/>
                </a:lnTo>
                <a:close/>
              </a:path>
              <a:path w="21600" h="21600" extrusionOk="0">
                <a:moveTo>
                  <a:pt x="4860" y="20057"/>
                </a:moveTo>
                <a:lnTo>
                  <a:pt x="4860" y="21600"/>
                </a:lnTo>
                <a:lnTo>
                  <a:pt x="7020" y="21600"/>
                </a:lnTo>
                <a:lnTo>
                  <a:pt x="7020" y="20057"/>
                </a:lnTo>
                <a:lnTo>
                  <a:pt x="4860" y="20057"/>
                </a:lnTo>
                <a:close/>
              </a:path>
              <a:path w="21600" h="21600" extrusionOk="0">
                <a:moveTo>
                  <a:pt x="7020" y="20057"/>
                </a:moveTo>
                <a:lnTo>
                  <a:pt x="7020" y="21600"/>
                </a:lnTo>
                <a:lnTo>
                  <a:pt x="9180" y="21600"/>
                </a:lnTo>
                <a:lnTo>
                  <a:pt x="9180" y="20057"/>
                </a:lnTo>
                <a:lnTo>
                  <a:pt x="7020" y="20057"/>
                </a:lnTo>
                <a:close/>
              </a:path>
              <a:path w="21600" h="21600" extrusionOk="0">
                <a:moveTo>
                  <a:pt x="9180" y="20057"/>
                </a:moveTo>
                <a:lnTo>
                  <a:pt x="9180" y="21600"/>
                </a:lnTo>
                <a:lnTo>
                  <a:pt x="11340" y="21600"/>
                </a:lnTo>
                <a:lnTo>
                  <a:pt x="11340" y="20057"/>
                </a:lnTo>
                <a:lnTo>
                  <a:pt x="9180" y="20057"/>
                </a:lnTo>
                <a:close/>
              </a:path>
              <a:path w="21600" h="21600" extrusionOk="0">
                <a:moveTo>
                  <a:pt x="11340" y="20057"/>
                </a:moveTo>
                <a:lnTo>
                  <a:pt x="11340" y="21600"/>
                </a:lnTo>
                <a:lnTo>
                  <a:pt x="13500" y="21600"/>
                </a:lnTo>
                <a:lnTo>
                  <a:pt x="13500" y="20057"/>
                </a:lnTo>
                <a:lnTo>
                  <a:pt x="11340" y="20057"/>
                </a:lnTo>
                <a:close/>
              </a:path>
              <a:path w="21600" h="21600" extrusionOk="0">
                <a:moveTo>
                  <a:pt x="13500" y="20057"/>
                </a:moveTo>
                <a:lnTo>
                  <a:pt x="13500" y="21600"/>
                </a:lnTo>
                <a:lnTo>
                  <a:pt x="15660" y="21600"/>
                </a:lnTo>
                <a:lnTo>
                  <a:pt x="15660" y="20057"/>
                </a:lnTo>
                <a:lnTo>
                  <a:pt x="13500" y="20057"/>
                </a:lnTo>
                <a:close/>
              </a:path>
              <a:path w="21600" h="21600" extrusionOk="0">
                <a:moveTo>
                  <a:pt x="15660" y="20057"/>
                </a:moveTo>
                <a:lnTo>
                  <a:pt x="15660" y="21600"/>
                </a:lnTo>
                <a:lnTo>
                  <a:pt x="17820" y="21600"/>
                </a:lnTo>
                <a:lnTo>
                  <a:pt x="17820" y="20057"/>
                </a:lnTo>
                <a:lnTo>
                  <a:pt x="15660" y="20057"/>
                </a:lnTo>
                <a:close/>
              </a:path>
              <a:path w="21600" h="21600" extrusionOk="0">
                <a:moveTo>
                  <a:pt x="17820" y="20057"/>
                </a:moveTo>
                <a:lnTo>
                  <a:pt x="17820" y="21600"/>
                </a:lnTo>
                <a:lnTo>
                  <a:pt x="19980" y="21600"/>
                </a:lnTo>
                <a:lnTo>
                  <a:pt x="19980" y="20057"/>
                </a:lnTo>
                <a:lnTo>
                  <a:pt x="17820" y="20057"/>
                </a:lnTo>
                <a:close/>
              </a:path>
              <a:path w="21600" h="21600" extrusionOk="0">
                <a:moveTo>
                  <a:pt x="19980" y="4628"/>
                </a:moveTo>
                <a:lnTo>
                  <a:pt x="21060" y="4628"/>
                </a:lnTo>
                <a:lnTo>
                  <a:pt x="21060" y="6171"/>
                </a:lnTo>
                <a:lnTo>
                  <a:pt x="19980" y="6171"/>
                </a:lnTo>
                <a:lnTo>
                  <a:pt x="19980" y="4628"/>
                </a:lnTo>
                <a:close/>
              </a:path>
            </a:pathLst>
          </a:custGeom>
          <a:solidFill>
            <a:srgbClr val="996633"/>
          </a:solidFill>
          <a:ln w="9525">
            <a:solidFill>
              <a:srgbClr val="000000"/>
            </a:solidFill>
            <a:miter lim="800000"/>
            <a:headEnd/>
            <a:tailEnd/>
          </a:ln>
        </p:spPr>
        <p:txBody>
          <a:bodyPr/>
          <a:lstStyle/>
          <a:p>
            <a:endParaRPr lang="en-GB"/>
          </a:p>
        </p:txBody>
      </p:sp>
      <p:sp>
        <p:nvSpPr>
          <p:cNvPr id="6" name="Line 13">
            <a:extLst>
              <a:ext uri="{FF2B5EF4-FFF2-40B4-BE49-F238E27FC236}">
                <a16:creationId xmlns:a16="http://schemas.microsoft.com/office/drawing/2014/main" id="{D4758A30-4D82-4BAC-BD1C-8A139AFE73CF}"/>
              </a:ext>
            </a:extLst>
          </p:cNvPr>
          <p:cNvSpPr>
            <a:spLocks noChangeShapeType="1"/>
          </p:cNvSpPr>
          <p:nvPr/>
        </p:nvSpPr>
        <p:spPr bwMode="auto">
          <a:xfrm>
            <a:off x="5181600" y="4891088"/>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 name="Line 14">
            <a:extLst>
              <a:ext uri="{FF2B5EF4-FFF2-40B4-BE49-F238E27FC236}">
                <a16:creationId xmlns:a16="http://schemas.microsoft.com/office/drawing/2014/main" id="{065102B6-D65E-4C58-BDA1-B5E7186830FA}"/>
              </a:ext>
            </a:extLst>
          </p:cNvPr>
          <p:cNvSpPr>
            <a:spLocks noChangeShapeType="1"/>
          </p:cNvSpPr>
          <p:nvPr/>
        </p:nvSpPr>
        <p:spPr bwMode="auto">
          <a:xfrm>
            <a:off x="6629400" y="3443288"/>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8" name="Text Box 16">
            <a:extLst>
              <a:ext uri="{FF2B5EF4-FFF2-40B4-BE49-F238E27FC236}">
                <a16:creationId xmlns:a16="http://schemas.microsoft.com/office/drawing/2014/main" id="{46E1A01E-090D-43DF-B3E5-E04827DE0D8C}"/>
              </a:ext>
            </a:extLst>
          </p:cNvPr>
          <p:cNvSpPr txBox="1">
            <a:spLocks noChangeArrowheads="1"/>
          </p:cNvSpPr>
          <p:nvPr/>
        </p:nvSpPr>
        <p:spPr bwMode="auto">
          <a:xfrm>
            <a:off x="6613525" y="3632201"/>
            <a:ext cx="184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charset="0"/>
              </a:defRPr>
            </a:lvl1pPr>
            <a:lvl2pPr marL="742950" indent="-285750" eaLnBrk="0" hangingPunct="0">
              <a:defRPr b="1" i="1">
                <a:solidFill>
                  <a:schemeClr val="tx1"/>
                </a:solidFill>
                <a:latin typeface="Arial" charset="0"/>
              </a:defRPr>
            </a:lvl2pPr>
            <a:lvl3pPr marL="1143000" indent="-228600" eaLnBrk="0" hangingPunct="0">
              <a:defRPr b="1" i="1">
                <a:solidFill>
                  <a:schemeClr val="tx1"/>
                </a:solidFill>
                <a:latin typeface="Arial" charset="0"/>
              </a:defRPr>
            </a:lvl3pPr>
            <a:lvl4pPr marL="1600200" indent="-228600" eaLnBrk="0" hangingPunct="0">
              <a:defRPr b="1" i="1">
                <a:solidFill>
                  <a:schemeClr val="tx1"/>
                </a:solidFill>
                <a:latin typeface="Arial" charset="0"/>
              </a:defRPr>
            </a:lvl4pPr>
            <a:lvl5pPr marL="2057400" indent="-228600" eaLnBrk="0" hangingPunct="0">
              <a:defRPr b="1" i="1">
                <a:solidFill>
                  <a:schemeClr val="tx1"/>
                </a:solidFill>
                <a:latin typeface="Arial" charset="0"/>
              </a:defRPr>
            </a:lvl5pPr>
            <a:lvl6pPr marL="2514600" indent="-228600" eaLnBrk="0" fontAlgn="base" hangingPunct="0">
              <a:spcBef>
                <a:spcPct val="0"/>
              </a:spcBef>
              <a:spcAft>
                <a:spcPct val="0"/>
              </a:spcAft>
              <a:defRPr b="1" i="1">
                <a:solidFill>
                  <a:schemeClr val="tx1"/>
                </a:solidFill>
                <a:latin typeface="Arial" charset="0"/>
              </a:defRPr>
            </a:lvl6pPr>
            <a:lvl7pPr marL="2971800" indent="-228600" eaLnBrk="0" fontAlgn="base" hangingPunct="0">
              <a:spcBef>
                <a:spcPct val="0"/>
              </a:spcBef>
              <a:spcAft>
                <a:spcPct val="0"/>
              </a:spcAft>
              <a:defRPr b="1" i="1">
                <a:solidFill>
                  <a:schemeClr val="tx1"/>
                </a:solidFill>
                <a:latin typeface="Arial" charset="0"/>
              </a:defRPr>
            </a:lvl7pPr>
            <a:lvl8pPr marL="3429000" indent="-228600" eaLnBrk="0" fontAlgn="base" hangingPunct="0">
              <a:spcBef>
                <a:spcPct val="0"/>
              </a:spcBef>
              <a:spcAft>
                <a:spcPct val="0"/>
              </a:spcAft>
              <a:defRPr b="1" i="1">
                <a:solidFill>
                  <a:schemeClr val="tx1"/>
                </a:solidFill>
                <a:latin typeface="Arial" charset="0"/>
              </a:defRPr>
            </a:lvl8pPr>
            <a:lvl9pPr marL="3886200" indent="-228600" eaLnBrk="0" fontAlgn="base" hangingPunct="0">
              <a:spcBef>
                <a:spcPct val="0"/>
              </a:spcBef>
              <a:spcAft>
                <a:spcPct val="0"/>
              </a:spcAft>
              <a:defRPr b="1" i="1">
                <a:solidFill>
                  <a:schemeClr val="tx1"/>
                </a:solidFill>
                <a:latin typeface="Arial" charset="0"/>
              </a:defRPr>
            </a:lvl9pPr>
          </a:lstStyle>
          <a:p>
            <a:pPr eaLnBrk="1" hangingPunct="1"/>
            <a:r>
              <a:rPr lang="en-US" b="0" i="0"/>
              <a:t>Internal Network</a:t>
            </a:r>
          </a:p>
        </p:txBody>
      </p:sp>
      <p:sp>
        <p:nvSpPr>
          <p:cNvPr id="9" name="AutoShape 18">
            <a:extLst>
              <a:ext uri="{FF2B5EF4-FFF2-40B4-BE49-F238E27FC236}">
                <a16:creationId xmlns:a16="http://schemas.microsoft.com/office/drawing/2014/main" id="{5B20446D-8238-46D5-B14B-281A3C1B95B9}"/>
              </a:ext>
            </a:extLst>
          </p:cNvPr>
          <p:cNvSpPr>
            <a:spLocks noChangeArrowheads="1"/>
          </p:cNvSpPr>
          <p:nvPr/>
        </p:nvSpPr>
        <p:spPr bwMode="auto">
          <a:xfrm>
            <a:off x="2925688" y="4357688"/>
            <a:ext cx="381000" cy="228600"/>
          </a:xfrm>
          <a:prstGeom prst="rightArrow">
            <a:avLst>
              <a:gd name="adj1" fmla="val 50000"/>
              <a:gd name="adj2" fmla="val 41667"/>
            </a:avLst>
          </a:prstGeom>
          <a:solidFill>
            <a:schemeClr val="accent1"/>
          </a:solidFill>
          <a:ln w="9525">
            <a:solidFill>
              <a:schemeClr val="tx1"/>
            </a:solidFill>
            <a:miter lim="800000"/>
            <a:headEnd/>
            <a:tailEnd/>
          </a:ln>
        </p:spPr>
        <p:txBody>
          <a:bodyPr wrap="none" anchor="ctr"/>
          <a:lstStyle/>
          <a:p>
            <a:endParaRPr lang="en-US"/>
          </a:p>
        </p:txBody>
      </p:sp>
      <p:sp>
        <p:nvSpPr>
          <p:cNvPr id="10" name="AutoShape 19">
            <a:extLst>
              <a:ext uri="{FF2B5EF4-FFF2-40B4-BE49-F238E27FC236}">
                <a16:creationId xmlns:a16="http://schemas.microsoft.com/office/drawing/2014/main" id="{D8DF5D0D-EF24-45D2-AE68-0193EFA7FB8F}"/>
              </a:ext>
            </a:extLst>
          </p:cNvPr>
          <p:cNvSpPr>
            <a:spLocks noChangeArrowheads="1"/>
          </p:cNvSpPr>
          <p:nvPr/>
        </p:nvSpPr>
        <p:spPr bwMode="auto">
          <a:xfrm>
            <a:off x="3001888" y="4662488"/>
            <a:ext cx="381000" cy="228600"/>
          </a:xfrm>
          <a:prstGeom prst="rightArrow">
            <a:avLst>
              <a:gd name="adj1" fmla="val 50000"/>
              <a:gd name="adj2" fmla="val 41667"/>
            </a:avLst>
          </a:prstGeom>
          <a:solidFill>
            <a:srgbClr val="FF0000"/>
          </a:solidFill>
          <a:ln w="9525">
            <a:solidFill>
              <a:schemeClr val="tx1"/>
            </a:solidFill>
            <a:miter lim="800000"/>
            <a:headEnd/>
            <a:tailEnd/>
          </a:ln>
        </p:spPr>
        <p:txBody>
          <a:bodyPr wrap="none" anchor="ctr"/>
          <a:lstStyle/>
          <a:p>
            <a:endParaRPr lang="en-US"/>
          </a:p>
        </p:txBody>
      </p:sp>
      <p:sp>
        <p:nvSpPr>
          <p:cNvPr id="11" name="AutoShape 20">
            <a:extLst>
              <a:ext uri="{FF2B5EF4-FFF2-40B4-BE49-F238E27FC236}">
                <a16:creationId xmlns:a16="http://schemas.microsoft.com/office/drawing/2014/main" id="{3ACC472D-474F-408C-AA54-0B26143FF029}"/>
              </a:ext>
            </a:extLst>
          </p:cNvPr>
          <p:cNvSpPr>
            <a:spLocks noChangeArrowheads="1"/>
          </p:cNvSpPr>
          <p:nvPr/>
        </p:nvSpPr>
        <p:spPr bwMode="auto">
          <a:xfrm>
            <a:off x="3114115" y="4967288"/>
            <a:ext cx="381000" cy="228600"/>
          </a:xfrm>
          <a:prstGeom prst="rightArrow">
            <a:avLst>
              <a:gd name="adj1" fmla="val 50000"/>
              <a:gd name="adj2" fmla="val 41667"/>
            </a:avLst>
          </a:prstGeom>
          <a:solidFill>
            <a:schemeClr val="accent1"/>
          </a:solidFill>
          <a:ln w="9525">
            <a:solidFill>
              <a:schemeClr val="tx1"/>
            </a:solidFill>
            <a:miter lim="800000"/>
            <a:headEnd/>
            <a:tailEnd/>
          </a:ln>
        </p:spPr>
        <p:txBody>
          <a:bodyPr wrap="none" anchor="ctr"/>
          <a:lstStyle/>
          <a:p>
            <a:endParaRPr lang="en-US" dirty="0"/>
          </a:p>
        </p:txBody>
      </p:sp>
      <p:sp>
        <p:nvSpPr>
          <p:cNvPr id="12" name="AutoShape 21">
            <a:extLst>
              <a:ext uri="{FF2B5EF4-FFF2-40B4-BE49-F238E27FC236}">
                <a16:creationId xmlns:a16="http://schemas.microsoft.com/office/drawing/2014/main" id="{1A05A45E-1364-48F1-9EAC-EE5F442DD094}"/>
              </a:ext>
            </a:extLst>
          </p:cNvPr>
          <p:cNvSpPr>
            <a:spLocks noChangeArrowheads="1"/>
          </p:cNvSpPr>
          <p:nvPr/>
        </p:nvSpPr>
        <p:spPr bwMode="auto">
          <a:xfrm>
            <a:off x="5364088" y="4967288"/>
            <a:ext cx="381000" cy="228600"/>
          </a:xfrm>
          <a:prstGeom prst="rightArrow">
            <a:avLst>
              <a:gd name="adj1" fmla="val 50000"/>
              <a:gd name="adj2" fmla="val 41667"/>
            </a:avLst>
          </a:prstGeom>
          <a:solidFill>
            <a:schemeClr val="accent1"/>
          </a:solidFill>
          <a:ln w="9525">
            <a:solidFill>
              <a:schemeClr val="tx1"/>
            </a:solidFill>
            <a:miter lim="800000"/>
            <a:headEnd/>
            <a:tailEnd/>
          </a:ln>
        </p:spPr>
        <p:txBody>
          <a:bodyPr wrap="none" anchor="ctr"/>
          <a:lstStyle/>
          <a:p>
            <a:endParaRPr lang="en-US"/>
          </a:p>
        </p:txBody>
      </p:sp>
      <p:sp>
        <p:nvSpPr>
          <p:cNvPr id="13" name="AutoShape 22">
            <a:extLst>
              <a:ext uri="{FF2B5EF4-FFF2-40B4-BE49-F238E27FC236}">
                <a16:creationId xmlns:a16="http://schemas.microsoft.com/office/drawing/2014/main" id="{065620FE-0332-404C-8749-AD5974E74DFE}"/>
              </a:ext>
            </a:extLst>
          </p:cNvPr>
          <p:cNvSpPr>
            <a:spLocks noChangeArrowheads="1"/>
          </p:cNvSpPr>
          <p:nvPr/>
        </p:nvSpPr>
        <p:spPr bwMode="auto">
          <a:xfrm>
            <a:off x="5364088" y="4510088"/>
            <a:ext cx="381000" cy="228600"/>
          </a:xfrm>
          <a:prstGeom prst="rightArrow">
            <a:avLst>
              <a:gd name="adj1" fmla="val 50000"/>
              <a:gd name="adj2" fmla="val 41667"/>
            </a:avLst>
          </a:prstGeom>
          <a:solidFill>
            <a:schemeClr val="accent1"/>
          </a:solidFill>
          <a:ln w="9525">
            <a:solidFill>
              <a:schemeClr val="tx1"/>
            </a:solidFill>
            <a:miter lim="800000"/>
            <a:headEnd/>
            <a:tailEnd/>
          </a:ln>
        </p:spPr>
        <p:txBody>
          <a:bodyPr wrap="none" anchor="ctr"/>
          <a:lstStyle/>
          <a:p>
            <a:endParaRPr lang="en-US"/>
          </a:p>
        </p:txBody>
      </p:sp>
      <p:sp>
        <p:nvSpPr>
          <p:cNvPr id="14" name="Text Box 17">
            <a:extLst>
              <a:ext uri="{FF2B5EF4-FFF2-40B4-BE49-F238E27FC236}">
                <a16:creationId xmlns:a16="http://schemas.microsoft.com/office/drawing/2014/main" id="{53399A06-DE92-47D6-A7F3-281DEFB57AB6}"/>
              </a:ext>
            </a:extLst>
          </p:cNvPr>
          <p:cNvSpPr txBox="1">
            <a:spLocks noChangeArrowheads="1"/>
          </p:cNvSpPr>
          <p:nvPr/>
        </p:nvSpPr>
        <p:spPr bwMode="auto">
          <a:xfrm>
            <a:off x="3717925" y="3998913"/>
            <a:ext cx="97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charset="0"/>
              </a:defRPr>
            </a:lvl1pPr>
            <a:lvl2pPr marL="742950" indent="-285750" eaLnBrk="0" hangingPunct="0">
              <a:defRPr b="1" i="1">
                <a:solidFill>
                  <a:schemeClr val="tx1"/>
                </a:solidFill>
                <a:latin typeface="Arial" charset="0"/>
              </a:defRPr>
            </a:lvl2pPr>
            <a:lvl3pPr marL="1143000" indent="-228600" eaLnBrk="0" hangingPunct="0">
              <a:defRPr b="1" i="1">
                <a:solidFill>
                  <a:schemeClr val="tx1"/>
                </a:solidFill>
                <a:latin typeface="Arial" charset="0"/>
              </a:defRPr>
            </a:lvl3pPr>
            <a:lvl4pPr marL="1600200" indent="-228600" eaLnBrk="0" hangingPunct="0">
              <a:defRPr b="1" i="1">
                <a:solidFill>
                  <a:schemeClr val="tx1"/>
                </a:solidFill>
                <a:latin typeface="Arial" charset="0"/>
              </a:defRPr>
            </a:lvl4pPr>
            <a:lvl5pPr marL="2057400" indent="-228600" eaLnBrk="0" hangingPunct="0">
              <a:defRPr b="1" i="1">
                <a:solidFill>
                  <a:schemeClr val="tx1"/>
                </a:solidFill>
                <a:latin typeface="Arial" charset="0"/>
              </a:defRPr>
            </a:lvl5pPr>
            <a:lvl6pPr marL="2514600" indent="-228600" eaLnBrk="0" fontAlgn="base" hangingPunct="0">
              <a:spcBef>
                <a:spcPct val="0"/>
              </a:spcBef>
              <a:spcAft>
                <a:spcPct val="0"/>
              </a:spcAft>
              <a:defRPr b="1" i="1">
                <a:solidFill>
                  <a:schemeClr val="tx1"/>
                </a:solidFill>
                <a:latin typeface="Arial" charset="0"/>
              </a:defRPr>
            </a:lvl6pPr>
            <a:lvl7pPr marL="2971800" indent="-228600" eaLnBrk="0" fontAlgn="base" hangingPunct="0">
              <a:spcBef>
                <a:spcPct val="0"/>
              </a:spcBef>
              <a:spcAft>
                <a:spcPct val="0"/>
              </a:spcAft>
              <a:defRPr b="1" i="1">
                <a:solidFill>
                  <a:schemeClr val="tx1"/>
                </a:solidFill>
                <a:latin typeface="Arial" charset="0"/>
              </a:defRPr>
            </a:lvl7pPr>
            <a:lvl8pPr marL="3429000" indent="-228600" eaLnBrk="0" fontAlgn="base" hangingPunct="0">
              <a:spcBef>
                <a:spcPct val="0"/>
              </a:spcBef>
              <a:spcAft>
                <a:spcPct val="0"/>
              </a:spcAft>
              <a:defRPr b="1" i="1">
                <a:solidFill>
                  <a:schemeClr val="tx1"/>
                </a:solidFill>
                <a:latin typeface="Arial" charset="0"/>
              </a:defRPr>
            </a:lvl8pPr>
            <a:lvl9pPr marL="3886200" indent="-228600" eaLnBrk="0" fontAlgn="base" hangingPunct="0">
              <a:spcBef>
                <a:spcPct val="0"/>
              </a:spcBef>
              <a:spcAft>
                <a:spcPct val="0"/>
              </a:spcAft>
              <a:defRPr b="1" i="1">
                <a:solidFill>
                  <a:schemeClr val="tx1"/>
                </a:solidFill>
                <a:latin typeface="Arial" charset="0"/>
              </a:defRPr>
            </a:lvl9pPr>
          </a:lstStyle>
          <a:p>
            <a:pPr eaLnBrk="1" hangingPunct="1"/>
            <a:r>
              <a:rPr lang="en-US" b="0" i="0" dirty="0"/>
              <a:t>Firewall</a:t>
            </a:r>
          </a:p>
        </p:txBody>
      </p:sp>
      <p:sp>
        <p:nvSpPr>
          <p:cNvPr id="1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1345815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49225" y="220663"/>
            <a:ext cx="8809038" cy="604837"/>
          </a:xfrm>
        </p:spPr>
        <p:txBody>
          <a:bodyPr>
            <a:normAutofit fontScale="90000"/>
          </a:bodyPr>
          <a:lstStyle/>
          <a:p>
            <a:r>
              <a:rPr lang="en-IN" sz="4000" dirty="0">
                <a:solidFill>
                  <a:srgbClr val="C00000"/>
                </a:solidFill>
                <a:latin typeface="Arial Black" panose="020B0A04020102020204" pitchFamily="34" charset="0"/>
              </a:rPr>
              <a:t>Static Firewall</a:t>
            </a:r>
          </a:p>
        </p:txBody>
      </p:sp>
      <p:sp>
        <p:nvSpPr>
          <p:cNvPr id="45059" name="Content Placeholder 2"/>
          <p:cNvSpPr>
            <a:spLocks noGrp="1"/>
          </p:cNvSpPr>
          <p:nvPr>
            <p:ph idx="1"/>
          </p:nvPr>
        </p:nvSpPr>
        <p:spPr bwMode="auto">
          <a:xfrm>
            <a:off x="457200" y="1295400"/>
            <a:ext cx="8229600" cy="4830763"/>
          </a:xfrm>
          <a:noFill/>
          <a:ln>
            <a:miter lim="800000"/>
            <a:headEnd/>
            <a:tailEnd/>
          </a:ln>
        </p:spPr>
        <p:txBody>
          <a:bodyPr vert="horz" wrap="square" lIns="91440" tIns="45720" rIns="91440" bIns="45720" numCol="1" anchor="t" anchorCtr="0" compatLnSpc="1">
            <a:prstTxWarp prst="textNoShape">
              <a:avLst/>
            </a:prstTxWarp>
          </a:bodyPr>
          <a:lstStyle/>
          <a:p>
            <a:pPr algn="just"/>
            <a:r>
              <a:rPr lang="en-US" sz="2800" b="0" dirty="0">
                <a:solidFill>
                  <a:srgbClr val="0000CC"/>
                </a:solidFill>
              </a:rPr>
              <a:t>Static Firewalls</a:t>
            </a:r>
            <a:r>
              <a:rPr lang="hy-AM" sz="2800" b="0" dirty="0">
                <a:solidFill>
                  <a:srgbClr val="0000CC"/>
                </a:solidFill>
              </a:rPr>
              <a:t> </a:t>
            </a:r>
            <a:r>
              <a:rPr lang="en-US" sz="2800" b="0" dirty="0">
                <a:solidFill>
                  <a:srgbClr val="0000CC"/>
                </a:solidFill>
              </a:rPr>
              <a:t>Pre-configured </a:t>
            </a:r>
            <a:r>
              <a:rPr lang="en-US" sz="2800" b="0" dirty="0" err="1">
                <a:solidFill>
                  <a:srgbClr val="0000CC"/>
                </a:solidFill>
              </a:rPr>
              <a:t>rulebases</a:t>
            </a:r>
            <a:r>
              <a:rPr lang="en-US" sz="2800" b="0" dirty="0">
                <a:solidFill>
                  <a:srgbClr val="0000CC"/>
                </a:solidFill>
              </a:rPr>
              <a:t> are used for traffic passing decisions</a:t>
            </a:r>
            <a:endParaRPr lang="hy-AM" sz="2800" b="0" dirty="0">
              <a:solidFill>
                <a:srgbClr val="0000CC"/>
              </a:solidFill>
            </a:endParaRPr>
          </a:p>
          <a:p>
            <a:pPr algn="just"/>
            <a:r>
              <a:rPr lang="en-US" sz="2800" b="0" dirty="0">
                <a:solidFill>
                  <a:schemeClr val="accent6">
                    <a:lumMod val="75000"/>
                  </a:schemeClr>
                </a:solidFill>
              </a:rPr>
              <a:t>Default permit - </a:t>
            </a:r>
            <a:r>
              <a:rPr lang="en-US" sz="2800" b="0" dirty="0">
                <a:solidFill>
                  <a:srgbClr val="0000CC"/>
                </a:solidFill>
              </a:rPr>
              <a:t>the firewall allows all traffic except that which is </a:t>
            </a:r>
            <a:r>
              <a:rPr lang="en-US" sz="2800" b="0" dirty="0">
                <a:solidFill>
                  <a:srgbClr val="FF0000"/>
                </a:solidFill>
              </a:rPr>
              <a:t>explicitly blocked </a:t>
            </a:r>
            <a:r>
              <a:rPr lang="en-US" sz="2800" b="0" dirty="0">
                <a:solidFill>
                  <a:srgbClr val="0000CC"/>
                </a:solidFill>
              </a:rPr>
              <a:t>by the firewall </a:t>
            </a:r>
            <a:r>
              <a:rPr lang="en-US" sz="2800" b="0" dirty="0" err="1">
                <a:solidFill>
                  <a:srgbClr val="0000CC"/>
                </a:solidFill>
              </a:rPr>
              <a:t>rulebase</a:t>
            </a:r>
            <a:endParaRPr lang="hy-AM" sz="2800" b="0" dirty="0">
              <a:solidFill>
                <a:srgbClr val="0000CC"/>
              </a:solidFill>
            </a:endParaRPr>
          </a:p>
          <a:p>
            <a:pPr algn="just"/>
            <a:r>
              <a:rPr lang="en-US" sz="2800" b="0" dirty="0">
                <a:solidFill>
                  <a:schemeClr val="accent6">
                    <a:lumMod val="75000"/>
                  </a:schemeClr>
                </a:solidFill>
              </a:rPr>
              <a:t>Default deny - </a:t>
            </a:r>
            <a:r>
              <a:rPr lang="en-US" sz="2800" b="0" dirty="0">
                <a:solidFill>
                  <a:srgbClr val="0000CC"/>
                </a:solidFill>
              </a:rPr>
              <a:t>the firewall denies all traffic except that which is </a:t>
            </a:r>
            <a:r>
              <a:rPr lang="en-US" sz="2800" b="0" dirty="0">
                <a:solidFill>
                  <a:srgbClr val="0EA246"/>
                </a:solidFill>
              </a:rPr>
              <a:t>explicitly allowed </a:t>
            </a:r>
            <a:r>
              <a:rPr lang="en-US" sz="2800" b="0" dirty="0">
                <a:solidFill>
                  <a:srgbClr val="0000CC"/>
                </a:solidFill>
              </a:rPr>
              <a:t>by the firewall </a:t>
            </a:r>
            <a:r>
              <a:rPr lang="en-US" sz="2800" b="0" dirty="0" err="1">
                <a:solidFill>
                  <a:srgbClr val="0000CC"/>
                </a:solidFill>
              </a:rPr>
              <a:t>rulebase</a:t>
            </a:r>
            <a:endParaRPr lang="en-IN" sz="2800"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1925583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49225" y="220663"/>
            <a:ext cx="8809038" cy="604837"/>
          </a:xfrm>
        </p:spPr>
        <p:txBody>
          <a:bodyPr>
            <a:normAutofit fontScale="90000"/>
          </a:bodyPr>
          <a:lstStyle/>
          <a:p>
            <a:r>
              <a:rPr lang="en-IN" sz="4000" dirty="0">
                <a:solidFill>
                  <a:srgbClr val="C00000"/>
                </a:solidFill>
                <a:latin typeface="Arial Black" panose="020B0A04020102020204" pitchFamily="34" charset="0"/>
              </a:rPr>
              <a:t>Dynamic Firewalls</a:t>
            </a:r>
          </a:p>
        </p:txBody>
      </p:sp>
      <p:sp>
        <p:nvSpPr>
          <p:cNvPr id="46083"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just"/>
            <a:r>
              <a:rPr lang="en-US" sz="2800" b="0" dirty="0">
                <a:solidFill>
                  <a:srgbClr val="0000CC"/>
                </a:solidFill>
              </a:rPr>
              <a:t>It also uses </a:t>
            </a:r>
            <a:r>
              <a:rPr lang="en-US" sz="2800" b="0" dirty="0" err="1">
                <a:solidFill>
                  <a:srgbClr val="0000CC"/>
                </a:solidFill>
              </a:rPr>
              <a:t>rulebased</a:t>
            </a:r>
            <a:r>
              <a:rPr lang="en-US" sz="2800" b="0" dirty="0">
                <a:solidFill>
                  <a:srgbClr val="0000CC"/>
                </a:solidFill>
              </a:rPr>
              <a:t>, but the denial and permission of any service </a:t>
            </a:r>
            <a:r>
              <a:rPr lang="en-US" sz="2800" b="0" dirty="0">
                <a:solidFill>
                  <a:srgbClr val="0EA246"/>
                </a:solidFill>
              </a:rPr>
              <a:t>can be established </a:t>
            </a:r>
            <a:r>
              <a:rPr lang="en-US" sz="2800" b="0" dirty="0">
                <a:solidFill>
                  <a:srgbClr val="0000CC"/>
                </a:solidFill>
              </a:rPr>
              <a:t>for a </a:t>
            </a:r>
            <a:r>
              <a:rPr lang="en-US" sz="2800" b="0" dirty="0">
                <a:solidFill>
                  <a:srgbClr val="FF0000"/>
                </a:solidFill>
              </a:rPr>
              <a:t>given time period</a:t>
            </a:r>
            <a:endParaRPr lang="hy-AM" sz="2800" b="0" dirty="0">
              <a:solidFill>
                <a:srgbClr val="FF0000"/>
              </a:solidFill>
            </a:endParaRPr>
          </a:p>
          <a:p>
            <a:pPr algn="just"/>
            <a:r>
              <a:rPr lang="en-US" sz="2800" b="0" dirty="0" err="1">
                <a:solidFill>
                  <a:srgbClr val="FF0000"/>
                </a:solidFill>
              </a:rPr>
              <a:t>Stateful</a:t>
            </a:r>
            <a:r>
              <a:rPr lang="en-US" sz="2800" b="0" dirty="0">
                <a:solidFill>
                  <a:srgbClr val="FF0000"/>
                </a:solidFill>
              </a:rPr>
              <a:t> inspection </a:t>
            </a:r>
            <a:r>
              <a:rPr lang="en-US" sz="2800" b="0" dirty="0">
                <a:solidFill>
                  <a:srgbClr val="0000CC"/>
                </a:solidFill>
              </a:rPr>
              <a:t>is also a dynamic configuration</a:t>
            </a:r>
            <a:endParaRPr lang="en-IN" sz="2800"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13584185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bwMode="auto">
          <a:xfrm>
            <a:off x="457200" y="914400"/>
            <a:ext cx="8229600" cy="4906963"/>
          </a:xfrm>
          <a:noFill/>
          <a:ln>
            <a:miter lim="800000"/>
            <a:headEnd/>
            <a:tailEnd/>
          </a:ln>
        </p:spPr>
        <p:txBody>
          <a:bodyPr vert="horz" wrap="square" lIns="91440" tIns="45720" rIns="91440" bIns="45720" numCol="1" anchor="t" anchorCtr="0" compatLnSpc="1">
            <a:prstTxWarp prst="textNoShape">
              <a:avLst/>
            </a:prstTxWarp>
          </a:bodyPr>
          <a:lstStyle/>
          <a:p>
            <a:pPr algn="just">
              <a:buFontTx/>
              <a:buNone/>
            </a:pPr>
            <a:r>
              <a:rPr lang="hy-AM" sz="2800" dirty="0">
                <a:solidFill>
                  <a:srgbClr val="00B050"/>
                </a:solidFill>
              </a:rPr>
              <a:t>Firewall are made of two components,</a:t>
            </a:r>
          </a:p>
          <a:p>
            <a:pPr algn="just">
              <a:buFontTx/>
              <a:buNone/>
            </a:pPr>
            <a:r>
              <a:rPr lang="hy-AM" sz="2800" dirty="0">
                <a:solidFill>
                  <a:srgbClr val="00B050"/>
                </a:solidFill>
              </a:rPr>
              <a:t>		i. 	Chokes</a:t>
            </a:r>
          </a:p>
          <a:p>
            <a:pPr algn="just">
              <a:buFontTx/>
              <a:buNone/>
            </a:pPr>
            <a:r>
              <a:rPr lang="hy-AM" sz="2800" dirty="0">
                <a:solidFill>
                  <a:srgbClr val="00B050"/>
                </a:solidFill>
              </a:rPr>
              <a:t>		ii.	Gates</a:t>
            </a:r>
          </a:p>
          <a:p>
            <a:pPr algn="just">
              <a:buFontTx/>
              <a:buNone/>
            </a:pPr>
            <a:endParaRPr lang="hy-AM" sz="1400" dirty="0">
              <a:solidFill>
                <a:srgbClr val="FF0000"/>
              </a:solidFill>
            </a:endParaRPr>
          </a:p>
          <a:p>
            <a:pPr algn="just"/>
            <a:r>
              <a:rPr lang="en-US" sz="2800" dirty="0">
                <a:solidFill>
                  <a:srgbClr val="FF0000"/>
                </a:solidFill>
              </a:rPr>
              <a:t>Chokes - </a:t>
            </a:r>
            <a:r>
              <a:rPr lang="en-US" sz="2800" b="0" dirty="0">
                <a:solidFill>
                  <a:srgbClr val="00B050"/>
                </a:solidFill>
              </a:rPr>
              <a:t>limit the flow of packets between networks. </a:t>
            </a:r>
            <a:r>
              <a:rPr lang="en-US" sz="2800" b="0" dirty="0">
                <a:solidFill>
                  <a:srgbClr val="0000CC"/>
                </a:solidFill>
              </a:rPr>
              <a:t>Read packets and determine the acceptable packets, based on the rules, if the traffic should pass</a:t>
            </a:r>
            <a:endParaRPr lang="hy-AM" sz="2800" b="0" dirty="0">
              <a:solidFill>
                <a:srgbClr val="0000CC"/>
              </a:solidFill>
            </a:endParaRPr>
          </a:p>
          <a:p>
            <a:pPr algn="just"/>
            <a:r>
              <a:rPr lang="en-US" sz="2800" dirty="0">
                <a:solidFill>
                  <a:srgbClr val="FF0000"/>
                </a:solidFill>
              </a:rPr>
              <a:t>Gates - </a:t>
            </a:r>
            <a:r>
              <a:rPr lang="en-US" sz="2800" b="0" dirty="0">
                <a:solidFill>
                  <a:srgbClr val="00B050"/>
                </a:solidFill>
              </a:rPr>
              <a:t>act as a control point for external connections.</a:t>
            </a:r>
            <a:r>
              <a:rPr lang="en-US" sz="2800" b="0" dirty="0">
                <a:solidFill>
                  <a:srgbClr val="0000CC"/>
                </a:solidFill>
              </a:rPr>
              <a:t> They control the external connections.</a:t>
            </a:r>
            <a:endParaRPr lang="en-IN" sz="2800" dirty="0">
              <a:solidFill>
                <a:srgbClr val="0000CC"/>
              </a:solidFill>
            </a:endParaRPr>
          </a:p>
        </p:txBody>
      </p:sp>
      <p:sp>
        <p:nvSpPr>
          <p:cNvPr id="3" name="Title 1"/>
          <p:cNvSpPr>
            <a:spLocks noGrp="1"/>
          </p:cNvSpPr>
          <p:nvPr>
            <p:ph type="title"/>
          </p:nvPr>
        </p:nvSpPr>
        <p:spPr>
          <a:xfrm>
            <a:off x="149225" y="220663"/>
            <a:ext cx="8809038" cy="604837"/>
          </a:xfrm>
        </p:spPr>
        <p:txBody>
          <a:bodyPr>
            <a:normAutofit/>
          </a:bodyPr>
          <a:lstStyle/>
          <a:p>
            <a:r>
              <a:rPr lang="en-IN" sz="2800" dirty="0">
                <a:solidFill>
                  <a:srgbClr val="C00000"/>
                </a:solidFill>
                <a:latin typeface="Arial Black" panose="020B0A04020102020204" pitchFamily="34" charset="0"/>
              </a:rPr>
              <a:t>Firewall components</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3386039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49225" y="220663"/>
            <a:ext cx="8809038" cy="604837"/>
          </a:xfrm>
        </p:spPr>
        <p:txBody>
          <a:bodyPr>
            <a:normAutofit fontScale="90000"/>
          </a:bodyPr>
          <a:lstStyle/>
          <a:p>
            <a:r>
              <a:rPr lang="en-IN" sz="4000" dirty="0">
                <a:solidFill>
                  <a:srgbClr val="C00000"/>
                </a:solidFill>
                <a:latin typeface="Arial Black" pitchFamily="34" charset="0"/>
              </a:rPr>
              <a:t>COMPONENTS OF A FIREWALL</a:t>
            </a:r>
          </a:p>
        </p:txBody>
      </p:sp>
      <p:pic>
        <p:nvPicPr>
          <p:cNvPr id="48131" name="Picture 2"/>
          <p:cNvPicPr>
            <a:picLocks noGrp="1" noChangeAspect="1" noChangeArrowheads="1"/>
          </p:cNvPicPr>
          <p:nvPr>
            <p:ph idx="1"/>
          </p:nvPr>
        </p:nvPicPr>
        <p:blipFill>
          <a:blip r:embed="rId2"/>
          <a:srcRect/>
          <a:stretch>
            <a:fillRect/>
          </a:stretch>
        </p:blipFill>
        <p:spPr bwMode="auto">
          <a:xfrm>
            <a:off x="217488" y="885825"/>
            <a:ext cx="8650287" cy="6008688"/>
          </a:xfrm>
          <a:noFill/>
          <a:ln>
            <a:miter lim="800000"/>
            <a:headEnd/>
            <a:tailEnd/>
          </a:ln>
        </p:spPr>
      </p:pic>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40507756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49225" y="220663"/>
            <a:ext cx="8809038" cy="604837"/>
          </a:xfrm>
        </p:spPr>
        <p:txBody>
          <a:bodyPr>
            <a:normAutofit fontScale="90000"/>
          </a:bodyPr>
          <a:lstStyle/>
          <a:p>
            <a:r>
              <a:rPr lang="en-US" altLang="ko-KR" sz="4000">
                <a:solidFill>
                  <a:srgbClr val="C00000"/>
                </a:solidFill>
                <a:latin typeface="Arial Black" pitchFamily="34" charset="0"/>
              </a:rPr>
              <a:t>Outline</a:t>
            </a:r>
          </a:p>
        </p:txBody>
      </p:sp>
      <p:sp>
        <p:nvSpPr>
          <p:cNvPr id="25603"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100000"/>
              </a:lnSpc>
            </a:pPr>
            <a:r>
              <a:rPr lang="sv-SE" altLang="en-US" sz="2800" b="0">
                <a:solidFill>
                  <a:srgbClr val="FF0000"/>
                </a:solidFill>
              </a:rPr>
              <a:t>Firewall </a:t>
            </a:r>
            <a:r>
              <a:rPr lang="sv-SE" altLang="ko-KR" sz="2800" b="0">
                <a:solidFill>
                  <a:srgbClr val="FF0000"/>
                </a:solidFill>
              </a:rPr>
              <a:t>d</a:t>
            </a:r>
            <a:r>
              <a:rPr lang="sv-SE" altLang="en-US" sz="2800" b="0">
                <a:solidFill>
                  <a:srgbClr val="FF0000"/>
                </a:solidFill>
              </a:rPr>
              <a:t>esign </a:t>
            </a:r>
            <a:r>
              <a:rPr lang="sv-SE" altLang="ko-KR" sz="2800" b="0">
                <a:solidFill>
                  <a:srgbClr val="FF0000"/>
                </a:solidFill>
              </a:rPr>
              <a:t>p</a:t>
            </a:r>
            <a:r>
              <a:rPr lang="sv-SE" altLang="en-US" sz="2800" b="0">
                <a:solidFill>
                  <a:srgbClr val="FF0000"/>
                </a:solidFill>
              </a:rPr>
              <a:t>rinciples</a:t>
            </a:r>
          </a:p>
          <a:p>
            <a:pPr lvl="1">
              <a:lnSpc>
                <a:spcPct val="100000"/>
              </a:lnSpc>
            </a:pPr>
            <a:r>
              <a:rPr lang="en-US" altLang="en-US" sz="2000" b="0">
                <a:solidFill>
                  <a:srgbClr val="0000FF"/>
                </a:solidFill>
              </a:rPr>
              <a:t>Firewall </a:t>
            </a:r>
            <a:r>
              <a:rPr lang="en-US" altLang="ko-KR" sz="2000" b="0">
                <a:solidFill>
                  <a:srgbClr val="0000FF"/>
                </a:solidFill>
              </a:rPr>
              <a:t>c</a:t>
            </a:r>
            <a:r>
              <a:rPr lang="en-US" altLang="en-US" sz="2000" b="0">
                <a:solidFill>
                  <a:srgbClr val="0000FF"/>
                </a:solidFill>
              </a:rPr>
              <a:t>haracteristics</a:t>
            </a:r>
          </a:p>
          <a:p>
            <a:pPr lvl="1">
              <a:lnSpc>
                <a:spcPct val="100000"/>
              </a:lnSpc>
            </a:pPr>
            <a:r>
              <a:rPr lang="en-US" altLang="en-US" sz="2000" b="0">
                <a:solidFill>
                  <a:srgbClr val="0000FF"/>
                </a:solidFill>
              </a:rPr>
              <a:t>Types of </a:t>
            </a:r>
            <a:r>
              <a:rPr lang="en-US" altLang="ko-KR" sz="2000" b="0">
                <a:solidFill>
                  <a:srgbClr val="0000FF"/>
                </a:solidFill>
              </a:rPr>
              <a:t>f</a:t>
            </a:r>
            <a:r>
              <a:rPr lang="en-US" altLang="en-US" sz="2000" b="0">
                <a:solidFill>
                  <a:srgbClr val="0000FF"/>
                </a:solidFill>
              </a:rPr>
              <a:t>irewalls</a:t>
            </a:r>
          </a:p>
          <a:p>
            <a:pPr lvl="1">
              <a:lnSpc>
                <a:spcPct val="100000"/>
              </a:lnSpc>
            </a:pPr>
            <a:r>
              <a:rPr lang="en-US" altLang="en-US" sz="2000" b="0">
                <a:solidFill>
                  <a:srgbClr val="0000FF"/>
                </a:solidFill>
              </a:rPr>
              <a:t>Firewall </a:t>
            </a:r>
            <a:r>
              <a:rPr lang="en-US" altLang="ko-KR" sz="2000" b="0">
                <a:solidFill>
                  <a:srgbClr val="0000FF"/>
                </a:solidFill>
              </a:rPr>
              <a:t>c</a:t>
            </a:r>
            <a:r>
              <a:rPr lang="en-US" altLang="en-US" sz="2000" b="0">
                <a:solidFill>
                  <a:srgbClr val="0000FF"/>
                </a:solidFill>
              </a:rPr>
              <a:t>onfigurations</a:t>
            </a:r>
          </a:p>
          <a:p>
            <a:pPr>
              <a:lnSpc>
                <a:spcPct val="100000"/>
              </a:lnSpc>
            </a:pPr>
            <a:endParaRPr lang="en-US" altLang="ko-KR" b="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0658824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9225" y="220663"/>
            <a:ext cx="8809038" cy="549275"/>
          </a:xfrm>
        </p:spPr>
        <p:txBody>
          <a:bodyPr>
            <a:normAutofit fontScale="90000"/>
          </a:bodyPr>
          <a:lstStyle/>
          <a:p>
            <a:r>
              <a:rPr lang="en-US" altLang="ko-KR">
                <a:solidFill>
                  <a:srgbClr val="C00000"/>
                </a:solidFill>
                <a:latin typeface="Arial Black" pitchFamily="34" charset="0"/>
              </a:rPr>
              <a:t>Firewall Design Principles</a:t>
            </a:r>
          </a:p>
        </p:txBody>
      </p:sp>
      <p:sp>
        <p:nvSpPr>
          <p:cNvPr id="28675" name="Rectangle 3"/>
          <p:cNvSpPr>
            <a:spLocks noGrp="1" noChangeArrowheads="1"/>
          </p:cNvSpPr>
          <p:nvPr>
            <p:ph type="body" idx="1"/>
          </p:nvPr>
        </p:nvSpPr>
        <p:spPr bwMode="auto">
          <a:xfrm>
            <a:off x="365125" y="1103313"/>
            <a:ext cx="8229600" cy="5754687"/>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00000"/>
              </a:lnSpc>
            </a:pPr>
            <a:r>
              <a:rPr lang="en-US" altLang="ko-KR" sz="2800" b="0" dirty="0">
                <a:solidFill>
                  <a:srgbClr val="C00000"/>
                </a:solidFill>
                <a:sym typeface="Wingdings" pitchFamily="2" charset="2"/>
              </a:rPr>
              <a:t>Internet &amp; firewalls</a:t>
            </a:r>
          </a:p>
          <a:p>
            <a:pPr lvl="1" algn="just">
              <a:lnSpc>
                <a:spcPct val="100000"/>
              </a:lnSpc>
            </a:pPr>
            <a:r>
              <a:rPr lang="en-US" altLang="ko-KR" sz="2400" b="0" dirty="0">
                <a:solidFill>
                  <a:srgbClr val="0000FF"/>
                </a:solidFill>
                <a:sym typeface="Wingdings" pitchFamily="2" charset="2"/>
              </a:rPr>
              <a:t>Internet connectivity is </a:t>
            </a:r>
            <a:r>
              <a:rPr lang="en-US" altLang="ko-KR" sz="2400" b="0" dirty="0">
                <a:solidFill>
                  <a:srgbClr val="0EA246"/>
                </a:solidFill>
                <a:sym typeface="Wingdings" pitchFamily="2" charset="2"/>
              </a:rPr>
              <a:t>no longer an option </a:t>
            </a:r>
            <a:r>
              <a:rPr lang="en-US" altLang="ko-KR" sz="2400" b="0" dirty="0">
                <a:solidFill>
                  <a:srgbClr val="0000FF"/>
                </a:solidFill>
                <a:sym typeface="Wingdings" pitchFamily="2" charset="2"/>
              </a:rPr>
              <a:t>for most organizations</a:t>
            </a:r>
          </a:p>
          <a:p>
            <a:pPr lvl="1" algn="just">
              <a:lnSpc>
                <a:spcPct val="100000"/>
              </a:lnSpc>
            </a:pPr>
            <a:r>
              <a:rPr lang="en-US" altLang="en-US" sz="2400" b="0" dirty="0">
                <a:solidFill>
                  <a:srgbClr val="0000FF"/>
                </a:solidFill>
              </a:rPr>
              <a:t>Strong security features for </a:t>
            </a:r>
            <a:r>
              <a:rPr lang="en-US" altLang="en-US" sz="2400" b="0" dirty="0">
                <a:solidFill>
                  <a:srgbClr val="0EA246"/>
                </a:solidFill>
              </a:rPr>
              <a:t>all workstations and servers </a:t>
            </a:r>
            <a:r>
              <a:rPr lang="en-US" altLang="en-US" sz="2400" b="0" dirty="0">
                <a:solidFill>
                  <a:srgbClr val="0000FF"/>
                </a:solidFill>
              </a:rPr>
              <a:t>not established</a:t>
            </a:r>
            <a:r>
              <a:rPr lang="en-US" altLang="ko-KR" sz="2400" b="0" dirty="0">
                <a:solidFill>
                  <a:srgbClr val="0000FF"/>
                </a:solidFill>
              </a:rPr>
              <a:t> (not practical)</a:t>
            </a:r>
          </a:p>
          <a:p>
            <a:pPr lvl="1" algn="just">
              <a:lnSpc>
                <a:spcPct val="100000"/>
              </a:lnSpc>
            </a:pPr>
            <a:r>
              <a:rPr lang="en-US" altLang="en-US" sz="2400" b="0" dirty="0">
                <a:solidFill>
                  <a:srgbClr val="0000FF"/>
                </a:solidFill>
              </a:rPr>
              <a:t>The </a:t>
            </a:r>
            <a:r>
              <a:rPr lang="en-US" altLang="en-US" sz="2400" b="0" dirty="0">
                <a:solidFill>
                  <a:srgbClr val="0EA246"/>
                </a:solidFill>
              </a:rPr>
              <a:t>firewall is inserted </a:t>
            </a:r>
            <a:r>
              <a:rPr lang="en-US" altLang="en-US" sz="2400" b="0" dirty="0">
                <a:solidFill>
                  <a:srgbClr val="0000FF"/>
                </a:solidFill>
              </a:rPr>
              <a:t>between the premises network and the Internet</a:t>
            </a:r>
            <a:r>
              <a:rPr lang="en-US" altLang="ko-KR" sz="2400" b="0" dirty="0">
                <a:solidFill>
                  <a:srgbClr val="0000FF"/>
                </a:solidFill>
              </a:rPr>
              <a:t> to establish</a:t>
            </a:r>
            <a:r>
              <a:rPr lang="en-US" altLang="en-US" sz="2400" b="0" dirty="0">
                <a:solidFill>
                  <a:srgbClr val="0000FF"/>
                </a:solidFill>
              </a:rPr>
              <a:t> a controlled link</a:t>
            </a:r>
            <a:endParaRPr lang="en-US" altLang="ko-KR" sz="2400" b="0" dirty="0">
              <a:solidFill>
                <a:srgbClr val="0000FF"/>
              </a:solidFill>
            </a:endParaRPr>
          </a:p>
          <a:p>
            <a:pPr algn="just">
              <a:lnSpc>
                <a:spcPct val="100000"/>
              </a:lnSpc>
            </a:pPr>
            <a:r>
              <a:rPr lang="en-US" altLang="en-US" b="0" dirty="0">
                <a:solidFill>
                  <a:srgbClr val="C00000"/>
                </a:solidFill>
              </a:rPr>
              <a:t>Aims</a:t>
            </a:r>
            <a:r>
              <a:rPr lang="en-US" altLang="ko-KR" b="0" dirty="0">
                <a:solidFill>
                  <a:srgbClr val="C00000"/>
                </a:solidFill>
              </a:rPr>
              <a:t> of firewall</a:t>
            </a:r>
            <a:endParaRPr lang="en-US" altLang="en-US" b="0" dirty="0">
              <a:solidFill>
                <a:srgbClr val="C00000"/>
              </a:solidFill>
            </a:endParaRPr>
          </a:p>
          <a:p>
            <a:pPr lvl="1" algn="just">
              <a:lnSpc>
                <a:spcPct val="100000"/>
              </a:lnSpc>
            </a:pPr>
            <a:r>
              <a:rPr lang="en-US" altLang="en-US" sz="2400" b="0" dirty="0">
                <a:solidFill>
                  <a:srgbClr val="0EA246"/>
                </a:solidFill>
              </a:rPr>
              <a:t>Protect</a:t>
            </a:r>
            <a:r>
              <a:rPr lang="en-US" altLang="ko-KR" sz="2400" b="0" dirty="0">
                <a:solidFill>
                  <a:srgbClr val="0EA246"/>
                </a:solidFill>
              </a:rPr>
              <a:t>ing</a:t>
            </a:r>
            <a:r>
              <a:rPr lang="en-US" altLang="en-US" sz="2400" b="0" dirty="0">
                <a:solidFill>
                  <a:srgbClr val="0EA246"/>
                </a:solidFill>
              </a:rPr>
              <a:t> </a:t>
            </a:r>
            <a:r>
              <a:rPr lang="en-US" altLang="en-US" sz="2400" b="0" dirty="0">
                <a:solidFill>
                  <a:srgbClr val="0000FF"/>
                </a:solidFill>
              </a:rPr>
              <a:t>the premises network from Internet-based attacks</a:t>
            </a:r>
          </a:p>
          <a:p>
            <a:pPr lvl="1" algn="just">
              <a:lnSpc>
                <a:spcPct val="100000"/>
              </a:lnSpc>
            </a:pPr>
            <a:r>
              <a:rPr lang="en-US" altLang="en-US" sz="2400" b="0" dirty="0">
                <a:solidFill>
                  <a:srgbClr val="0000FF"/>
                </a:solidFill>
              </a:rPr>
              <a:t>Providing a </a:t>
            </a:r>
            <a:r>
              <a:rPr lang="en-US" altLang="en-US" sz="2400" b="0" dirty="0">
                <a:solidFill>
                  <a:srgbClr val="0EA246"/>
                </a:solidFill>
              </a:rPr>
              <a:t>single choke point</a:t>
            </a:r>
            <a:r>
              <a:rPr lang="en-US" altLang="ko-KR" sz="2400" b="0" dirty="0">
                <a:solidFill>
                  <a:srgbClr val="0EA246"/>
                </a:solidFill>
              </a:rPr>
              <a:t> </a:t>
            </a:r>
            <a:r>
              <a:rPr lang="en-US" altLang="ko-KR" sz="2400" b="0" dirty="0">
                <a:solidFill>
                  <a:srgbClr val="0000FF"/>
                </a:solidFill>
              </a:rPr>
              <a:t>(where security &amp; audit can be imposed)</a:t>
            </a:r>
            <a:endParaRPr lang="en-US" altLang="ko-KR" sz="2400" b="0" dirty="0">
              <a:solidFill>
                <a:srgbClr val="0000FF"/>
              </a:solidFill>
              <a:sym typeface="Wingdings" pitchFamily="2" charset="2"/>
            </a:endParaRPr>
          </a:p>
          <a:p>
            <a:pPr algn="just">
              <a:lnSpc>
                <a:spcPct val="100000"/>
              </a:lnSpc>
            </a:pPr>
            <a:endParaRPr lang="en-US" altLang="ko-KR" sz="2800" b="0"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4792893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49225" y="220663"/>
            <a:ext cx="8809038" cy="604837"/>
          </a:xfrm>
        </p:spPr>
        <p:txBody>
          <a:bodyPr>
            <a:normAutofit fontScale="90000"/>
          </a:bodyPr>
          <a:lstStyle/>
          <a:p>
            <a:r>
              <a:rPr lang="en-US" altLang="ko-KR" sz="4000">
                <a:solidFill>
                  <a:srgbClr val="C00000"/>
                </a:solidFill>
                <a:latin typeface="Arial Black" pitchFamily="34" charset="0"/>
              </a:rPr>
              <a:t>Firewall Characteristics</a:t>
            </a:r>
          </a:p>
        </p:txBody>
      </p:sp>
      <p:sp>
        <p:nvSpPr>
          <p:cNvPr id="29699" name="Rectangle 5"/>
          <p:cNvSpPr>
            <a:spLocks noChangeArrowheads="1"/>
          </p:cNvSpPr>
          <p:nvPr/>
        </p:nvSpPr>
        <p:spPr bwMode="auto">
          <a:xfrm>
            <a:off x="509588" y="920750"/>
            <a:ext cx="8229600" cy="5414963"/>
          </a:xfrm>
          <a:prstGeom prst="rect">
            <a:avLst/>
          </a:prstGeom>
          <a:noFill/>
          <a:ln w="9525">
            <a:noFill/>
            <a:miter lim="800000"/>
            <a:headEnd/>
            <a:tailEnd/>
          </a:ln>
        </p:spPr>
        <p:txBody>
          <a:bodyPr/>
          <a:lstStyle/>
          <a:p>
            <a:pPr marL="285750" indent="-285750" algn="just" defTabSz="762000">
              <a:lnSpc>
                <a:spcPct val="110000"/>
              </a:lnSpc>
              <a:spcBef>
                <a:spcPct val="30000"/>
              </a:spcBef>
              <a:buSzPct val="100000"/>
              <a:buFontTx/>
              <a:buChar char="•"/>
            </a:pPr>
            <a:r>
              <a:rPr lang="en-US" altLang="ko-KR" sz="2800" b="0" dirty="0">
                <a:solidFill>
                  <a:srgbClr val="FF0000"/>
                </a:solidFill>
              </a:rPr>
              <a:t>Design goals</a:t>
            </a:r>
            <a:endParaRPr lang="en-US" altLang="ko-KR" sz="2800" b="0" dirty="0">
              <a:solidFill>
                <a:srgbClr val="FF0000"/>
              </a:solidFill>
              <a:sym typeface="Wingdings" pitchFamily="2" charset="2"/>
            </a:endParaRPr>
          </a:p>
          <a:p>
            <a:pPr marL="685800" lvl="1" indent="-228600" algn="just" defTabSz="762000">
              <a:lnSpc>
                <a:spcPct val="110000"/>
              </a:lnSpc>
              <a:spcBef>
                <a:spcPct val="30000"/>
              </a:spcBef>
              <a:buSzPct val="100000"/>
              <a:buFontTx/>
              <a:buChar char="–"/>
            </a:pPr>
            <a:r>
              <a:rPr lang="en-US" altLang="en-US" sz="2800" b="0" dirty="0">
                <a:solidFill>
                  <a:srgbClr val="0000FF"/>
                </a:solidFill>
              </a:rPr>
              <a:t>All traffic from inside to outside</a:t>
            </a:r>
            <a:r>
              <a:rPr lang="en-US" altLang="ko-KR" sz="2800" b="0" dirty="0">
                <a:solidFill>
                  <a:srgbClr val="0000FF"/>
                </a:solidFill>
              </a:rPr>
              <a:t>, and vice versa,</a:t>
            </a:r>
            <a:r>
              <a:rPr lang="en-US" altLang="en-US" sz="2800" b="0" dirty="0">
                <a:solidFill>
                  <a:srgbClr val="0000FF"/>
                </a:solidFill>
              </a:rPr>
              <a:t> </a:t>
            </a:r>
            <a:r>
              <a:rPr lang="en-US" altLang="en-US" sz="2800" b="0" dirty="0">
                <a:solidFill>
                  <a:srgbClr val="0EA246"/>
                </a:solidFill>
              </a:rPr>
              <a:t>must pass through the firewall </a:t>
            </a:r>
            <a:r>
              <a:rPr lang="en-US" altLang="en-US" sz="2800" b="0" dirty="0">
                <a:solidFill>
                  <a:srgbClr val="0000FF"/>
                </a:solidFill>
              </a:rPr>
              <a:t>(physically blocking all access to the local network except via the firewall)</a:t>
            </a:r>
            <a:endParaRPr lang="en-US" altLang="ko-KR" sz="2800" b="0" dirty="0">
              <a:solidFill>
                <a:srgbClr val="0000FF"/>
              </a:solidFill>
              <a:sym typeface="Wingdings" pitchFamily="2" charset="2"/>
            </a:endParaRPr>
          </a:p>
          <a:p>
            <a:pPr marL="685800" lvl="1" indent="-228600" algn="just" defTabSz="762000">
              <a:lnSpc>
                <a:spcPct val="110000"/>
              </a:lnSpc>
              <a:spcBef>
                <a:spcPct val="30000"/>
              </a:spcBef>
              <a:buSzPct val="100000"/>
              <a:buFontTx/>
              <a:buChar char="–"/>
            </a:pPr>
            <a:r>
              <a:rPr lang="en-US" altLang="en-US" sz="2800" b="0" dirty="0">
                <a:solidFill>
                  <a:srgbClr val="0000FF"/>
                </a:solidFill>
              </a:rPr>
              <a:t>Only </a:t>
            </a:r>
            <a:r>
              <a:rPr lang="en-US" altLang="en-US" sz="2800" b="0" dirty="0">
                <a:solidFill>
                  <a:srgbClr val="0EA246"/>
                </a:solidFill>
              </a:rPr>
              <a:t>authorized </a:t>
            </a:r>
            <a:r>
              <a:rPr lang="en-US" altLang="en-US" sz="2800" b="0" dirty="0">
                <a:solidFill>
                  <a:srgbClr val="0000CC"/>
                </a:solidFill>
              </a:rPr>
              <a:t>traffic</a:t>
            </a:r>
            <a:r>
              <a:rPr lang="en-US" altLang="en-US" sz="2800" b="0" dirty="0">
                <a:solidFill>
                  <a:srgbClr val="0000FF"/>
                </a:solidFill>
              </a:rPr>
              <a:t> (defined by the local security police) will be </a:t>
            </a:r>
            <a:r>
              <a:rPr lang="en-US" altLang="en-US" sz="2800" b="0" dirty="0">
                <a:solidFill>
                  <a:srgbClr val="0EA246"/>
                </a:solidFill>
              </a:rPr>
              <a:t>allowed to pass</a:t>
            </a:r>
            <a:endParaRPr lang="en-US" altLang="ko-KR" sz="2800" b="0" dirty="0">
              <a:solidFill>
                <a:srgbClr val="0EA246"/>
              </a:solidFill>
            </a:endParaRPr>
          </a:p>
          <a:p>
            <a:pPr marL="685800" lvl="1" indent="-228600" algn="just" defTabSz="762000">
              <a:lnSpc>
                <a:spcPct val="110000"/>
              </a:lnSpc>
              <a:spcBef>
                <a:spcPct val="30000"/>
              </a:spcBef>
              <a:buSzPct val="100000"/>
              <a:buFontTx/>
              <a:buChar char="–"/>
            </a:pPr>
            <a:r>
              <a:rPr lang="en-US" altLang="en-US" sz="2800" b="0" dirty="0">
                <a:solidFill>
                  <a:srgbClr val="0000FF"/>
                </a:solidFill>
              </a:rPr>
              <a:t>The firewall itself is immune to penetration (use of trusted system with a secure operating system)</a:t>
            </a:r>
            <a:endParaRPr lang="en-US" altLang="ko-KR" sz="2800" b="0" dirty="0">
              <a:solidFill>
                <a:srgbClr val="0000FF"/>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33036515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49225" y="220663"/>
            <a:ext cx="8809038" cy="604837"/>
          </a:xfrm>
        </p:spPr>
        <p:txBody>
          <a:bodyPr>
            <a:normAutofit fontScale="90000"/>
          </a:bodyPr>
          <a:lstStyle/>
          <a:p>
            <a:r>
              <a:rPr lang="en-US" altLang="ko-KR" sz="4000">
                <a:solidFill>
                  <a:srgbClr val="C00000"/>
                </a:solidFill>
                <a:latin typeface="Arial Black" pitchFamily="34" charset="0"/>
              </a:rPr>
              <a:t>Firewall Characteristics</a:t>
            </a:r>
          </a:p>
        </p:txBody>
      </p:sp>
      <p:sp>
        <p:nvSpPr>
          <p:cNvPr id="30723" name="Rectangle 3"/>
          <p:cNvSpPr>
            <a:spLocks noGrp="1" noChangeArrowheads="1"/>
          </p:cNvSpPr>
          <p:nvPr>
            <p:ph type="body" idx="1"/>
          </p:nvPr>
        </p:nvSpPr>
        <p:spPr bwMode="auto">
          <a:xfrm>
            <a:off x="327025" y="581025"/>
            <a:ext cx="8229600" cy="5819775"/>
          </a:xfr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algn="just"/>
            <a:r>
              <a:rPr lang="en-US" altLang="ko-KR" b="0" dirty="0">
                <a:solidFill>
                  <a:srgbClr val="E40AAB"/>
                </a:solidFill>
              </a:rPr>
              <a:t>General</a:t>
            </a:r>
            <a:r>
              <a:rPr lang="en-US" altLang="en-US" b="0" dirty="0">
                <a:solidFill>
                  <a:srgbClr val="E40AAB"/>
                </a:solidFill>
              </a:rPr>
              <a:t> </a:t>
            </a:r>
            <a:r>
              <a:rPr lang="en-US" altLang="ko-KR" b="0" dirty="0">
                <a:solidFill>
                  <a:srgbClr val="E40AAB"/>
                </a:solidFill>
              </a:rPr>
              <a:t>techniques</a:t>
            </a:r>
            <a:endParaRPr lang="en-US" altLang="en-US" b="0" dirty="0">
              <a:solidFill>
                <a:srgbClr val="E40AAB"/>
              </a:solidFill>
            </a:endParaRPr>
          </a:p>
          <a:p>
            <a:pPr lvl="1" algn="just"/>
            <a:r>
              <a:rPr lang="en-US" altLang="en-US" sz="2400" b="0" dirty="0">
                <a:solidFill>
                  <a:srgbClr val="E40AAB"/>
                </a:solidFill>
              </a:rPr>
              <a:t>Service </a:t>
            </a:r>
            <a:r>
              <a:rPr lang="en-US" altLang="ko-KR" sz="2400" b="0" dirty="0">
                <a:solidFill>
                  <a:srgbClr val="E40AAB"/>
                </a:solidFill>
              </a:rPr>
              <a:t>control</a:t>
            </a:r>
            <a:endParaRPr lang="en-US" altLang="en-US" sz="2400" b="0" dirty="0">
              <a:solidFill>
                <a:srgbClr val="E40AAB"/>
              </a:solidFill>
            </a:endParaRPr>
          </a:p>
          <a:p>
            <a:pPr lvl="2" algn="just"/>
            <a:r>
              <a:rPr lang="en-US" altLang="en-US" b="0" dirty="0">
                <a:solidFill>
                  <a:srgbClr val="0000FF"/>
                </a:solidFill>
              </a:rPr>
              <a:t>Determines the </a:t>
            </a:r>
            <a:r>
              <a:rPr lang="en-US" altLang="en-US" b="0" dirty="0">
                <a:solidFill>
                  <a:srgbClr val="0EA246"/>
                </a:solidFill>
              </a:rPr>
              <a:t>types of Internet services </a:t>
            </a:r>
            <a:r>
              <a:rPr lang="en-US" altLang="en-US" b="0" dirty="0">
                <a:solidFill>
                  <a:srgbClr val="0000FF"/>
                </a:solidFill>
              </a:rPr>
              <a:t>that can be accessed, inbound or outbound</a:t>
            </a:r>
            <a:r>
              <a:rPr lang="en-US" altLang="ko-KR" b="0" dirty="0">
                <a:solidFill>
                  <a:srgbClr val="0000FF"/>
                </a:solidFill>
              </a:rPr>
              <a:t> (filtering with IP address &amp; service port #, e.g. Web or email service)</a:t>
            </a:r>
            <a:endParaRPr lang="en-US" altLang="en-US" b="0" dirty="0">
              <a:solidFill>
                <a:srgbClr val="0000FF"/>
              </a:solidFill>
            </a:endParaRPr>
          </a:p>
          <a:p>
            <a:pPr lvl="1" algn="just"/>
            <a:r>
              <a:rPr lang="en-US" altLang="en-US" sz="2400" b="0" dirty="0">
                <a:solidFill>
                  <a:srgbClr val="E40AAB"/>
                </a:solidFill>
              </a:rPr>
              <a:t>Direction </a:t>
            </a:r>
            <a:r>
              <a:rPr lang="en-US" altLang="ko-KR" sz="2400" b="0" dirty="0">
                <a:solidFill>
                  <a:srgbClr val="E40AAB"/>
                </a:solidFill>
              </a:rPr>
              <a:t>control</a:t>
            </a:r>
            <a:endParaRPr lang="en-US" altLang="en-US" sz="2400" b="0" dirty="0">
              <a:solidFill>
                <a:srgbClr val="E40AAB"/>
              </a:solidFill>
            </a:endParaRPr>
          </a:p>
          <a:p>
            <a:pPr lvl="2" algn="just"/>
            <a:r>
              <a:rPr lang="en-US" altLang="en-US" b="0" dirty="0">
                <a:solidFill>
                  <a:srgbClr val="0000FF"/>
                </a:solidFill>
              </a:rPr>
              <a:t>Determines the </a:t>
            </a:r>
            <a:r>
              <a:rPr lang="en-US" altLang="en-US" b="0" dirty="0">
                <a:solidFill>
                  <a:srgbClr val="0EA246"/>
                </a:solidFill>
              </a:rPr>
              <a:t>direction</a:t>
            </a:r>
            <a:r>
              <a:rPr lang="en-US" altLang="en-US" b="0" dirty="0">
                <a:solidFill>
                  <a:srgbClr val="0000FF"/>
                </a:solidFill>
              </a:rPr>
              <a:t> in which particular service requests are allowed to flow</a:t>
            </a:r>
            <a:r>
              <a:rPr lang="en-US" altLang="ko-KR" b="0" dirty="0">
                <a:solidFill>
                  <a:srgbClr val="0000FF"/>
                </a:solidFill>
              </a:rPr>
              <a:t> thru the firewall</a:t>
            </a:r>
            <a:endParaRPr lang="en-US" altLang="en-US" b="0" dirty="0">
              <a:solidFill>
                <a:srgbClr val="0000FF"/>
              </a:solidFill>
            </a:endParaRPr>
          </a:p>
          <a:p>
            <a:pPr lvl="1" algn="just"/>
            <a:r>
              <a:rPr lang="en-US" altLang="en-US" sz="2400" b="0" dirty="0">
                <a:solidFill>
                  <a:srgbClr val="E40AAB"/>
                </a:solidFill>
              </a:rPr>
              <a:t>User </a:t>
            </a:r>
            <a:r>
              <a:rPr lang="en-US" altLang="ko-KR" sz="2400" b="0" dirty="0">
                <a:solidFill>
                  <a:srgbClr val="E40AAB"/>
                </a:solidFill>
              </a:rPr>
              <a:t>control</a:t>
            </a:r>
            <a:endParaRPr lang="en-US" altLang="en-US" sz="2400" b="0" dirty="0">
              <a:solidFill>
                <a:srgbClr val="E40AAB"/>
              </a:solidFill>
            </a:endParaRPr>
          </a:p>
          <a:p>
            <a:pPr lvl="2" algn="just"/>
            <a:r>
              <a:rPr lang="en-US" altLang="en-US" b="0" dirty="0">
                <a:solidFill>
                  <a:srgbClr val="0000FF"/>
                </a:solidFill>
              </a:rPr>
              <a:t>Controls access to a service according to </a:t>
            </a:r>
            <a:r>
              <a:rPr lang="en-US" altLang="en-US" b="0" dirty="0">
                <a:solidFill>
                  <a:srgbClr val="0EA246"/>
                </a:solidFill>
              </a:rPr>
              <a:t>which user is attempting</a:t>
            </a:r>
            <a:r>
              <a:rPr lang="en-US" altLang="en-US" b="0" dirty="0">
                <a:solidFill>
                  <a:srgbClr val="0000FF"/>
                </a:solidFill>
              </a:rPr>
              <a:t> to access it</a:t>
            </a:r>
            <a:r>
              <a:rPr lang="en-US" altLang="ko-KR" b="0" dirty="0">
                <a:solidFill>
                  <a:srgbClr val="0000FF"/>
                </a:solidFill>
              </a:rPr>
              <a:t> (both local users and external users)</a:t>
            </a:r>
            <a:endParaRPr lang="en-US" altLang="en-US" b="0" dirty="0">
              <a:solidFill>
                <a:srgbClr val="0000FF"/>
              </a:solidFill>
            </a:endParaRPr>
          </a:p>
          <a:p>
            <a:pPr lvl="1" algn="just"/>
            <a:r>
              <a:rPr lang="en-US" altLang="en-US" sz="2400" b="0" dirty="0">
                <a:solidFill>
                  <a:srgbClr val="E40AAB"/>
                </a:solidFill>
              </a:rPr>
              <a:t>Behavior </a:t>
            </a:r>
            <a:r>
              <a:rPr lang="en-US" altLang="ko-KR" sz="2400" b="0" dirty="0">
                <a:solidFill>
                  <a:srgbClr val="E40AAB"/>
                </a:solidFill>
              </a:rPr>
              <a:t>control</a:t>
            </a:r>
            <a:endParaRPr lang="en-US" altLang="en-US" sz="2400" b="0" dirty="0">
              <a:solidFill>
                <a:srgbClr val="E40AAB"/>
              </a:solidFill>
            </a:endParaRPr>
          </a:p>
          <a:p>
            <a:pPr lvl="2" algn="just"/>
            <a:r>
              <a:rPr lang="en-US" altLang="en-US" b="0" dirty="0">
                <a:solidFill>
                  <a:srgbClr val="0000FF"/>
                </a:solidFill>
              </a:rPr>
              <a:t>Controls </a:t>
            </a:r>
            <a:r>
              <a:rPr lang="en-US" altLang="en-US" b="0" dirty="0">
                <a:solidFill>
                  <a:srgbClr val="0EA246"/>
                </a:solidFill>
              </a:rPr>
              <a:t>how particular services </a:t>
            </a:r>
            <a:r>
              <a:rPr lang="en-US" altLang="en-US" b="0" dirty="0">
                <a:solidFill>
                  <a:srgbClr val="0000FF"/>
                </a:solidFill>
              </a:rPr>
              <a:t>are used (e.g. filter</a:t>
            </a:r>
            <a:r>
              <a:rPr lang="en-US" altLang="ko-KR" b="0" dirty="0">
                <a:solidFill>
                  <a:srgbClr val="0000FF"/>
                </a:solidFill>
              </a:rPr>
              <a:t>ing</a:t>
            </a:r>
            <a:r>
              <a:rPr lang="en-US" altLang="en-US" b="0" dirty="0">
                <a:solidFill>
                  <a:srgbClr val="0000FF"/>
                </a:solidFill>
              </a:rPr>
              <a:t> e-mail</a:t>
            </a:r>
            <a:r>
              <a:rPr lang="en-US" altLang="ko-KR" b="0" dirty="0">
                <a:solidFill>
                  <a:srgbClr val="0000FF"/>
                </a:solidFill>
              </a:rPr>
              <a:t> to eliminate spam</a:t>
            </a:r>
            <a:r>
              <a:rPr lang="en-US" altLang="en-US" b="0" dirty="0">
                <a:solidFill>
                  <a:srgbClr val="0000FF"/>
                </a:solidFill>
              </a:rPr>
              <a:t>)</a:t>
            </a:r>
            <a:endParaRPr lang="en-US" altLang="ko-KR" b="0" dirty="0">
              <a:solidFill>
                <a:srgbClr val="0000FF"/>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31875932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49225" y="220663"/>
            <a:ext cx="8809038" cy="604837"/>
          </a:xfrm>
        </p:spPr>
        <p:txBody>
          <a:bodyPr>
            <a:normAutofit fontScale="90000"/>
          </a:bodyPr>
          <a:lstStyle/>
          <a:p>
            <a:r>
              <a:rPr lang="en-US" altLang="ko-KR" sz="4000" dirty="0">
                <a:solidFill>
                  <a:srgbClr val="C00000"/>
                </a:solidFill>
                <a:latin typeface="Arial Black" pitchFamily="34" charset="0"/>
              </a:rPr>
              <a:t>Firewall Characteristics</a:t>
            </a:r>
          </a:p>
        </p:txBody>
      </p:sp>
      <p:sp>
        <p:nvSpPr>
          <p:cNvPr id="31747" name="Rectangle 3"/>
          <p:cNvSpPr>
            <a:spLocks noGrp="1" noChangeArrowheads="1"/>
          </p:cNvSpPr>
          <p:nvPr>
            <p:ph type="body" idx="1"/>
          </p:nvPr>
        </p:nvSpPr>
        <p:spPr bwMode="auto">
          <a:xfrm>
            <a:off x="457200" y="825500"/>
            <a:ext cx="8229600" cy="5300663"/>
          </a:xfrm>
          <a:noFill/>
          <a:ln>
            <a:miter lim="800000"/>
            <a:headEnd/>
            <a:tailEnd/>
          </a:ln>
        </p:spPr>
        <p:txBody>
          <a:bodyPr vert="horz" wrap="square" lIns="91440" tIns="45720" rIns="91440" bIns="45720" numCol="1" anchor="t" anchorCtr="0" compatLnSpc="1">
            <a:prstTxWarp prst="textNoShape">
              <a:avLst/>
            </a:prstTxWarp>
            <a:normAutofit/>
          </a:bodyPr>
          <a:lstStyle/>
          <a:p>
            <a:pPr algn="just"/>
            <a:r>
              <a:rPr lang="en-US" altLang="ko-KR" sz="2000" b="0" dirty="0">
                <a:solidFill>
                  <a:srgbClr val="E40AAB"/>
                </a:solidFill>
              </a:rPr>
              <a:t>Firewall capabilities</a:t>
            </a:r>
          </a:p>
          <a:p>
            <a:pPr lvl="1" algn="just"/>
            <a:r>
              <a:rPr lang="en-US" altLang="ko-KR" sz="2000" b="0" dirty="0">
                <a:solidFill>
                  <a:srgbClr val="0000FF"/>
                </a:solidFill>
              </a:rPr>
              <a:t>Defines </a:t>
            </a:r>
            <a:r>
              <a:rPr lang="en-US" altLang="ko-KR" sz="2000" b="0" dirty="0">
                <a:solidFill>
                  <a:srgbClr val="0EA246"/>
                </a:solidFill>
              </a:rPr>
              <a:t>a single choke point </a:t>
            </a:r>
            <a:r>
              <a:rPr lang="en-US" altLang="ko-KR" sz="2000" b="0" dirty="0">
                <a:solidFill>
                  <a:srgbClr val="0000FF"/>
                </a:solidFill>
              </a:rPr>
              <a:t>(security capabilities are consolidated on a single system)</a:t>
            </a:r>
          </a:p>
          <a:p>
            <a:pPr lvl="1" algn="just"/>
            <a:r>
              <a:rPr lang="en-US" altLang="ko-KR" sz="2000" b="0" dirty="0">
                <a:solidFill>
                  <a:srgbClr val="0000FF"/>
                </a:solidFill>
              </a:rPr>
              <a:t>Provides a location for </a:t>
            </a:r>
            <a:r>
              <a:rPr lang="en-US" altLang="ko-KR" sz="2000" b="0" dirty="0">
                <a:solidFill>
                  <a:srgbClr val="0EA246"/>
                </a:solidFill>
              </a:rPr>
              <a:t>monitoring </a:t>
            </a:r>
            <a:r>
              <a:rPr lang="en-US" altLang="ko-KR" sz="2000" b="0" dirty="0">
                <a:solidFill>
                  <a:srgbClr val="0000FF"/>
                </a:solidFill>
              </a:rPr>
              <a:t>security-related events (auditing &amp; alarming)</a:t>
            </a:r>
          </a:p>
          <a:p>
            <a:pPr lvl="1" algn="just"/>
            <a:r>
              <a:rPr lang="en-US" altLang="ko-KR" sz="2000" b="0" dirty="0">
                <a:solidFill>
                  <a:srgbClr val="0000FF"/>
                </a:solidFill>
              </a:rPr>
              <a:t>Provides convenient </a:t>
            </a:r>
            <a:r>
              <a:rPr lang="en-US" altLang="ko-KR" sz="2000" b="0" dirty="0">
                <a:solidFill>
                  <a:srgbClr val="0EA246"/>
                </a:solidFill>
              </a:rPr>
              <a:t>platform for some Internet functions </a:t>
            </a:r>
            <a:r>
              <a:rPr lang="en-US" altLang="ko-KR" sz="2000" b="0" dirty="0">
                <a:solidFill>
                  <a:srgbClr val="0000FF"/>
                </a:solidFill>
              </a:rPr>
              <a:t>(e.g. address translation, logging Internet usage)</a:t>
            </a:r>
          </a:p>
          <a:p>
            <a:pPr lvl="1" algn="just"/>
            <a:r>
              <a:rPr lang="en-US" altLang="ko-KR" sz="2000" b="0" dirty="0">
                <a:solidFill>
                  <a:srgbClr val="0000FF"/>
                </a:solidFill>
              </a:rPr>
              <a:t>Can serves as the platform for </a:t>
            </a:r>
            <a:r>
              <a:rPr lang="en-US" altLang="ko-KR" sz="2000" b="0" dirty="0" err="1">
                <a:solidFill>
                  <a:srgbClr val="0000FF"/>
                </a:solidFill>
              </a:rPr>
              <a:t>IPSec</a:t>
            </a:r>
            <a:r>
              <a:rPr lang="en-US" altLang="ko-KR" sz="2000" b="0" dirty="0">
                <a:solidFill>
                  <a:srgbClr val="0000FF"/>
                </a:solidFill>
              </a:rPr>
              <a:t> (used to implement VPN)</a:t>
            </a:r>
          </a:p>
          <a:p>
            <a:pPr algn="just"/>
            <a:r>
              <a:rPr lang="en-US" altLang="ko-KR" sz="2000" b="0" dirty="0">
                <a:solidFill>
                  <a:srgbClr val="E40AAB"/>
                </a:solidFill>
              </a:rPr>
              <a:t>Firewall limitations</a:t>
            </a:r>
          </a:p>
          <a:p>
            <a:pPr lvl="1" algn="just"/>
            <a:r>
              <a:rPr lang="en-US" altLang="ko-KR" sz="2000" b="0" dirty="0">
                <a:solidFill>
                  <a:srgbClr val="0000FF"/>
                </a:solidFill>
              </a:rPr>
              <a:t>Cannot protect against attacks that </a:t>
            </a:r>
            <a:r>
              <a:rPr lang="en-US" altLang="ko-KR" sz="2000" b="0" dirty="0">
                <a:solidFill>
                  <a:srgbClr val="FF0000"/>
                </a:solidFill>
              </a:rPr>
              <a:t>bypass </a:t>
            </a:r>
            <a:r>
              <a:rPr lang="en-US" altLang="ko-KR" sz="2000" b="0" dirty="0">
                <a:solidFill>
                  <a:srgbClr val="0000FF"/>
                </a:solidFill>
              </a:rPr>
              <a:t>it (e.g. dial-up access)</a:t>
            </a:r>
          </a:p>
          <a:p>
            <a:pPr lvl="1" algn="just"/>
            <a:r>
              <a:rPr lang="en-US" altLang="ko-KR" sz="2000" b="0" dirty="0">
                <a:solidFill>
                  <a:srgbClr val="0000FF"/>
                </a:solidFill>
              </a:rPr>
              <a:t>Does </a:t>
            </a:r>
            <a:r>
              <a:rPr lang="en-US" altLang="ko-KR" sz="2000" b="0" dirty="0">
                <a:solidFill>
                  <a:srgbClr val="FF0000"/>
                </a:solidFill>
              </a:rPr>
              <a:t>not protect against internal threats </a:t>
            </a:r>
          </a:p>
          <a:p>
            <a:pPr lvl="1" algn="just"/>
            <a:r>
              <a:rPr lang="en-US" altLang="ko-KR" sz="2000" b="0" dirty="0">
                <a:solidFill>
                  <a:srgbClr val="0000FF"/>
                </a:solidFill>
              </a:rPr>
              <a:t>Cannot protect against the </a:t>
            </a:r>
            <a:r>
              <a:rPr lang="en-US" altLang="ko-KR" sz="2000" b="0" dirty="0">
                <a:solidFill>
                  <a:srgbClr val="FF0000"/>
                </a:solidFill>
              </a:rPr>
              <a:t>transfer of virus-infected programs </a:t>
            </a:r>
            <a:r>
              <a:rPr lang="en-US" altLang="ko-KR" sz="2000" b="0" dirty="0">
                <a:solidFill>
                  <a:srgbClr val="0000FF"/>
                </a:solidFill>
              </a:rPr>
              <a:t>or files (because various OS &amp; applications are supported inside, it is impractical to scan all incoming files, emails, </a:t>
            </a:r>
            <a:r>
              <a:rPr lang="en-US" altLang="ko-KR" sz="2000" b="0" dirty="0" err="1">
                <a:solidFill>
                  <a:srgbClr val="0000FF"/>
                </a:solidFill>
              </a:rPr>
              <a:t>etc</a:t>
            </a:r>
            <a:r>
              <a:rPr lang="en-US" altLang="ko-KR" sz="2000" b="0" dirty="0">
                <a:solidFill>
                  <a:srgbClr val="0000FF"/>
                </a:solidFill>
              </a:rPr>
              <a:t>)</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552090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76200"/>
            <a:ext cx="8229600" cy="411162"/>
          </a:xfrm>
        </p:spPr>
        <p:txBody>
          <a:bodyPr>
            <a:normAutofit fontScale="90000"/>
          </a:bodyPr>
          <a:lstStyle/>
          <a:p>
            <a:r>
              <a:rPr lang="en-US" dirty="0">
                <a:solidFill>
                  <a:srgbClr val="C00000"/>
                </a:solidFill>
                <a:latin typeface="Arial Black" panose="020B0A04020102020204" pitchFamily="34" charset="0"/>
              </a:rPr>
              <a:t>HUB </a:t>
            </a:r>
          </a:p>
        </p:txBody>
      </p:sp>
      <p:pic>
        <p:nvPicPr>
          <p:cNvPr id="7170" name="Picture 2" descr="Hub, Switch, &amp; Router Explained - What's the difference? what is switch what is hub switch vs router hub switch router hub switch or router network devices explained how routers work difference between switch and router difference between hub switch and router How a router works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0050" y="519112"/>
            <a:ext cx="8115300" cy="5867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3638550" y="5655779"/>
            <a:ext cx="2762250" cy="561975"/>
          </a:xfrm>
          <a:prstGeom prst="rect">
            <a:avLst/>
          </a:prstGeom>
        </p:spPr>
      </p:pic>
      <p:pic>
        <p:nvPicPr>
          <p:cNvPr id="6" name="Picture 5"/>
          <p:cNvPicPr>
            <a:picLocks noChangeAspect="1"/>
          </p:cNvPicPr>
          <p:nvPr/>
        </p:nvPicPr>
        <p:blipFill>
          <a:blip r:embed="rId3"/>
          <a:stretch>
            <a:fillRect/>
          </a:stretch>
        </p:blipFill>
        <p:spPr>
          <a:xfrm>
            <a:off x="4724400" y="838200"/>
            <a:ext cx="2762250" cy="561975"/>
          </a:xfrm>
          <a:prstGeom prst="rect">
            <a:avLst/>
          </a:prstGeom>
        </p:spPr>
      </p:pic>
      <p:pic>
        <p:nvPicPr>
          <p:cNvPr id="7" name="Picture 6"/>
          <p:cNvPicPr>
            <a:picLocks noChangeAspect="1"/>
          </p:cNvPicPr>
          <p:nvPr/>
        </p:nvPicPr>
        <p:blipFill>
          <a:blip r:embed="rId3"/>
          <a:stretch>
            <a:fillRect/>
          </a:stretch>
        </p:blipFill>
        <p:spPr>
          <a:xfrm>
            <a:off x="876300" y="838199"/>
            <a:ext cx="2762250" cy="561975"/>
          </a:xfrm>
          <a:prstGeom prst="rect">
            <a:avLst/>
          </a:prstGeom>
        </p:spPr>
      </p:pic>
      <p:pic>
        <p:nvPicPr>
          <p:cNvPr id="8" name="Picture 7"/>
          <p:cNvPicPr>
            <a:picLocks noChangeAspect="1"/>
          </p:cNvPicPr>
          <p:nvPr/>
        </p:nvPicPr>
        <p:blipFill>
          <a:blip r:embed="rId3"/>
          <a:stretch>
            <a:fillRect/>
          </a:stretch>
        </p:blipFill>
        <p:spPr>
          <a:xfrm>
            <a:off x="3076575" y="915652"/>
            <a:ext cx="2762250" cy="561975"/>
          </a:xfrm>
          <a:prstGeom prst="rect">
            <a:avLst/>
          </a:prstGeom>
        </p:spPr>
      </p:pic>
      <p:pic>
        <p:nvPicPr>
          <p:cNvPr id="9" name="Picture 8"/>
          <p:cNvPicPr>
            <a:picLocks noChangeAspect="1"/>
          </p:cNvPicPr>
          <p:nvPr/>
        </p:nvPicPr>
        <p:blipFill>
          <a:blip r:embed="rId4"/>
          <a:stretch>
            <a:fillRect/>
          </a:stretch>
        </p:blipFill>
        <p:spPr>
          <a:xfrm>
            <a:off x="3649793" y="5448927"/>
            <a:ext cx="1790700" cy="713123"/>
          </a:xfrm>
          <a:prstGeom prst="rect">
            <a:avLst/>
          </a:prstGeom>
        </p:spPr>
      </p:pic>
      <p:sp>
        <p:nvSpPr>
          <p:cNvPr id="10"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0975929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000"/>
            <a:ext cx="9144000" cy="1828800"/>
          </a:xfrm>
        </p:spPr>
        <p:txBody>
          <a:bodyPr>
            <a:noAutofit/>
          </a:bodyPr>
          <a:lstStyle/>
          <a:p>
            <a:br>
              <a:rPr lang="en-US" sz="3200" b="1" dirty="0">
                <a:solidFill>
                  <a:srgbClr val="0033CC"/>
                </a:solidFill>
                <a:latin typeface="Arial Black" panose="020B0A04020102020204" pitchFamily="34" charset="0"/>
              </a:rPr>
            </a:br>
            <a:r>
              <a:rPr lang="en-US" sz="3200" b="1" dirty="0">
                <a:solidFill>
                  <a:srgbClr val="C00000"/>
                </a:solidFill>
                <a:latin typeface="Arial Black" panose="020B0A04020102020204" pitchFamily="34" charset="0"/>
              </a:rPr>
              <a:t>Firewall - ACL</a:t>
            </a:r>
            <a:endParaRPr lang="en-US" sz="3200" dirty="0">
              <a:solidFill>
                <a:srgbClr val="C00000"/>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41268395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9381" y="152400"/>
            <a:ext cx="8899635" cy="6878806"/>
          </a:xfrm>
          <a:prstGeom prst="rect">
            <a:avLst/>
          </a:prstGeom>
        </p:spPr>
        <p:txBody>
          <a:bodyPr wrap="square">
            <a:spAutoFit/>
          </a:bodyPr>
          <a:lstStyle/>
          <a:p>
            <a:pPr algn="ctr" defTabSz="685800"/>
            <a:r>
              <a:rPr lang="en-US" sz="2400" b="1" u="sng" dirty="0">
                <a:solidFill>
                  <a:srgbClr val="C00000"/>
                </a:solidFill>
                <a:latin typeface="Arial Black" panose="020B0A04020102020204" pitchFamily="34" charset="0"/>
                <a:cs typeface="Times New Roman" panose="02020603050405020304" pitchFamily="18" charset="0"/>
              </a:rPr>
              <a:t>Access Control List</a:t>
            </a:r>
          </a:p>
          <a:p>
            <a:pPr defTabSz="685800"/>
            <a:endParaRPr lang="en-US" b="1" dirty="0">
              <a:solidFill>
                <a:prstClr val="black"/>
              </a:solidFill>
              <a:latin typeface="Times New Roman" panose="02020603050405020304" pitchFamily="18" charset="0"/>
              <a:cs typeface="Times New Roman" panose="02020603050405020304" pitchFamily="18" charset="0"/>
            </a:endParaRPr>
          </a:p>
          <a:p>
            <a:pPr marL="342900" indent="-342900" algn="just" defTabSz="685800">
              <a:buFont typeface="Arial" panose="020B0604020202020204" pitchFamily="34" charset="0"/>
              <a:buChar char="•"/>
            </a:pPr>
            <a:r>
              <a:rPr lang="en-US" dirty="0">
                <a:solidFill>
                  <a:srgbClr val="0000CC"/>
                </a:solidFill>
                <a:latin typeface="Times New Roman" panose="02020603050405020304" pitchFamily="18" charset="0"/>
                <a:cs typeface="Times New Roman" panose="02020603050405020304" pitchFamily="18" charset="0"/>
              </a:rPr>
              <a:t>ACLs come in two varieties: </a:t>
            </a:r>
          </a:p>
          <a:p>
            <a:pPr marL="800100" lvl="1" indent="-342900" algn="just" defTabSz="685800">
              <a:buFont typeface="+mj-lt"/>
              <a:buAutoNum type="arabicPeriod"/>
            </a:pPr>
            <a:r>
              <a:rPr lang="en-US" b="1" dirty="0">
                <a:solidFill>
                  <a:srgbClr val="00B050"/>
                </a:solidFill>
                <a:latin typeface="Times New Roman" panose="02020603050405020304" pitchFamily="18" charset="0"/>
                <a:cs typeface="Times New Roman" panose="02020603050405020304" pitchFamily="18" charset="0"/>
              </a:rPr>
              <a:t>Numbered </a:t>
            </a:r>
          </a:p>
          <a:p>
            <a:pPr marL="800100" lvl="1" indent="-342900" algn="just" defTabSz="685800">
              <a:buFont typeface="+mj-lt"/>
              <a:buAutoNum type="arabicPeriod"/>
            </a:pPr>
            <a:r>
              <a:rPr lang="en-US" b="1" dirty="0">
                <a:solidFill>
                  <a:srgbClr val="00B050"/>
                </a:solidFill>
                <a:latin typeface="Times New Roman" panose="02020603050405020304" pitchFamily="18" charset="0"/>
                <a:cs typeface="Times New Roman" panose="02020603050405020304" pitchFamily="18" charset="0"/>
              </a:rPr>
              <a:t>Named</a:t>
            </a:r>
            <a:endParaRPr lang="en-US" dirty="0">
              <a:solidFill>
                <a:srgbClr val="00B050"/>
              </a:solidFill>
              <a:latin typeface="Times New Roman" panose="02020603050405020304" pitchFamily="18" charset="0"/>
              <a:cs typeface="Times New Roman" panose="02020603050405020304" pitchFamily="18" charset="0"/>
            </a:endParaRPr>
          </a:p>
          <a:p>
            <a:pPr marL="342900" indent="-342900" algn="just" defTabSz="685800">
              <a:buFont typeface="Arial" panose="020B0604020202020204" pitchFamily="34" charset="0"/>
              <a:buChar char="•"/>
            </a:pPr>
            <a:r>
              <a:rPr lang="en-US" dirty="0">
                <a:solidFill>
                  <a:srgbClr val="0000CC"/>
                </a:solidFill>
                <a:latin typeface="Times New Roman" panose="02020603050405020304" pitchFamily="18" charset="0"/>
                <a:cs typeface="Times New Roman" panose="02020603050405020304" pitchFamily="18" charset="0"/>
              </a:rPr>
              <a:t>Each of these references to ACLs supports two types of filtering:</a:t>
            </a:r>
            <a:r>
              <a:rPr lang="en-US" b="1" dirty="0">
                <a:solidFill>
                  <a:srgbClr val="0000CC"/>
                </a:solidFill>
                <a:latin typeface="Times New Roman" panose="02020603050405020304" pitchFamily="18" charset="0"/>
                <a:cs typeface="Times New Roman" panose="02020603050405020304" pitchFamily="18" charset="0"/>
              </a:rPr>
              <a:t> </a:t>
            </a:r>
          </a:p>
          <a:p>
            <a:pPr marL="800100" lvl="1" indent="-342900" algn="just" defTabSz="685800">
              <a:buFont typeface="+mj-lt"/>
              <a:buAutoNum type="arabicPeriod"/>
            </a:pPr>
            <a:r>
              <a:rPr lang="en-US" b="1" dirty="0">
                <a:solidFill>
                  <a:srgbClr val="00B050"/>
                </a:solidFill>
                <a:latin typeface="Times New Roman" panose="02020603050405020304" pitchFamily="18" charset="0"/>
                <a:cs typeface="Times New Roman" panose="02020603050405020304" pitchFamily="18" charset="0"/>
              </a:rPr>
              <a:t>Standard</a:t>
            </a:r>
          </a:p>
          <a:p>
            <a:pPr marL="800100" lvl="1" indent="-342900" algn="just" defTabSz="685800">
              <a:buFont typeface="+mj-lt"/>
              <a:buAutoNum type="arabicPeriod"/>
            </a:pPr>
            <a:r>
              <a:rPr lang="en-US" b="1" dirty="0">
                <a:solidFill>
                  <a:srgbClr val="00B050"/>
                </a:solidFill>
                <a:latin typeface="Times New Roman" panose="02020603050405020304" pitchFamily="18" charset="0"/>
                <a:cs typeface="Times New Roman" panose="02020603050405020304" pitchFamily="18" charset="0"/>
              </a:rPr>
              <a:t>Extended</a:t>
            </a:r>
            <a:endParaRPr lang="en-US" dirty="0">
              <a:solidFill>
                <a:srgbClr val="00B050"/>
              </a:solidFill>
              <a:latin typeface="Times New Roman" panose="02020603050405020304" pitchFamily="18" charset="0"/>
              <a:cs typeface="Times New Roman" panose="02020603050405020304" pitchFamily="18" charset="0"/>
            </a:endParaRPr>
          </a:p>
          <a:p>
            <a:pPr marL="342900" indent="-342900" algn="just" defTabSz="685800">
              <a:buFont typeface="Arial" panose="020B0604020202020204" pitchFamily="34" charset="0"/>
              <a:buChar char="•"/>
            </a:pPr>
            <a:r>
              <a:rPr lang="en-US" dirty="0">
                <a:solidFill>
                  <a:srgbClr val="00B050"/>
                </a:solidFill>
                <a:latin typeface="Times New Roman" panose="02020603050405020304" pitchFamily="18" charset="0"/>
                <a:cs typeface="Times New Roman" panose="02020603050405020304" pitchFamily="18" charset="0"/>
              </a:rPr>
              <a:t>Standard</a:t>
            </a:r>
            <a:r>
              <a:rPr lang="en-US" dirty="0">
                <a:solidFill>
                  <a:srgbClr val="0000CC"/>
                </a:solidFill>
                <a:latin typeface="Times New Roman" panose="02020603050405020304" pitchFamily="18" charset="0"/>
                <a:cs typeface="Times New Roman" panose="02020603050405020304" pitchFamily="18" charset="0"/>
              </a:rPr>
              <a:t> IP ACLs can filter only on the </a:t>
            </a:r>
            <a:r>
              <a:rPr lang="en-US" b="1" dirty="0">
                <a:solidFill>
                  <a:srgbClr val="FF0000"/>
                </a:solidFill>
                <a:latin typeface="Times New Roman" panose="02020603050405020304" pitchFamily="18" charset="0"/>
                <a:cs typeface="Times New Roman" panose="02020603050405020304" pitchFamily="18" charset="0"/>
              </a:rPr>
              <a:t>source IP address</a:t>
            </a:r>
            <a:r>
              <a:rPr lang="en-US" dirty="0">
                <a:solidFill>
                  <a:srgbClr val="FF0000"/>
                </a:solidFill>
                <a:latin typeface="Times New Roman" panose="02020603050405020304" pitchFamily="18" charset="0"/>
                <a:cs typeface="Times New Roman" panose="02020603050405020304" pitchFamily="18" charset="0"/>
              </a:rPr>
              <a:t> </a:t>
            </a:r>
            <a:r>
              <a:rPr lang="en-US" dirty="0">
                <a:solidFill>
                  <a:srgbClr val="0000CC"/>
                </a:solidFill>
                <a:latin typeface="Times New Roman" panose="02020603050405020304" pitchFamily="18" charset="0"/>
                <a:cs typeface="Times New Roman" panose="02020603050405020304" pitchFamily="18" charset="0"/>
              </a:rPr>
              <a:t>inside a packet, whereas an </a:t>
            </a:r>
            <a:r>
              <a:rPr lang="en-US" dirty="0">
                <a:solidFill>
                  <a:srgbClr val="0EA246"/>
                </a:solidFill>
                <a:latin typeface="Times New Roman" panose="02020603050405020304" pitchFamily="18" charset="0"/>
                <a:cs typeface="Times New Roman" panose="02020603050405020304" pitchFamily="18" charset="0"/>
              </a:rPr>
              <a:t>extended</a:t>
            </a:r>
            <a:r>
              <a:rPr lang="en-US" dirty="0">
                <a:solidFill>
                  <a:srgbClr val="0000CC"/>
                </a:solidFill>
                <a:latin typeface="Times New Roman" panose="02020603050405020304" pitchFamily="18" charset="0"/>
                <a:cs typeface="Times New Roman" panose="02020603050405020304" pitchFamily="18" charset="0"/>
              </a:rPr>
              <a:t> IP ACLs can filter on the </a:t>
            </a:r>
            <a:r>
              <a:rPr lang="en-US" b="1" dirty="0">
                <a:solidFill>
                  <a:srgbClr val="FF0000"/>
                </a:solidFill>
                <a:latin typeface="Times New Roman" panose="02020603050405020304" pitchFamily="18" charset="0"/>
                <a:cs typeface="Times New Roman" panose="02020603050405020304" pitchFamily="18" charset="0"/>
              </a:rPr>
              <a:t>source and destination IP addresses</a:t>
            </a:r>
            <a:r>
              <a:rPr lang="en-US" dirty="0">
                <a:solidFill>
                  <a:srgbClr val="0000CC"/>
                </a:solidFill>
                <a:latin typeface="Times New Roman" panose="02020603050405020304" pitchFamily="18" charset="0"/>
                <a:cs typeface="Times New Roman" panose="02020603050405020304" pitchFamily="18" charset="0"/>
              </a:rPr>
              <a:t> in the packet.</a:t>
            </a:r>
          </a:p>
          <a:p>
            <a:pPr marL="342900" indent="-342900" algn="just" defTabSz="685800">
              <a:buFont typeface="Arial" panose="020B0604020202020204" pitchFamily="34" charset="0"/>
              <a:buChar char="•"/>
            </a:pPr>
            <a:r>
              <a:rPr lang="en-US" dirty="0">
                <a:solidFill>
                  <a:srgbClr val="0000CC"/>
                </a:solidFill>
                <a:latin typeface="Times New Roman" panose="02020603050405020304" pitchFamily="18" charset="0"/>
                <a:cs typeface="Times New Roman" panose="02020603050405020304" pitchFamily="18" charset="0"/>
              </a:rPr>
              <a:t>There are two actions an ACL can take: </a:t>
            </a:r>
          </a:p>
          <a:p>
            <a:pPr marL="800100" lvl="1" indent="-342900" algn="just" defTabSz="685800">
              <a:buFont typeface="+mj-lt"/>
              <a:buAutoNum type="arabicPeriod"/>
            </a:pPr>
            <a:r>
              <a:rPr lang="en-US" b="1" dirty="0">
                <a:solidFill>
                  <a:srgbClr val="0EA246"/>
                </a:solidFill>
                <a:latin typeface="Times New Roman" panose="02020603050405020304" pitchFamily="18" charset="0"/>
                <a:cs typeface="Times New Roman" panose="02020603050405020304" pitchFamily="18" charset="0"/>
              </a:rPr>
              <a:t>permit </a:t>
            </a:r>
          </a:p>
          <a:p>
            <a:pPr marL="800100" lvl="1" indent="-342900" algn="just" defTabSz="685800">
              <a:buFont typeface="+mj-lt"/>
              <a:buAutoNum type="arabicPeriod"/>
            </a:pPr>
            <a:r>
              <a:rPr lang="en-US" b="1" dirty="0">
                <a:solidFill>
                  <a:srgbClr val="0EA246"/>
                </a:solidFill>
                <a:latin typeface="Times New Roman" panose="02020603050405020304" pitchFamily="18" charset="0"/>
                <a:cs typeface="Times New Roman" panose="02020603050405020304" pitchFamily="18" charset="0"/>
              </a:rPr>
              <a:t>deny</a:t>
            </a:r>
            <a:endParaRPr lang="en-US" dirty="0">
              <a:solidFill>
                <a:srgbClr val="0EA246"/>
              </a:solidFill>
              <a:latin typeface="Times New Roman" panose="02020603050405020304" pitchFamily="18" charset="0"/>
              <a:cs typeface="Times New Roman" panose="02020603050405020304" pitchFamily="18" charset="0"/>
            </a:endParaRPr>
          </a:p>
          <a:p>
            <a:pPr marL="342900" indent="-342900" algn="just" defTabSz="685800">
              <a:buFont typeface="Arial" panose="020B0604020202020204" pitchFamily="34" charset="0"/>
              <a:buChar char="•"/>
            </a:pPr>
            <a:r>
              <a:rPr lang="en-US" dirty="0">
                <a:solidFill>
                  <a:srgbClr val="0000CC"/>
                </a:solidFill>
                <a:latin typeface="Times New Roman" panose="02020603050405020304" pitchFamily="18" charset="0"/>
                <a:cs typeface="Times New Roman" panose="02020603050405020304" pitchFamily="18" charset="0"/>
              </a:rPr>
              <a:t>Statements are processed </a:t>
            </a:r>
            <a:r>
              <a:rPr lang="en-US" dirty="0">
                <a:solidFill>
                  <a:srgbClr val="0EA246"/>
                </a:solidFill>
                <a:latin typeface="Times New Roman" panose="02020603050405020304" pitchFamily="18" charset="0"/>
                <a:cs typeface="Times New Roman" panose="02020603050405020304" pitchFamily="18" charset="0"/>
              </a:rPr>
              <a:t>top-down.</a:t>
            </a:r>
          </a:p>
          <a:p>
            <a:pPr marL="342900" indent="-342900" algn="just" defTabSz="685800">
              <a:buFont typeface="Arial" panose="020B0604020202020204" pitchFamily="34" charset="0"/>
              <a:buChar char="•"/>
            </a:pPr>
            <a:r>
              <a:rPr lang="en-US" dirty="0">
                <a:solidFill>
                  <a:srgbClr val="0000CC"/>
                </a:solidFill>
                <a:latin typeface="Times New Roman" panose="02020603050405020304" pitchFamily="18" charset="0"/>
                <a:cs typeface="Times New Roman" panose="02020603050405020304" pitchFamily="18" charset="0"/>
              </a:rPr>
              <a:t>Once a </a:t>
            </a:r>
            <a:r>
              <a:rPr lang="en-US" dirty="0">
                <a:solidFill>
                  <a:srgbClr val="0EA246"/>
                </a:solidFill>
                <a:latin typeface="Times New Roman" panose="02020603050405020304" pitchFamily="18" charset="0"/>
                <a:cs typeface="Times New Roman" panose="02020603050405020304" pitchFamily="18" charset="0"/>
              </a:rPr>
              <a:t>match is found</a:t>
            </a:r>
            <a:r>
              <a:rPr lang="en-US" dirty="0">
                <a:solidFill>
                  <a:srgbClr val="0000CC"/>
                </a:solidFill>
                <a:latin typeface="Times New Roman" panose="02020603050405020304" pitchFamily="18" charset="0"/>
                <a:cs typeface="Times New Roman" panose="02020603050405020304" pitchFamily="18" charset="0"/>
              </a:rPr>
              <a:t>, no further statements are </a:t>
            </a:r>
            <a:r>
              <a:rPr lang="en-US" dirty="0">
                <a:solidFill>
                  <a:srgbClr val="00B050"/>
                </a:solidFill>
                <a:latin typeface="Times New Roman" panose="02020603050405020304" pitchFamily="18" charset="0"/>
                <a:cs typeface="Times New Roman" panose="02020603050405020304" pitchFamily="18" charset="0"/>
              </a:rPr>
              <a:t>processed.  </a:t>
            </a:r>
            <a:r>
              <a:rPr lang="en-US" dirty="0">
                <a:solidFill>
                  <a:srgbClr val="0000CC"/>
                </a:solidFill>
                <a:latin typeface="Times New Roman" panose="02020603050405020304" pitchFamily="18" charset="0"/>
                <a:cs typeface="Times New Roman" panose="02020603050405020304" pitchFamily="18" charset="0"/>
              </a:rPr>
              <a:t>Therefore, packet is permitted. If </a:t>
            </a:r>
            <a:r>
              <a:rPr lang="en-US" dirty="0">
                <a:solidFill>
                  <a:srgbClr val="FF0000"/>
                </a:solidFill>
                <a:latin typeface="Times New Roman" panose="02020603050405020304" pitchFamily="18" charset="0"/>
                <a:cs typeface="Times New Roman" panose="02020603050405020304" pitchFamily="18" charset="0"/>
              </a:rPr>
              <a:t>no match is found</a:t>
            </a:r>
            <a:r>
              <a:rPr lang="en-US" dirty="0">
                <a:solidFill>
                  <a:srgbClr val="0000CC"/>
                </a:solidFill>
                <a:latin typeface="Times New Roman" panose="02020603050405020304" pitchFamily="18" charset="0"/>
                <a:cs typeface="Times New Roman" panose="02020603050405020304" pitchFamily="18" charset="0"/>
              </a:rPr>
              <a:t>, the </a:t>
            </a:r>
            <a:r>
              <a:rPr lang="en-US" b="1" dirty="0">
                <a:solidFill>
                  <a:srgbClr val="0000CC"/>
                </a:solidFill>
                <a:latin typeface="Times New Roman" panose="02020603050405020304" pitchFamily="18" charset="0"/>
                <a:cs typeface="Times New Roman" panose="02020603050405020304" pitchFamily="18" charset="0"/>
              </a:rPr>
              <a:t>implicit “</a:t>
            </a:r>
            <a:r>
              <a:rPr lang="en-US" b="1" dirty="0">
                <a:solidFill>
                  <a:srgbClr val="FF0000"/>
                </a:solidFill>
                <a:latin typeface="Times New Roman" panose="02020603050405020304" pitchFamily="18" charset="0"/>
                <a:cs typeface="Times New Roman" panose="02020603050405020304" pitchFamily="18" charset="0"/>
              </a:rPr>
              <a:t>deny any”</a:t>
            </a:r>
            <a:r>
              <a:rPr lang="en-US" b="1" dirty="0">
                <a:solidFill>
                  <a:srgbClr val="0000CC"/>
                </a:solidFill>
                <a:latin typeface="Times New Roman" panose="02020603050405020304" pitchFamily="18" charset="0"/>
                <a:cs typeface="Times New Roman" panose="02020603050405020304" pitchFamily="18" charset="0"/>
              </a:rPr>
              <a:t> statement is placed at the end of the ACL</a:t>
            </a:r>
            <a:r>
              <a:rPr lang="en-US" dirty="0">
                <a:solidFill>
                  <a:srgbClr val="0000CC"/>
                </a:solidFill>
                <a:latin typeface="Times New Roman" panose="02020603050405020304" pitchFamily="18" charset="0"/>
                <a:cs typeface="Times New Roman" panose="02020603050405020304" pitchFamily="18" charset="0"/>
              </a:rPr>
              <a:t> and </a:t>
            </a:r>
            <a:r>
              <a:rPr lang="en-US" dirty="0">
                <a:solidFill>
                  <a:srgbClr val="FF0000"/>
                </a:solidFill>
                <a:latin typeface="Times New Roman" panose="02020603050405020304" pitchFamily="18" charset="0"/>
                <a:cs typeface="Times New Roman" panose="02020603050405020304" pitchFamily="18" charset="0"/>
              </a:rPr>
              <a:t>drops </a:t>
            </a:r>
            <a:r>
              <a:rPr lang="en-US" dirty="0">
                <a:solidFill>
                  <a:srgbClr val="0000CC"/>
                </a:solidFill>
                <a:latin typeface="Times New Roman" panose="02020603050405020304" pitchFamily="18" charset="0"/>
                <a:cs typeface="Times New Roman" panose="02020603050405020304" pitchFamily="18" charset="0"/>
              </a:rPr>
              <a:t>the packet.</a:t>
            </a:r>
          </a:p>
          <a:p>
            <a:pPr marL="342900" indent="-342900" algn="just" defTabSz="685800">
              <a:buFont typeface="Arial" panose="020B0604020202020204" pitchFamily="34" charset="0"/>
              <a:buChar char="•"/>
            </a:pPr>
            <a:r>
              <a:rPr lang="en-US" dirty="0">
                <a:solidFill>
                  <a:srgbClr val="0000CC"/>
                </a:solidFill>
                <a:latin typeface="Times New Roman" panose="02020603050405020304" pitchFamily="18" charset="0"/>
                <a:cs typeface="Times New Roman" panose="02020603050405020304" pitchFamily="18" charset="0"/>
              </a:rPr>
              <a:t>An ACL should have </a:t>
            </a:r>
            <a:r>
              <a:rPr lang="en-US" dirty="0">
                <a:solidFill>
                  <a:srgbClr val="0EA246"/>
                </a:solidFill>
                <a:latin typeface="Times New Roman" panose="02020603050405020304" pitchFamily="18" charset="0"/>
                <a:cs typeface="Times New Roman" panose="02020603050405020304" pitchFamily="18" charset="0"/>
              </a:rPr>
              <a:t>at least one permit </a:t>
            </a:r>
            <a:r>
              <a:rPr lang="en-US" dirty="0">
                <a:solidFill>
                  <a:srgbClr val="0000CC"/>
                </a:solidFill>
                <a:latin typeface="Times New Roman" panose="02020603050405020304" pitchFamily="18" charset="0"/>
                <a:cs typeface="Times New Roman" panose="02020603050405020304" pitchFamily="18" charset="0"/>
              </a:rPr>
              <a:t>statement; otherwise, all traffic will be </a:t>
            </a:r>
            <a:r>
              <a:rPr lang="en-US" dirty="0">
                <a:solidFill>
                  <a:srgbClr val="FF0000"/>
                </a:solidFill>
                <a:latin typeface="Times New Roman" panose="02020603050405020304" pitchFamily="18" charset="0"/>
                <a:cs typeface="Times New Roman" panose="02020603050405020304" pitchFamily="18" charset="0"/>
              </a:rPr>
              <a:t>dropped </a:t>
            </a:r>
            <a:r>
              <a:rPr lang="en-US" dirty="0">
                <a:solidFill>
                  <a:srgbClr val="0000CC"/>
                </a:solidFill>
                <a:latin typeface="Times New Roman" panose="02020603050405020304" pitchFamily="18" charset="0"/>
                <a:cs typeface="Times New Roman" panose="02020603050405020304" pitchFamily="18" charset="0"/>
              </a:rPr>
              <a:t>because of the hidden implicit deny statement at the end of every ACL.</a:t>
            </a:r>
          </a:p>
          <a:p>
            <a:pPr marL="342900" indent="-342900" algn="just" defTabSz="685800">
              <a:buFont typeface="Arial" panose="020B0604020202020204" pitchFamily="34" charset="0"/>
              <a:buChar char="•"/>
            </a:pPr>
            <a:r>
              <a:rPr lang="en-US" dirty="0">
                <a:solidFill>
                  <a:srgbClr val="0000CC"/>
                </a:solidFill>
                <a:latin typeface="Times New Roman" panose="02020603050405020304" pitchFamily="18" charset="0"/>
                <a:cs typeface="Times New Roman" panose="02020603050405020304" pitchFamily="18" charset="0"/>
              </a:rPr>
              <a:t>No matter what type of ACL you use, though, you can have only one ACL per protocol, per interface, per direction. </a:t>
            </a:r>
          </a:p>
          <a:p>
            <a:pPr algn="just" defTabSz="685800"/>
            <a:r>
              <a:rPr lang="en-US" dirty="0">
                <a:solidFill>
                  <a:srgbClr val="0000CC"/>
                </a:solidFill>
                <a:latin typeface="Times New Roman" panose="02020603050405020304" pitchFamily="18" charset="0"/>
                <a:cs typeface="Times New Roman" panose="02020603050405020304" pitchFamily="18" charset="0"/>
              </a:rPr>
              <a:t>	For example, you can have one IP ACL inbound on an interface and another IP ACL outbound on an interface, but </a:t>
            </a:r>
            <a:r>
              <a:rPr lang="en-US" dirty="0">
                <a:solidFill>
                  <a:srgbClr val="FF0000"/>
                </a:solidFill>
                <a:latin typeface="Times New Roman" panose="02020603050405020304" pitchFamily="18" charset="0"/>
                <a:cs typeface="Times New Roman" panose="02020603050405020304" pitchFamily="18" charset="0"/>
              </a:rPr>
              <a:t>you cannot have two inbound IP ACLs </a:t>
            </a:r>
            <a:r>
              <a:rPr lang="en-US" dirty="0">
                <a:solidFill>
                  <a:srgbClr val="0000CC"/>
                </a:solidFill>
                <a:latin typeface="Times New Roman" panose="02020603050405020304" pitchFamily="18" charset="0"/>
                <a:cs typeface="Times New Roman" panose="02020603050405020304" pitchFamily="18" charset="0"/>
              </a:rPr>
              <a:t>on the same interface</a:t>
            </a:r>
          </a:p>
          <a:p>
            <a:pPr marL="342900" indent="-342900" defTabSz="685800">
              <a:buFont typeface="Arial" panose="020B0604020202020204" pitchFamily="34" charset="0"/>
              <a:buChar char="•"/>
            </a:pPr>
            <a:endParaRPr lang="en-US" sz="2100" dirty="0">
              <a:solidFill>
                <a:prstClr val="black"/>
              </a:solidFill>
              <a:latin typeface="Times New Roman" panose="02020603050405020304" pitchFamily="18" charset="0"/>
              <a:cs typeface="Times New Roman" panose="02020603050405020304" pitchFamily="18" charset="0"/>
            </a:endParaRPr>
          </a:p>
        </p:txBody>
      </p:sp>
      <p:sp>
        <p:nvSpPr>
          <p:cNvPr id="3"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6715087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l="2869" t="5365" r="4109" b="12231"/>
          <a:stretch>
            <a:fillRect/>
          </a:stretch>
        </p:blipFill>
        <p:spPr bwMode="auto">
          <a:xfrm>
            <a:off x="1905000" y="1159255"/>
            <a:ext cx="5562600" cy="538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Title 3"/>
          <p:cNvSpPr txBox="1">
            <a:spLocks/>
          </p:cNvSpPr>
          <p:nvPr/>
        </p:nvSpPr>
        <p:spPr>
          <a:xfrm>
            <a:off x="835459" y="299399"/>
            <a:ext cx="7036049" cy="6290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altLang="en-US" sz="2800" b="1" dirty="0">
                <a:solidFill>
                  <a:srgbClr val="C00000"/>
                </a:solidFill>
                <a:latin typeface="Arial Black" panose="020B0A04020102020204" pitchFamily="34" charset="0"/>
                <a:cs typeface="Times New Roman" panose="02020603050405020304" pitchFamily="18" charset="0"/>
              </a:rPr>
              <a:t>How ACLs Work</a:t>
            </a:r>
          </a:p>
        </p:txBody>
      </p:sp>
      <p:sp>
        <p:nvSpPr>
          <p:cNvPr id="5" name="TextBox 4"/>
          <p:cNvSpPr txBox="1">
            <a:spLocks noChangeArrowheads="1"/>
          </p:cNvSpPr>
          <p:nvPr/>
        </p:nvSpPr>
        <p:spPr bwMode="auto">
          <a:xfrm>
            <a:off x="1447800" y="697590"/>
            <a:ext cx="7591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000" b="1">
                <a:solidFill>
                  <a:schemeClr val="tx1"/>
                </a:solidFill>
                <a:latin typeface="Arial" charset="0"/>
              </a:defRPr>
            </a:lvl1pPr>
            <a:lvl2pPr marL="742950" indent="-285750" eaLnBrk="0" hangingPunct="0">
              <a:defRPr sz="3000" b="1">
                <a:solidFill>
                  <a:schemeClr val="tx1"/>
                </a:solidFill>
                <a:latin typeface="Arial" charset="0"/>
              </a:defRPr>
            </a:lvl2pPr>
            <a:lvl3pPr marL="1143000" indent="-228600" eaLnBrk="0" hangingPunct="0">
              <a:defRPr sz="3000" b="1">
                <a:solidFill>
                  <a:schemeClr val="tx1"/>
                </a:solidFill>
                <a:latin typeface="Arial" charset="0"/>
              </a:defRPr>
            </a:lvl3pPr>
            <a:lvl4pPr marL="1600200" indent="-228600" eaLnBrk="0" hangingPunct="0">
              <a:defRPr sz="3000" b="1">
                <a:solidFill>
                  <a:schemeClr val="tx1"/>
                </a:solidFill>
                <a:latin typeface="Arial" charset="0"/>
              </a:defRPr>
            </a:lvl4pPr>
            <a:lvl5pPr marL="2057400" indent="-228600" eaLnBrk="0" hangingPunct="0">
              <a:defRPr sz="3000" b="1">
                <a:solidFill>
                  <a:schemeClr val="tx1"/>
                </a:solidFill>
                <a:latin typeface="Arial" charset="0"/>
              </a:defRPr>
            </a:lvl5pPr>
            <a:lvl6pPr marL="2514600" indent="-228600" eaLnBrk="0" fontAlgn="base" hangingPunct="0">
              <a:spcBef>
                <a:spcPct val="0"/>
              </a:spcBef>
              <a:spcAft>
                <a:spcPct val="0"/>
              </a:spcAft>
              <a:defRPr sz="3000" b="1">
                <a:solidFill>
                  <a:schemeClr val="tx1"/>
                </a:solidFill>
                <a:latin typeface="Arial" charset="0"/>
              </a:defRPr>
            </a:lvl6pPr>
            <a:lvl7pPr marL="2971800" indent="-228600" eaLnBrk="0" fontAlgn="base" hangingPunct="0">
              <a:spcBef>
                <a:spcPct val="0"/>
              </a:spcBef>
              <a:spcAft>
                <a:spcPct val="0"/>
              </a:spcAft>
              <a:defRPr sz="3000" b="1">
                <a:solidFill>
                  <a:schemeClr val="tx1"/>
                </a:solidFill>
                <a:latin typeface="Arial" charset="0"/>
              </a:defRPr>
            </a:lvl7pPr>
            <a:lvl8pPr marL="3429000" indent="-228600" eaLnBrk="0" fontAlgn="base" hangingPunct="0">
              <a:spcBef>
                <a:spcPct val="0"/>
              </a:spcBef>
              <a:spcAft>
                <a:spcPct val="0"/>
              </a:spcAft>
              <a:defRPr sz="3000" b="1">
                <a:solidFill>
                  <a:schemeClr val="tx1"/>
                </a:solidFill>
                <a:latin typeface="Arial" charset="0"/>
              </a:defRPr>
            </a:lvl8pPr>
            <a:lvl9pPr marL="3886200" indent="-228600" eaLnBrk="0" fontAlgn="base" hangingPunct="0">
              <a:spcBef>
                <a:spcPct val="0"/>
              </a:spcBef>
              <a:spcAft>
                <a:spcPct val="0"/>
              </a:spcAft>
              <a:defRPr sz="3000" b="1">
                <a:solidFill>
                  <a:schemeClr val="tx1"/>
                </a:solidFill>
                <a:latin typeface="Arial" charset="0"/>
              </a:defRPr>
            </a:lvl9pPr>
          </a:lstStyle>
          <a:p>
            <a:pPr defTabSz="685800"/>
            <a:r>
              <a:rPr lang="en-US" sz="2400" dirty="0">
                <a:solidFill>
                  <a:srgbClr val="0000CC"/>
                </a:solidFill>
                <a:latin typeface="+mn-lt"/>
              </a:rPr>
              <a:t>Inbound (as the traffic comes into an interface)</a:t>
            </a:r>
          </a:p>
        </p:txBody>
      </p:sp>
      <p:sp>
        <p:nvSpPr>
          <p:cNvPr id="8"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5265009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457200" y="274638"/>
            <a:ext cx="8229600" cy="6397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altLang="en-US" sz="2800" b="1" dirty="0">
                <a:solidFill>
                  <a:srgbClr val="C00000"/>
                </a:solidFill>
                <a:latin typeface="Arial Black" panose="020B0A04020102020204" pitchFamily="34" charset="0"/>
                <a:cs typeface="Times New Roman" panose="02020603050405020304" pitchFamily="18" charset="0"/>
              </a:rPr>
              <a:t>How ACLs Work</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t="13358" r="3604" b="11662"/>
          <a:stretch>
            <a:fillRect/>
          </a:stretch>
        </p:blipFill>
        <p:spPr bwMode="auto">
          <a:xfrm>
            <a:off x="1447800" y="1181099"/>
            <a:ext cx="6553200" cy="511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TextBox 5"/>
          <p:cNvSpPr txBox="1">
            <a:spLocks noChangeArrowheads="1"/>
          </p:cNvSpPr>
          <p:nvPr/>
        </p:nvSpPr>
        <p:spPr bwMode="auto">
          <a:xfrm>
            <a:off x="1447800" y="719434"/>
            <a:ext cx="7411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000" b="1">
                <a:solidFill>
                  <a:schemeClr val="tx1"/>
                </a:solidFill>
                <a:latin typeface="Arial" charset="0"/>
              </a:defRPr>
            </a:lvl1pPr>
            <a:lvl2pPr marL="742950" indent="-285750" eaLnBrk="0" hangingPunct="0">
              <a:defRPr sz="3000" b="1">
                <a:solidFill>
                  <a:schemeClr val="tx1"/>
                </a:solidFill>
                <a:latin typeface="Arial" charset="0"/>
              </a:defRPr>
            </a:lvl2pPr>
            <a:lvl3pPr marL="1143000" indent="-228600" eaLnBrk="0" hangingPunct="0">
              <a:defRPr sz="3000" b="1">
                <a:solidFill>
                  <a:schemeClr val="tx1"/>
                </a:solidFill>
                <a:latin typeface="Arial" charset="0"/>
              </a:defRPr>
            </a:lvl3pPr>
            <a:lvl4pPr marL="1600200" indent="-228600" eaLnBrk="0" hangingPunct="0">
              <a:defRPr sz="3000" b="1">
                <a:solidFill>
                  <a:schemeClr val="tx1"/>
                </a:solidFill>
                <a:latin typeface="Arial" charset="0"/>
              </a:defRPr>
            </a:lvl4pPr>
            <a:lvl5pPr marL="2057400" indent="-228600" eaLnBrk="0" hangingPunct="0">
              <a:defRPr sz="3000" b="1">
                <a:solidFill>
                  <a:schemeClr val="tx1"/>
                </a:solidFill>
                <a:latin typeface="Arial" charset="0"/>
              </a:defRPr>
            </a:lvl5pPr>
            <a:lvl6pPr marL="2514600" indent="-228600" eaLnBrk="0" fontAlgn="base" hangingPunct="0">
              <a:spcBef>
                <a:spcPct val="0"/>
              </a:spcBef>
              <a:spcAft>
                <a:spcPct val="0"/>
              </a:spcAft>
              <a:defRPr sz="3000" b="1">
                <a:solidFill>
                  <a:schemeClr val="tx1"/>
                </a:solidFill>
                <a:latin typeface="Arial" charset="0"/>
              </a:defRPr>
            </a:lvl6pPr>
            <a:lvl7pPr marL="2971800" indent="-228600" eaLnBrk="0" fontAlgn="base" hangingPunct="0">
              <a:spcBef>
                <a:spcPct val="0"/>
              </a:spcBef>
              <a:spcAft>
                <a:spcPct val="0"/>
              </a:spcAft>
              <a:defRPr sz="3000" b="1">
                <a:solidFill>
                  <a:schemeClr val="tx1"/>
                </a:solidFill>
                <a:latin typeface="Arial" charset="0"/>
              </a:defRPr>
            </a:lvl7pPr>
            <a:lvl8pPr marL="3429000" indent="-228600" eaLnBrk="0" fontAlgn="base" hangingPunct="0">
              <a:spcBef>
                <a:spcPct val="0"/>
              </a:spcBef>
              <a:spcAft>
                <a:spcPct val="0"/>
              </a:spcAft>
              <a:defRPr sz="3000" b="1">
                <a:solidFill>
                  <a:schemeClr val="tx1"/>
                </a:solidFill>
                <a:latin typeface="Arial" charset="0"/>
              </a:defRPr>
            </a:lvl8pPr>
            <a:lvl9pPr marL="3886200" indent="-228600" eaLnBrk="0" fontAlgn="base" hangingPunct="0">
              <a:spcBef>
                <a:spcPct val="0"/>
              </a:spcBef>
              <a:spcAft>
                <a:spcPct val="0"/>
              </a:spcAft>
              <a:defRPr sz="3000" b="1">
                <a:solidFill>
                  <a:schemeClr val="tx1"/>
                </a:solidFill>
                <a:latin typeface="Arial" charset="0"/>
              </a:defRPr>
            </a:lvl9pPr>
          </a:lstStyle>
          <a:p>
            <a:pPr defTabSz="685800"/>
            <a:r>
              <a:rPr lang="en-US" sz="2400" dirty="0">
                <a:solidFill>
                  <a:srgbClr val="0000CC"/>
                </a:solidFill>
                <a:latin typeface="+mn-lt"/>
              </a:rPr>
              <a:t>Outbound (before the traffic exits an interface)</a:t>
            </a:r>
          </a:p>
        </p:txBody>
      </p:sp>
      <p:sp>
        <p:nvSpPr>
          <p:cNvPr id="7"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6943281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
        <p:nvSpPr>
          <p:cNvPr id="7" name="Title 1"/>
          <p:cNvSpPr>
            <a:spLocks noGrp="1"/>
          </p:cNvSpPr>
          <p:nvPr>
            <p:ph type="title"/>
          </p:nvPr>
        </p:nvSpPr>
        <p:spPr>
          <a:xfrm>
            <a:off x="0" y="2667000"/>
            <a:ext cx="9144000" cy="1828800"/>
          </a:xfrm>
        </p:spPr>
        <p:txBody>
          <a:bodyPr>
            <a:noAutofit/>
          </a:bodyPr>
          <a:lstStyle/>
          <a:p>
            <a:r>
              <a:rPr lang="en-US" sz="3200" b="1" dirty="0">
                <a:solidFill>
                  <a:srgbClr val="0000CC"/>
                </a:solidFill>
                <a:latin typeface="Arial Black" panose="020B0A04020102020204" pitchFamily="34" charset="0"/>
              </a:rPr>
              <a:t>SLO-2:</a:t>
            </a:r>
            <a:br>
              <a:rPr lang="en-US" sz="3200" b="1" dirty="0">
                <a:solidFill>
                  <a:srgbClr val="0033CC"/>
                </a:solidFill>
                <a:latin typeface="Arial Black" panose="020B0A04020102020204" pitchFamily="34" charset="0"/>
              </a:rPr>
            </a:br>
            <a:r>
              <a:rPr lang="en-US" sz="3200" b="1" dirty="0">
                <a:solidFill>
                  <a:srgbClr val="C00000"/>
                </a:solidFill>
                <a:latin typeface="Arial Black" panose="020B0A04020102020204" pitchFamily="34" charset="0"/>
              </a:rPr>
              <a:t>Packet Filtering</a:t>
            </a:r>
            <a:endParaRPr lang="en-US" sz="3200" dirty="0">
              <a:solidFill>
                <a:srgbClr val="C00000"/>
              </a:solidFill>
            </a:endParaRPr>
          </a:p>
        </p:txBody>
      </p:sp>
    </p:spTree>
    <p:extLst>
      <p:ext uri="{BB962C8B-B14F-4D97-AF65-F5344CB8AC3E}">
        <p14:creationId xmlns:p14="http://schemas.microsoft.com/office/powerpoint/2010/main" val="31492988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49225" y="220663"/>
            <a:ext cx="8809038" cy="604837"/>
          </a:xfrm>
        </p:spPr>
        <p:txBody>
          <a:bodyPr>
            <a:normAutofit fontScale="90000"/>
          </a:bodyPr>
          <a:lstStyle/>
          <a:p>
            <a:r>
              <a:rPr lang="en-US" altLang="ko-KR" sz="4000">
                <a:solidFill>
                  <a:srgbClr val="C00000"/>
                </a:solidFill>
                <a:latin typeface="Arial Black" pitchFamily="34" charset="0"/>
              </a:rPr>
              <a:t>Types of Firewalls</a:t>
            </a:r>
          </a:p>
        </p:txBody>
      </p:sp>
      <p:sp>
        <p:nvSpPr>
          <p:cNvPr id="32771"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110000"/>
              </a:lnSpc>
            </a:pPr>
            <a:r>
              <a:rPr lang="en-US" altLang="en-US" sz="2800" b="0" dirty="0">
                <a:solidFill>
                  <a:srgbClr val="FF0000"/>
                </a:solidFill>
              </a:rPr>
              <a:t>Three </a:t>
            </a:r>
            <a:r>
              <a:rPr lang="en-US" altLang="ko-KR" sz="2800" b="0" dirty="0">
                <a:solidFill>
                  <a:srgbClr val="FF0000"/>
                </a:solidFill>
              </a:rPr>
              <a:t>c</a:t>
            </a:r>
            <a:r>
              <a:rPr lang="en-US" altLang="en-US" sz="2800" b="0" dirty="0">
                <a:solidFill>
                  <a:srgbClr val="FF0000"/>
                </a:solidFill>
              </a:rPr>
              <a:t>ommon </a:t>
            </a:r>
            <a:r>
              <a:rPr lang="en-US" altLang="ko-KR" sz="2800" b="0" dirty="0">
                <a:solidFill>
                  <a:srgbClr val="FF0000"/>
                </a:solidFill>
              </a:rPr>
              <a:t>t</a:t>
            </a:r>
            <a:r>
              <a:rPr lang="en-US" altLang="en-US" sz="2800" b="0" dirty="0">
                <a:solidFill>
                  <a:srgbClr val="FF0000"/>
                </a:solidFill>
              </a:rPr>
              <a:t>ypes of </a:t>
            </a:r>
            <a:r>
              <a:rPr lang="en-US" altLang="ko-KR" sz="2800" b="0" dirty="0">
                <a:solidFill>
                  <a:srgbClr val="FF0000"/>
                </a:solidFill>
              </a:rPr>
              <a:t>f</a:t>
            </a:r>
            <a:r>
              <a:rPr lang="en-US" altLang="en-US" sz="2800" b="0" dirty="0">
                <a:solidFill>
                  <a:srgbClr val="FF0000"/>
                </a:solidFill>
              </a:rPr>
              <a:t>irewalls</a:t>
            </a:r>
          </a:p>
          <a:p>
            <a:pPr lvl="1">
              <a:lnSpc>
                <a:spcPct val="110000"/>
              </a:lnSpc>
            </a:pPr>
            <a:r>
              <a:rPr lang="en-US" sz="2400" dirty="0">
                <a:solidFill>
                  <a:srgbClr val="0000CC"/>
                </a:solidFill>
              </a:rPr>
              <a:t>Packet Filtering Firewall</a:t>
            </a:r>
          </a:p>
          <a:p>
            <a:pPr lvl="1">
              <a:lnSpc>
                <a:spcPct val="110000"/>
              </a:lnSpc>
            </a:pPr>
            <a:r>
              <a:rPr lang="en-US" altLang="en-US" sz="2400" b="0" dirty="0">
                <a:solidFill>
                  <a:srgbClr val="0000FF"/>
                </a:solidFill>
              </a:rPr>
              <a:t>Application-</a:t>
            </a:r>
            <a:r>
              <a:rPr lang="en-US" altLang="ko-KR" sz="2400" b="0" dirty="0">
                <a:solidFill>
                  <a:srgbClr val="0000FF"/>
                </a:solidFill>
              </a:rPr>
              <a:t>l</a:t>
            </a:r>
            <a:r>
              <a:rPr lang="en-US" altLang="en-US" sz="2400" b="0" dirty="0">
                <a:solidFill>
                  <a:srgbClr val="0000FF"/>
                </a:solidFill>
              </a:rPr>
              <a:t>evel </a:t>
            </a:r>
            <a:r>
              <a:rPr lang="en-US" altLang="ko-KR" sz="2400" b="0" dirty="0">
                <a:solidFill>
                  <a:srgbClr val="0000FF"/>
                </a:solidFill>
              </a:rPr>
              <a:t>g</a:t>
            </a:r>
            <a:r>
              <a:rPr lang="en-US" altLang="en-US" sz="2400" b="0" dirty="0">
                <a:solidFill>
                  <a:srgbClr val="0000FF"/>
                </a:solidFill>
              </a:rPr>
              <a:t>ateways</a:t>
            </a:r>
          </a:p>
          <a:p>
            <a:pPr lvl="1">
              <a:lnSpc>
                <a:spcPct val="110000"/>
              </a:lnSpc>
            </a:pPr>
            <a:r>
              <a:rPr lang="en-US" altLang="en-US" sz="2400" b="0" dirty="0">
                <a:solidFill>
                  <a:srgbClr val="0000FF"/>
                </a:solidFill>
              </a:rPr>
              <a:t>Circuit-</a:t>
            </a:r>
            <a:r>
              <a:rPr lang="en-US" altLang="ko-KR" sz="2400" b="0" dirty="0">
                <a:solidFill>
                  <a:srgbClr val="0000FF"/>
                </a:solidFill>
              </a:rPr>
              <a:t>l</a:t>
            </a:r>
            <a:r>
              <a:rPr lang="en-US" altLang="en-US" sz="2400" b="0" dirty="0">
                <a:solidFill>
                  <a:srgbClr val="0000FF"/>
                </a:solidFill>
              </a:rPr>
              <a:t>evel </a:t>
            </a:r>
            <a:r>
              <a:rPr lang="en-US" altLang="ko-KR" sz="2400" b="0" dirty="0">
                <a:solidFill>
                  <a:srgbClr val="0000FF"/>
                </a:solidFill>
              </a:rPr>
              <a:t>g</a:t>
            </a:r>
            <a:r>
              <a:rPr lang="en-US" altLang="en-US" sz="2400" b="0" dirty="0">
                <a:solidFill>
                  <a:srgbClr val="0000FF"/>
                </a:solidFill>
              </a:rPr>
              <a:t>ateways</a:t>
            </a:r>
            <a:endParaRPr lang="en-US" altLang="ko-KR" sz="2400" b="0" dirty="0">
              <a:solidFill>
                <a:srgbClr val="0000FF"/>
              </a:solidFill>
            </a:endParaRPr>
          </a:p>
          <a:p>
            <a:pPr lvl="1">
              <a:lnSpc>
                <a:spcPct val="110000"/>
              </a:lnSpc>
              <a:buFontTx/>
              <a:buNone/>
            </a:pPr>
            <a:endParaRPr lang="en-US" altLang="ko-KR" sz="2000" b="0" dirty="0"/>
          </a:p>
          <a:p>
            <a:pPr>
              <a:lnSpc>
                <a:spcPct val="110000"/>
              </a:lnSpc>
            </a:pPr>
            <a:endParaRPr lang="en-US" altLang="ko-KR" sz="2800" b="0"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34548664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49225" y="220663"/>
            <a:ext cx="8809038" cy="604837"/>
          </a:xfrm>
        </p:spPr>
        <p:txBody>
          <a:bodyPr>
            <a:normAutofit fontScale="90000"/>
          </a:bodyPr>
          <a:lstStyle/>
          <a:p>
            <a:r>
              <a:rPr lang="en-US" altLang="ko-KR" sz="4000" dirty="0">
                <a:solidFill>
                  <a:srgbClr val="C00000"/>
                </a:solidFill>
                <a:latin typeface="Arial Black" pitchFamily="34" charset="0"/>
              </a:rPr>
              <a:t>Packet Filtering Firewall</a:t>
            </a:r>
          </a:p>
        </p:txBody>
      </p:sp>
      <p:sp>
        <p:nvSpPr>
          <p:cNvPr id="2052" name="Rectangle 3"/>
          <p:cNvSpPr>
            <a:spLocks noGrp="1" noChangeArrowheads="1"/>
          </p:cNvSpPr>
          <p:nvPr>
            <p:ph type="body" sz="half" idx="1"/>
          </p:nvPr>
        </p:nvSpPr>
        <p:spPr bwMode="auto">
          <a:xfrm>
            <a:off x="457200" y="645254"/>
            <a:ext cx="8185150" cy="5334000"/>
          </a:xfrm>
          <a:noFill/>
          <a:ln>
            <a:miter lim="800000"/>
            <a:headEnd/>
            <a:tailEnd/>
          </a:ln>
        </p:spPr>
        <p:txBody>
          <a:bodyPr vert="horz" wrap="square" lIns="91440" tIns="45720" rIns="91440" bIns="45720" numCol="1" anchor="t" anchorCtr="0" compatLnSpc="1">
            <a:prstTxWarp prst="textNoShape">
              <a:avLst/>
            </a:prstTxWarp>
          </a:bodyPr>
          <a:lstStyle/>
          <a:p>
            <a:pPr algn="just"/>
            <a:r>
              <a:rPr lang="en-US" altLang="ko-KR" b="0" dirty="0">
                <a:solidFill>
                  <a:srgbClr val="0000FF"/>
                </a:solidFill>
              </a:rPr>
              <a:t>Filtering by rules</a:t>
            </a:r>
          </a:p>
          <a:p>
            <a:pPr lvl="1" algn="just"/>
            <a:r>
              <a:rPr lang="en-US" altLang="en-US" sz="1800" b="0" dirty="0">
                <a:solidFill>
                  <a:srgbClr val="0000FF"/>
                </a:solidFill>
              </a:rPr>
              <a:t>Applies a </a:t>
            </a:r>
            <a:r>
              <a:rPr lang="en-US" altLang="en-US" sz="1800" b="0" dirty="0">
                <a:solidFill>
                  <a:srgbClr val="0EA246"/>
                </a:solidFill>
              </a:rPr>
              <a:t>set of rules to each IP packet </a:t>
            </a:r>
            <a:r>
              <a:rPr lang="en-US" altLang="en-US" sz="1800" b="0" dirty="0">
                <a:solidFill>
                  <a:srgbClr val="0000FF"/>
                </a:solidFill>
              </a:rPr>
              <a:t>and then forwards or discards the packet</a:t>
            </a:r>
            <a:r>
              <a:rPr lang="en-US" altLang="ko-KR" sz="1800" b="0" dirty="0">
                <a:solidFill>
                  <a:srgbClr val="0000FF"/>
                </a:solidFill>
              </a:rPr>
              <a:t> (</a:t>
            </a:r>
            <a:r>
              <a:rPr lang="en-US" altLang="en-US" sz="1800" b="0" dirty="0">
                <a:solidFill>
                  <a:srgbClr val="0000FF"/>
                </a:solidFill>
              </a:rPr>
              <a:t>in both directions</a:t>
            </a:r>
            <a:r>
              <a:rPr lang="en-US" altLang="ko-KR" sz="1800" b="0" dirty="0">
                <a:solidFill>
                  <a:srgbClr val="0000FF"/>
                </a:solidFill>
              </a:rPr>
              <a:t>)</a:t>
            </a:r>
            <a:endParaRPr lang="en-US" altLang="en-US" sz="1800" b="0" dirty="0">
              <a:solidFill>
                <a:srgbClr val="0000FF"/>
              </a:solidFill>
            </a:endParaRPr>
          </a:p>
          <a:p>
            <a:pPr lvl="1" algn="just"/>
            <a:r>
              <a:rPr lang="en-US" altLang="en-US" sz="1800" b="0" dirty="0">
                <a:solidFill>
                  <a:srgbClr val="0000FF"/>
                </a:solidFill>
              </a:rPr>
              <a:t>The packet filter is typically </a:t>
            </a:r>
            <a:r>
              <a:rPr lang="en-US" altLang="en-US" sz="1800" b="0" dirty="0">
                <a:solidFill>
                  <a:srgbClr val="0EA246"/>
                </a:solidFill>
              </a:rPr>
              <a:t>set up as a list of rules based </a:t>
            </a:r>
            <a:r>
              <a:rPr lang="en-US" altLang="en-US" sz="1800" b="0" dirty="0">
                <a:solidFill>
                  <a:srgbClr val="0000FF"/>
                </a:solidFill>
              </a:rPr>
              <a:t>on matches to fields in the IP or </a:t>
            </a:r>
            <a:r>
              <a:rPr lang="en-US" altLang="ko-KR" sz="1800" b="0" dirty="0">
                <a:solidFill>
                  <a:srgbClr val="0000FF"/>
                </a:solidFill>
              </a:rPr>
              <a:t>transport (</a:t>
            </a:r>
            <a:r>
              <a:rPr lang="en-US" altLang="en-US" sz="1800" b="0" dirty="0">
                <a:solidFill>
                  <a:srgbClr val="0000FF"/>
                </a:solidFill>
              </a:rPr>
              <a:t>TCP </a:t>
            </a:r>
            <a:r>
              <a:rPr lang="en-US" altLang="ko-KR" sz="1800" b="0" dirty="0">
                <a:solidFill>
                  <a:srgbClr val="0000FF"/>
                </a:solidFill>
              </a:rPr>
              <a:t>or UDP) </a:t>
            </a:r>
            <a:r>
              <a:rPr lang="en-US" altLang="en-US" sz="1800" b="0" dirty="0">
                <a:solidFill>
                  <a:srgbClr val="0000FF"/>
                </a:solidFill>
              </a:rPr>
              <a:t>header</a:t>
            </a:r>
            <a:endParaRPr lang="en-US" altLang="ko-KR" sz="1800" b="0" dirty="0">
              <a:solidFill>
                <a:srgbClr val="0000FF"/>
              </a:solidFill>
            </a:endParaRPr>
          </a:p>
          <a:p>
            <a:pPr lvl="2" algn="just"/>
            <a:r>
              <a:rPr lang="en-US" altLang="ko-KR" sz="1800" b="0" dirty="0">
                <a:solidFill>
                  <a:srgbClr val="0000FF"/>
                </a:solidFill>
              </a:rPr>
              <a:t>If a </a:t>
            </a:r>
            <a:r>
              <a:rPr lang="en-US" altLang="ko-KR" sz="1800" b="0" dirty="0">
                <a:solidFill>
                  <a:srgbClr val="0EA246"/>
                </a:solidFill>
              </a:rPr>
              <a:t>match to a rule is found</a:t>
            </a:r>
            <a:r>
              <a:rPr lang="en-US" altLang="ko-KR" sz="1800" b="0" dirty="0">
                <a:solidFill>
                  <a:srgbClr val="0000FF"/>
                </a:solidFill>
              </a:rPr>
              <a:t>, the rule is invoked</a:t>
            </a:r>
          </a:p>
          <a:p>
            <a:pPr lvl="2" algn="just"/>
            <a:r>
              <a:rPr lang="en-US" altLang="ko-KR" sz="1800" b="0" dirty="0">
                <a:solidFill>
                  <a:srgbClr val="0000FF"/>
                </a:solidFill>
              </a:rPr>
              <a:t>If </a:t>
            </a:r>
            <a:r>
              <a:rPr lang="en-US" altLang="ko-KR" sz="1800" b="0" dirty="0">
                <a:solidFill>
                  <a:srgbClr val="FF0000"/>
                </a:solidFill>
              </a:rPr>
              <a:t>no match </a:t>
            </a:r>
            <a:r>
              <a:rPr lang="en-US" altLang="ko-KR" sz="1800" b="0" dirty="0">
                <a:solidFill>
                  <a:srgbClr val="0000FF"/>
                </a:solidFill>
              </a:rPr>
              <a:t>is found, a </a:t>
            </a:r>
            <a:r>
              <a:rPr lang="en-US" altLang="en-US" sz="1800" b="0" dirty="0">
                <a:solidFill>
                  <a:srgbClr val="0000FF"/>
                </a:solidFill>
              </a:rPr>
              <a:t>default </a:t>
            </a:r>
            <a:r>
              <a:rPr lang="en-US" altLang="ko-KR" sz="1800" b="0" dirty="0">
                <a:solidFill>
                  <a:srgbClr val="0000FF"/>
                </a:solidFill>
              </a:rPr>
              <a:t>policy is taken</a:t>
            </a:r>
          </a:p>
          <a:p>
            <a:pPr lvl="2" algn="just"/>
            <a:r>
              <a:rPr lang="en-US" altLang="ko-KR" sz="1800" b="0" dirty="0">
                <a:solidFill>
                  <a:srgbClr val="0000FF"/>
                </a:solidFill>
              </a:rPr>
              <a:t>Default policies</a:t>
            </a:r>
          </a:p>
          <a:p>
            <a:pPr lvl="3" algn="just"/>
            <a:r>
              <a:rPr lang="en-US" altLang="en-US" b="0" dirty="0">
                <a:solidFill>
                  <a:srgbClr val="FF0000"/>
                </a:solidFill>
              </a:rPr>
              <a:t>Discard</a:t>
            </a:r>
            <a:r>
              <a:rPr lang="en-US" altLang="ko-KR" b="0" dirty="0">
                <a:solidFill>
                  <a:srgbClr val="0000FF"/>
                </a:solidFill>
              </a:rPr>
              <a:t> : Discard, </a:t>
            </a:r>
            <a:r>
              <a:rPr lang="en-US" altLang="ko-KR" b="0" dirty="0">
                <a:solidFill>
                  <a:srgbClr val="0EA246"/>
                </a:solidFill>
              </a:rPr>
              <a:t>if not expressly permitted </a:t>
            </a:r>
            <a:r>
              <a:rPr lang="en-US" altLang="ko-KR" b="0" dirty="0">
                <a:solidFill>
                  <a:srgbClr val="0000FF"/>
                </a:solidFill>
              </a:rPr>
              <a:t>(tradeoff : ease of use</a:t>
            </a:r>
            <a:r>
              <a:rPr lang="en-US" altLang="ko-KR" b="0" dirty="0">
                <a:solidFill>
                  <a:srgbClr val="0000FF"/>
                </a:solidFill>
                <a:cs typeface="Arial" charset="0"/>
              </a:rPr>
              <a:t>↓</a:t>
            </a:r>
            <a:r>
              <a:rPr lang="en-US" altLang="ko-KR" b="0" dirty="0">
                <a:solidFill>
                  <a:srgbClr val="0000FF"/>
                </a:solidFill>
              </a:rPr>
              <a:t>, security</a:t>
            </a:r>
            <a:r>
              <a:rPr lang="en-US" altLang="ko-KR" b="0" dirty="0">
                <a:solidFill>
                  <a:srgbClr val="0000FF"/>
                </a:solidFill>
                <a:cs typeface="Arial" charset="0"/>
              </a:rPr>
              <a:t>↑)</a:t>
            </a:r>
            <a:endParaRPr lang="en-US" altLang="ko-KR" b="0" dirty="0">
              <a:solidFill>
                <a:srgbClr val="0000FF"/>
              </a:solidFill>
            </a:endParaRPr>
          </a:p>
          <a:p>
            <a:pPr lvl="3" algn="just"/>
            <a:r>
              <a:rPr lang="en-US" altLang="ko-KR" b="0" dirty="0">
                <a:solidFill>
                  <a:srgbClr val="0EA246"/>
                </a:solidFill>
              </a:rPr>
              <a:t>F</a:t>
            </a:r>
            <a:r>
              <a:rPr lang="en-US" altLang="en-US" b="0" dirty="0">
                <a:solidFill>
                  <a:srgbClr val="0EA246"/>
                </a:solidFill>
              </a:rPr>
              <a:t>orward</a:t>
            </a:r>
            <a:r>
              <a:rPr lang="en-US" altLang="ko-KR" b="0" dirty="0">
                <a:solidFill>
                  <a:srgbClr val="0000FF"/>
                </a:solidFill>
              </a:rPr>
              <a:t> : Forward, </a:t>
            </a:r>
            <a:r>
              <a:rPr lang="en-US" altLang="ko-KR" b="0" dirty="0">
                <a:solidFill>
                  <a:srgbClr val="FF0000"/>
                </a:solidFill>
              </a:rPr>
              <a:t>if not expressly prohibited </a:t>
            </a:r>
            <a:r>
              <a:rPr lang="en-US" altLang="ko-KR" b="0" dirty="0">
                <a:solidFill>
                  <a:srgbClr val="0000FF"/>
                </a:solidFill>
              </a:rPr>
              <a:t>(tradeoff : ease of use</a:t>
            </a:r>
            <a:r>
              <a:rPr lang="en-US" altLang="ko-KR" b="0" dirty="0">
                <a:solidFill>
                  <a:srgbClr val="0000FF"/>
                </a:solidFill>
                <a:cs typeface="Arial" charset="0"/>
              </a:rPr>
              <a:t>↑</a:t>
            </a:r>
            <a:r>
              <a:rPr lang="en-US" altLang="ko-KR" b="0" dirty="0">
                <a:solidFill>
                  <a:srgbClr val="0000FF"/>
                </a:solidFill>
              </a:rPr>
              <a:t>, security</a:t>
            </a:r>
            <a:r>
              <a:rPr lang="en-US" altLang="ko-KR" b="0" dirty="0">
                <a:solidFill>
                  <a:srgbClr val="0000FF"/>
                </a:solidFill>
                <a:cs typeface="Arial" charset="0"/>
              </a:rPr>
              <a:t>↓)</a:t>
            </a:r>
          </a:p>
        </p:txBody>
      </p:sp>
      <p:graphicFrame>
        <p:nvGraphicFramePr>
          <p:cNvPr id="2050" name="Object 9"/>
          <p:cNvGraphicFramePr>
            <a:graphicFrameLocks noGrp="1" noChangeAspect="1"/>
          </p:cNvGraphicFramePr>
          <p:nvPr>
            <p:ph sz="half" idx="2"/>
          </p:nvPr>
        </p:nvGraphicFramePr>
        <p:xfrm>
          <a:off x="1524000" y="4876800"/>
          <a:ext cx="6350000" cy="1822450"/>
        </p:xfrm>
        <a:graphic>
          <a:graphicData uri="http://schemas.openxmlformats.org/presentationml/2006/ole">
            <mc:AlternateContent xmlns:mc="http://schemas.openxmlformats.org/markup-compatibility/2006">
              <mc:Choice xmlns:v="urn:schemas-microsoft-com:vml" Requires="v">
                <p:oleObj name="Bitmap Image" r:id="rId2" imgW="6439799" imgH="2104762" progId="PBrush">
                  <p:embed/>
                </p:oleObj>
              </mc:Choice>
              <mc:Fallback>
                <p:oleObj name="Bitmap Image" r:id="rId2" imgW="6439799" imgH="2104762" progId="PBrush">
                  <p:embed/>
                  <p:pic>
                    <p:nvPicPr>
                      <p:cNvPr id="2050" name="Object 9"/>
                      <p:cNvPicPr>
                        <a:picLocks noGrp="1" noChangeAspect="1" noChangeArrowheads="1"/>
                      </p:cNvPicPr>
                      <p:nvPr/>
                    </p:nvPicPr>
                    <p:blipFill>
                      <a:blip r:embed="rId3">
                        <a:extLst>
                          <a:ext uri="{28A0092B-C50C-407E-A947-70E740481C1C}">
                            <a14:useLocalDpi xmlns:a14="http://schemas.microsoft.com/office/drawing/2010/main" val="0"/>
                          </a:ext>
                        </a:extLst>
                      </a:blip>
                      <a:srcRect t="12100"/>
                      <a:stretch>
                        <a:fillRect/>
                      </a:stretch>
                    </p:blipFill>
                    <p:spPr bwMode="auto">
                      <a:xfrm>
                        <a:off x="1524000" y="4876800"/>
                        <a:ext cx="6350000"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3979065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3562"/>
          </a:xfrm>
        </p:spPr>
        <p:txBody>
          <a:bodyPr>
            <a:noAutofit/>
          </a:bodyPr>
          <a:lstStyle/>
          <a:p>
            <a:r>
              <a:rPr lang="en-US" sz="3200" dirty="0">
                <a:solidFill>
                  <a:srgbClr val="C00000"/>
                </a:solidFill>
                <a:latin typeface="Arial Black" panose="020B0A04020102020204" pitchFamily="34" charset="0"/>
              </a:rPr>
              <a:t>Packet Filtering Firewall</a:t>
            </a:r>
          </a:p>
        </p:txBody>
      </p:sp>
      <p:sp>
        <p:nvSpPr>
          <p:cNvPr id="6" name="Content Placeholder 5"/>
          <p:cNvSpPr>
            <a:spLocks noGrp="1"/>
          </p:cNvSpPr>
          <p:nvPr>
            <p:ph idx="1"/>
          </p:nvPr>
        </p:nvSpPr>
        <p:spPr>
          <a:xfrm>
            <a:off x="457200" y="1066800"/>
            <a:ext cx="8229600" cy="5059363"/>
          </a:xfrm>
        </p:spPr>
        <p:txBody>
          <a:bodyPr>
            <a:normAutofit fontScale="77500" lnSpcReduction="20000"/>
          </a:bodyPr>
          <a:lstStyle/>
          <a:p>
            <a:pPr marL="0" indent="0" algn="just">
              <a:buNone/>
            </a:pPr>
            <a:r>
              <a:rPr lang="en-US" dirty="0">
                <a:solidFill>
                  <a:srgbClr val="0000CC"/>
                </a:solidFill>
              </a:rPr>
              <a:t>Filtering </a:t>
            </a:r>
            <a:r>
              <a:rPr lang="en-US" dirty="0">
                <a:solidFill>
                  <a:srgbClr val="0EA246"/>
                </a:solidFill>
              </a:rPr>
              <a:t>rules are based </a:t>
            </a:r>
            <a:r>
              <a:rPr lang="en-US" dirty="0">
                <a:solidFill>
                  <a:srgbClr val="0000CC"/>
                </a:solidFill>
              </a:rPr>
              <a:t>on information contained in a </a:t>
            </a:r>
            <a:r>
              <a:rPr lang="en-US" dirty="0">
                <a:solidFill>
                  <a:srgbClr val="0EA246"/>
                </a:solidFill>
              </a:rPr>
              <a:t>network packet</a:t>
            </a:r>
            <a:r>
              <a:rPr lang="en-US" dirty="0">
                <a:solidFill>
                  <a:srgbClr val="0000CC"/>
                </a:solidFill>
              </a:rPr>
              <a:t>: </a:t>
            </a:r>
          </a:p>
          <a:p>
            <a:pPr algn="just"/>
            <a:r>
              <a:rPr lang="en-US" dirty="0">
                <a:solidFill>
                  <a:srgbClr val="FF0000"/>
                </a:solidFill>
              </a:rPr>
              <a:t>Source IP address: </a:t>
            </a:r>
            <a:r>
              <a:rPr lang="en-US" dirty="0">
                <a:solidFill>
                  <a:srgbClr val="0000CC"/>
                </a:solidFill>
              </a:rPr>
              <a:t>The IP address of the system that originated the IP packet (e.g., 192.178.1.1) </a:t>
            </a:r>
          </a:p>
          <a:p>
            <a:pPr algn="just"/>
            <a:r>
              <a:rPr lang="en-US" dirty="0">
                <a:solidFill>
                  <a:srgbClr val="0000CC"/>
                </a:solidFill>
              </a:rPr>
              <a:t> </a:t>
            </a:r>
            <a:r>
              <a:rPr lang="en-US" dirty="0">
                <a:solidFill>
                  <a:srgbClr val="FF0000"/>
                </a:solidFill>
              </a:rPr>
              <a:t>Destination IP address: </a:t>
            </a:r>
            <a:r>
              <a:rPr lang="en-US" dirty="0">
                <a:solidFill>
                  <a:srgbClr val="0000CC"/>
                </a:solidFill>
              </a:rPr>
              <a:t>The IP address of the system the IP packet is trying to reach (e.g., 192.168.1.2) </a:t>
            </a:r>
          </a:p>
          <a:p>
            <a:pPr algn="just"/>
            <a:r>
              <a:rPr lang="en-US" dirty="0">
                <a:solidFill>
                  <a:srgbClr val="FF0000"/>
                </a:solidFill>
              </a:rPr>
              <a:t>Source and destination transport-level address: </a:t>
            </a:r>
            <a:r>
              <a:rPr lang="en-US" dirty="0">
                <a:solidFill>
                  <a:srgbClr val="0000CC"/>
                </a:solidFill>
              </a:rPr>
              <a:t>The transport-level (e.g., TCP or UDP) port number, which defines applications such as SNMP or TELNET </a:t>
            </a:r>
          </a:p>
          <a:p>
            <a:pPr algn="just"/>
            <a:r>
              <a:rPr lang="en-US" dirty="0">
                <a:solidFill>
                  <a:srgbClr val="0000CC"/>
                </a:solidFill>
              </a:rPr>
              <a:t>IP protocol field: Defines the transport protocol </a:t>
            </a:r>
          </a:p>
          <a:p>
            <a:pPr algn="just"/>
            <a:r>
              <a:rPr lang="en-US" dirty="0">
                <a:solidFill>
                  <a:srgbClr val="FF0000"/>
                </a:solidFill>
              </a:rPr>
              <a:t>Interface: </a:t>
            </a:r>
            <a:r>
              <a:rPr lang="en-US" dirty="0">
                <a:solidFill>
                  <a:srgbClr val="0000CC"/>
                </a:solidFill>
              </a:rPr>
              <a:t>For a firewall with three or more ports, which interface of the firewall the packet came from or which interface of the firewall the packet is destined for The packet filter is typically set up as a list of rules based on matches to fields in the IP or TCP header. </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1655109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Packet Filtering Firewall</a:t>
            </a:r>
            <a:endParaRPr lang="en-US" sz="3600" dirty="0"/>
          </a:p>
        </p:txBody>
      </p:sp>
      <p:sp>
        <p:nvSpPr>
          <p:cNvPr id="3" name="Content Placeholder 2"/>
          <p:cNvSpPr>
            <a:spLocks noGrp="1"/>
          </p:cNvSpPr>
          <p:nvPr>
            <p:ph idx="1"/>
          </p:nvPr>
        </p:nvSpPr>
        <p:spPr/>
        <p:txBody>
          <a:bodyPr>
            <a:normAutofit/>
          </a:bodyPr>
          <a:lstStyle/>
          <a:p>
            <a:pPr algn="just"/>
            <a:r>
              <a:rPr lang="en-US" sz="2800" dirty="0">
                <a:solidFill>
                  <a:srgbClr val="0000CC"/>
                </a:solidFill>
              </a:rPr>
              <a:t>If there is a match to one of the rules, that rule is invoked to determine whether to forward or discard the packet. If there is no match to any rule, then a </a:t>
            </a:r>
            <a:r>
              <a:rPr lang="en-US" sz="2800" dirty="0">
                <a:solidFill>
                  <a:srgbClr val="FF0000"/>
                </a:solidFill>
              </a:rPr>
              <a:t>default action </a:t>
            </a:r>
            <a:r>
              <a:rPr lang="en-US" sz="2800" dirty="0">
                <a:solidFill>
                  <a:srgbClr val="0000CC"/>
                </a:solidFill>
              </a:rPr>
              <a:t>is taken. Two default policies are possible: </a:t>
            </a:r>
          </a:p>
          <a:p>
            <a:pPr algn="just"/>
            <a:endParaRPr lang="en-US" sz="2800"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5718359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2"/>
          <p:cNvSpPr>
            <a:spLocks noGrp="1" noChangeArrowheads="1"/>
          </p:cNvSpPr>
          <p:nvPr>
            <p:ph type="title"/>
          </p:nvPr>
        </p:nvSpPr>
        <p:spPr/>
        <p:txBody>
          <a:bodyPr>
            <a:noAutofit/>
          </a:bodyPr>
          <a:lstStyle/>
          <a:p>
            <a:r>
              <a:rPr lang="en-US" altLang="ko-KR" sz="3200" dirty="0">
                <a:solidFill>
                  <a:srgbClr val="C00000"/>
                </a:solidFill>
                <a:latin typeface="Arial Black" panose="020B0A04020102020204" pitchFamily="34" charset="0"/>
              </a:rPr>
              <a:t>Packet-Filtering Router</a:t>
            </a:r>
          </a:p>
        </p:txBody>
      </p:sp>
      <p:sp>
        <p:nvSpPr>
          <p:cNvPr id="3078" name="Rectangle 3"/>
          <p:cNvSpPr>
            <a:spLocks noGrp="1" noChangeArrowheads="1"/>
          </p:cNvSpPr>
          <p:nvPr>
            <p:ph type="body" sz="half" idx="1"/>
          </p:nvPr>
        </p:nvSpPr>
        <p:spPr bwMode="auto">
          <a:xfrm>
            <a:off x="449261" y="990600"/>
            <a:ext cx="8509001" cy="5059363"/>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ko-KR" sz="1800" b="1" dirty="0">
                <a:solidFill>
                  <a:srgbClr val="FF0000"/>
                </a:solidFill>
              </a:rPr>
              <a:t>Example A : </a:t>
            </a:r>
            <a:r>
              <a:rPr lang="en-US" altLang="ko-KR" sz="1800" b="0" dirty="0">
                <a:solidFill>
                  <a:srgbClr val="0000FF"/>
                </a:solidFill>
              </a:rPr>
              <a:t>Inbound mail is allowed, but only to a gateway host. However, mail from host SPIGOT is blocked.</a:t>
            </a:r>
          </a:p>
          <a:p>
            <a:endParaRPr lang="en-US" altLang="ko-KR" sz="1800" b="0" dirty="0">
              <a:solidFill>
                <a:srgbClr val="0000FF"/>
              </a:solidFill>
            </a:endParaRPr>
          </a:p>
          <a:p>
            <a:endParaRPr lang="en-US" altLang="ko-KR" sz="1800" b="0" dirty="0">
              <a:solidFill>
                <a:srgbClr val="0000FF"/>
              </a:solidFill>
            </a:endParaRPr>
          </a:p>
          <a:p>
            <a:endParaRPr lang="en-US" altLang="ko-KR" sz="1800" b="0" dirty="0">
              <a:solidFill>
                <a:srgbClr val="0000FF"/>
              </a:solidFill>
            </a:endParaRPr>
          </a:p>
          <a:p>
            <a:endParaRPr lang="en-US" altLang="ko-KR" sz="1800" b="0" dirty="0">
              <a:solidFill>
                <a:srgbClr val="0000FF"/>
              </a:solidFill>
            </a:endParaRPr>
          </a:p>
          <a:p>
            <a:pPr marL="0" indent="0">
              <a:buNone/>
            </a:pPr>
            <a:r>
              <a:rPr lang="en-US" altLang="ko-KR" sz="1800" b="1" dirty="0">
                <a:solidFill>
                  <a:srgbClr val="FF0000"/>
                </a:solidFill>
              </a:rPr>
              <a:t>Example B : </a:t>
            </a:r>
            <a:r>
              <a:rPr lang="en-US" altLang="ko-KR" sz="1800" b="0" dirty="0">
                <a:solidFill>
                  <a:srgbClr val="0000FF"/>
                </a:solidFill>
              </a:rPr>
              <a:t>Explicit statement of the default policy.</a:t>
            </a:r>
          </a:p>
          <a:p>
            <a:endParaRPr lang="en-US" altLang="ko-KR" sz="1800" b="0" dirty="0">
              <a:solidFill>
                <a:srgbClr val="0000FF"/>
              </a:solidFill>
            </a:endParaRPr>
          </a:p>
          <a:p>
            <a:endParaRPr lang="en-US" altLang="ko-KR" sz="1800" b="0" dirty="0">
              <a:solidFill>
                <a:srgbClr val="0000FF"/>
              </a:solidFill>
            </a:endParaRPr>
          </a:p>
          <a:p>
            <a:endParaRPr lang="en-US" altLang="ko-KR" sz="1800" b="1" dirty="0">
              <a:solidFill>
                <a:srgbClr val="0000FF"/>
              </a:solidFill>
            </a:endParaRPr>
          </a:p>
          <a:p>
            <a:pPr marL="0" indent="0">
              <a:buNone/>
            </a:pPr>
            <a:r>
              <a:rPr lang="en-US" altLang="ko-KR" sz="1800" b="1" dirty="0">
                <a:solidFill>
                  <a:srgbClr val="FF0000"/>
                </a:solidFill>
              </a:rPr>
              <a:t>Example C : </a:t>
            </a:r>
            <a:r>
              <a:rPr lang="en-US" altLang="ko-KR" sz="1800" b="0" dirty="0">
                <a:solidFill>
                  <a:srgbClr val="0000FF"/>
                </a:solidFill>
              </a:rPr>
              <a:t>Any inside host can send mail to the outside. The problem with this rule is that the use of port 25 for SMTP receipt is only a default</a:t>
            </a:r>
            <a:r>
              <a:rPr lang="en-US" altLang="ko-KR" sz="1800" b="0" dirty="0"/>
              <a:t>. </a:t>
            </a:r>
            <a:r>
              <a:rPr lang="en-US" sz="1800" dirty="0"/>
              <a:t>; </a:t>
            </a:r>
            <a:r>
              <a:rPr lang="en-US" sz="1800" dirty="0">
                <a:solidFill>
                  <a:srgbClr val="FF0000"/>
                </a:solidFill>
              </a:rPr>
              <a:t>an outside machine could be configured to have some other application linked to port 25</a:t>
            </a:r>
            <a:endParaRPr lang="en-US" altLang="ko-KR" sz="1800" b="0" dirty="0">
              <a:solidFill>
                <a:srgbClr val="FF0000"/>
              </a:solidFill>
            </a:endParaRPr>
          </a:p>
          <a:p>
            <a:endParaRPr lang="en-US" altLang="ko-KR" sz="1800" b="0" dirty="0"/>
          </a:p>
        </p:txBody>
      </p:sp>
      <p:graphicFrame>
        <p:nvGraphicFramePr>
          <p:cNvPr id="3074" name="Object 8"/>
          <p:cNvGraphicFramePr>
            <a:graphicFrameLocks noGrp="1" noChangeAspect="1"/>
          </p:cNvGraphicFramePr>
          <p:nvPr>
            <p:ph sz="quarter" idx="2"/>
          </p:nvPr>
        </p:nvGraphicFramePr>
        <p:xfrm>
          <a:off x="149226" y="1600200"/>
          <a:ext cx="8537574" cy="1376811"/>
        </p:xfrm>
        <a:graphic>
          <a:graphicData uri="http://schemas.openxmlformats.org/presentationml/2006/ole">
            <mc:AlternateContent xmlns:mc="http://schemas.openxmlformats.org/markup-compatibility/2006">
              <mc:Choice xmlns:v="urn:schemas-microsoft-com:vml" Requires="v">
                <p:oleObj name="Photo Editor 사진" r:id="rId2" imgW="7411485" imgH="942857" progId="">
                  <p:embed/>
                </p:oleObj>
              </mc:Choice>
              <mc:Fallback>
                <p:oleObj name="Photo Editor 사진" r:id="rId2" imgW="7411485" imgH="942857" progId="">
                  <p:embed/>
                  <p:pic>
                    <p:nvPicPr>
                      <p:cNvPr id="3074" name="Object 8"/>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6" y="1600200"/>
                        <a:ext cx="8537574" cy="1376811"/>
                      </a:xfrm>
                      <a:prstGeom prst="rect">
                        <a:avLst/>
                      </a:prstGeom>
                      <a:noFill/>
                      <a:ln>
                        <a:noFill/>
                      </a:ln>
                      <a:effectLst/>
                    </p:spPr>
                  </p:pic>
                </p:oleObj>
              </mc:Fallback>
            </mc:AlternateContent>
          </a:graphicData>
        </a:graphic>
      </p:graphicFrame>
      <p:graphicFrame>
        <p:nvGraphicFramePr>
          <p:cNvPr id="3075" name="Object 11"/>
          <p:cNvGraphicFramePr>
            <a:graphicFrameLocks noGrp="1" noChangeAspect="1"/>
          </p:cNvGraphicFramePr>
          <p:nvPr>
            <p:ph sz="quarter" idx="3"/>
          </p:nvPr>
        </p:nvGraphicFramePr>
        <p:xfrm>
          <a:off x="149226" y="3202436"/>
          <a:ext cx="8537574" cy="894596"/>
        </p:xfrm>
        <a:graphic>
          <a:graphicData uri="http://schemas.openxmlformats.org/presentationml/2006/ole">
            <mc:AlternateContent xmlns:mc="http://schemas.openxmlformats.org/markup-compatibility/2006">
              <mc:Choice xmlns:v="urn:schemas-microsoft-com:vml" Requires="v">
                <p:oleObj name="Photo Editor 사진" r:id="rId4" imgW="7392432" imgH="647619" progId="">
                  <p:embed/>
                </p:oleObj>
              </mc:Choice>
              <mc:Fallback>
                <p:oleObj name="Photo Editor 사진" r:id="rId4" imgW="7392432" imgH="647619" progId="">
                  <p:embed/>
                  <p:pic>
                    <p:nvPicPr>
                      <p:cNvPr id="3075" name="Object 1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26" y="3202436"/>
                        <a:ext cx="8537574" cy="894596"/>
                      </a:xfrm>
                      <a:prstGeom prst="rect">
                        <a:avLst/>
                      </a:prstGeom>
                      <a:noFill/>
                      <a:ln>
                        <a:noFill/>
                      </a:ln>
                      <a:effectLst/>
                    </p:spPr>
                  </p:pic>
                </p:oleObj>
              </mc:Fallback>
            </mc:AlternateContent>
          </a:graphicData>
        </a:graphic>
      </p:graphicFrame>
      <p:graphicFrame>
        <p:nvGraphicFramePr>
          <p:cNvPr id="3076" name="Object 14"/>
          <p:cNvGraphicFramePr>
            <a:graphicFrameLocks noChangeAspect="1"/>
          </p:cNvGraphicFramePr>
          <p:nvPr/>
        </p:nvGraphicFramePr>
        <p:xfrm>
          <a:off x="149225" y="5168738"/>
          <a:ext cx="8537575" cy="1101653"/>
        </p:xfrm>
        <a:graphic>
          <a:graphicData uri="http://schemas.openxmlformats.org/presentationml/2006/ole">
            <mc:AlternateContent xmlns:mc="http://schemas.openxmlformats.org/markup-compatibility/2006">
              <mc:Choice xmlns:v="urn:schemas-microsoft-com:vml" Requires="v">
                <p:oleObj name="Photo Editor 사진" r:id="rId6" imgW="7400000" imgH="695238" progId="">
                  <p:embed/>
                </p:oleObj>
              </mc:Choice>
              <mc:Fallback>
                <p:oleObj name="Photo Editor 사진" r:id="rId6" imgW="7400000" imgH="695238" progId="">
                  <p:embed/>
                  <p:pic>
                    <p:nvPicPr>
                      <p:cNvPr id="3076"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225" y="5168738"/>
                        <a:ext cx="8537575" cy="1101653"/>
                      </a:xfrm>
                      <a:prstGeom prst="rect">
                        <a:avLst/>
                      </a:prstGeom>
                      <a:noFill/>
                      <a:ln>
                        <a:noFill/>
                      </a:ln>
                      <a:effectLst/>
                    </p:spPr>
                  </p:pic>
                </p:oleObj>
              </mc:Fallback>
            </mc:AlternateContent>
          </a:graphicData>
        </a:graphic>
      </p:graphicFrame>
      <p:sp>
        <p:nvSpPr>
          <p:cNvPr id="7"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984388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How does a Hub work? </a:t>
            </a:r>
          </a:p>
        </p:txBody>
      </p:sp>
      <p:sp>
        <p:nvSpPr>
          <p:cNvPr id="3" name="Content Placeholder 2"/>
          <p:cNvSpPr>
            <a:spLocks noGrp="1"/>
          </p:cNvSpPr>
          <p:nvPr>
            <p:ph idx="1"/>
          </p:nvPr>
        </p:nvSpPr>
        <p:spPr>
          <a:xfrm>
            <a:off x="457200" y="1417638"/>
            <a:ext cx="8229600" cy="4830762"/>
          </a:xfrm>
        </p:spPr>
        <p:txBody>
          <a:bodyPr>
            <a:normAutofit fontScale="85000" lnSpcReduction="10000"/>
          </a:bodyPr>
          <a:lstStyle/>
          <a:p>
            <a:pPr algn="just"/>
            <a:r>
              <a:rPr lang="en-US" dirty="0">
                <a:solidFill>
                  <a:srgbClr val="0000CC"/>
                </a:solidFill>
                <a:latin typeface="Arial" panose="020B0604020202020204" pitchFamily="34" charset="0"/>
                <a:cs typeface="Arial" panose="020B0604020202020204" pitchFamily="34" charset="0"/>
              </a:rPr>
              <a:t>A hub </a:t>
            </a:r>
            <a:r>
              <a:rPr lang="en-US" dirty="0">
                <a:solidFill>
                  <a:srgbClr val="0EA246"/>
                </a:solidFill>
                <a:latin typeface="Arial" panose="020B0604020202020204" pitchFamily="34" charset="0"/>
                <a:cs typeface="Arial" panose="020B0604020202020204" pitchFamily="34" charset="0"/>
              </a:rPr>
              <a:t>receives data </a:t>
            </a:r>
            <a:r>
              <a:rPr lang="en-US" dirty="0">
                <a:solidFill>
                  <a:srgbClr val="0000CC"/>
                </a:solidFill>
                <a:latin typeface="Arial" panose="020B0604020202020204" pitchFamily="34" charset="0"/>
                <a:cs typeface="Arial" panose="020B0604020202020204" pitchFamily="34" charset="0"/>
              </a:rPr>
              <a:t>packets and </a:t>
            </a:r>
            <a:r>
              <a:rPr lang="en-US" dirty="0">
                <a:solidFill>
                  <a:srgbClr val="0EA246"/>
                </a:solidFill>
                <a:latin typeface="Arial" panose="020B0604020202020204" pitchFamily="34" charset="0"/>
                <a:cs typeface="Arial" panose="020B0604020202020204" pitchFamily="34" charset="0"/>
              </a:rPr>
              <a:t>passes</a:t>
            </a:r>
            <a:r>
              <a:rPr lang="en-US" dirty="0">
                <a:solidFill>
                  <a:srgbClr val="0000CC"/>
                </a:solidFill>
                <a:latin typeface="Arial" panose="020B0604020202020204" pitchFamily="34" charset="0"/>
                <a:cs typeface="Arial" panose="020B0604020202020204" pitchFamily="34" charset="0"/>
              </a:rPr>
              <a:t> on all the Information it receives to all the </a:t>
            </a:r>
            <a:r>
              <a:rPr lang="en-US" dirty="0">
                <a:solidFill>
                  <a:srgbClr val="0EA246"/>
                </a:solidFill>
                <a:latin typeface="Arial" panose="020B0604020202020204" pitchFamily="34" charset="0"/>
                <a:cs typeface="Arial" panose="020B0604020202020204" pitchFamily="34" charset="0"/>
              </a:rPr>
              <a:t>other</a:t>
            </a:r>
            <a:r>
              <a:rPr lang="en-US" dirty="0">
                <a:solidFill>
                  <a:srgbClr val="0000CC"/>
                </a:solidFill>
                <a:latin typeface="Arial" panose="020B0604020202020204" pitchFamily="34" charset="0"/>
                <a:cs typeface="Arial" panose="020B0604020202020204" pitchFamily="34" charset="0"/>
              </a:rPr>
              <a:t> </a:t>
            </a:r>
            <a:r>
              <a:rPr lang="en-US" dirty="0">
                <a:solidFill>
                  <a:srgbClr val="0EA246"/>
                </a:solidFill>
                <a:latin typeface="Arial" panose="020B0604020202020204" pitchFamily="34" charset="0"/>
                <a:cs typeface="Arial" panose="020B0604020202020204" pitchFamily="34" charset="0"/>
              </a:rPr>
              <a:t>computers</a:t>
            </a:r>
            <a:r>
              <a:rPr lang="en-US" dirty="0">
                <a:solidFill>
                  <a:srgbClr val="0000CC"/>
                </a:solidFill>
                <a:latin typeface="Arial" panose="020B0604020202020204" pitchFamily="34" charset="0"/>
                <a:cs typeface="Arial" panose="020B0604020202020204" pitchFamily="34" charset="0"/>
              </a:rPr>
              <a:t> connected to the hub.</a:t>
            </a:r>
          </a:p>
          <a:p>
            <a:pPr marL="0" indent="0" algn="just">
              <a:buNone/>
            </a:pPr>
            <a:r>
              <a:rPr lang="en-US" dirty="0">
                <a:solidFill>
                  <a:srgbClr val="0000CC"/>
                </a:solidFill>
                <a:latin typeface="Arial" panose="020B0604020202020204" pitchFamily="34" charset="0"/>
                <a:cs typeface="Arial" panose="020B0604020202020204" pitchFamily="34" charset="0"/>
              </a:rPr>
              <a:t> </a:t>
            </a:r>
          </a:p>
          <a:p>
            <a:pPr algn="just"/>
            <a:r>
              <a:rPr lang="en-US" dirty="0">
                <a:solidFill>
                  <a:srgbClr val="0000CC"/>
                </a:solidFill>
                <a:latin typeface="Arial" panose="020B0604020202020204" pitchFamily="34" charset="0"/>
                <a:cs typeface="Arial" panose="020B0604020202020204" pitchFamily="34" charset="0"/>
              </a:rPr>
              <a:t>Information is also sent to the computer that sent the information! </a:t>
            </a:r>
          </a:p>
          <a:p>
            <a:pPr marL="0" indent="0" algn="just">
              <a:buNone/>
            </a:pPr>
            <a:r>
              <a:rPr lang="en-US" b="1" dirty="0">
                <a:solidFill>
                  <a:srgbClr val="AB01AF"/>
                </a:solidFill>
                <a:latin typeface="Arial" panose="020B0604020202020204" pitchFamily="34" charset="0"/>
                <a:cs typeface="Arial" panose="020B0604020202020204" pitchFamily="34" charset="0"/>
              </a:rPr>
              <a:t>Example: </a:t>
            </a:r>
          </a:p>
          <a:p>
            <a:pPr algn="just"/>
            <a:r>
              <a:rPr lang="en-US" dirty="0">
                <a:solidFill>
                  <a:srgbClr val="0000CC"/>
                </a:solidFill>
                <a:latin typeface="Arial" panose="020B0604020202020204" pitchFamily="34" charset="0"/>
                <a:cs typeface="Arial" panose="020B0604020202020204" pitchFamily="34" charset="0"/>
              </a:rPr>
              <a:t>if computer 1 wants to communicate with computer 3, the data will be sent to all the computers on the network since </a:t>
            </a:r>
            <a:r>
              <a:rPr lang="en-US" dirty="0">
                <a:solidFill>
                  <a:srgbClr val="0EA246"/>
                </a:solidFill>
                <a:latin typeface="Arial" panose="020B0604020202020204" pitchFamily="34" charset="0"/>
                <a:cs typeface="Arial" panose="020B0604020202020204" pitchFamily="34" charset="0"/>
              </a:rPr>
              <a:t>hubs do not know the destination</a:t>
            </a:r>
            <a:r>
              <a:rPr lang="en-US" dirty="0">
                <a:solidFill>
                  <a:srgbClr val="0000CC"/>
                </a:solidFill>
                <a:latin typeface="Arial" panose="020B0604020202020204" pitchFamily="34" charset="0"/>
                <a:cs typeface="Arial" panose="020B0604020202020204" pitchFamily="34" charset="0"/>
              </a:rPr>
              <a:t> of the information it receives.</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6719531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noAutofit/>
          </a:bodyPr>
          <a:lstStyle/>
          <a:p>
            <a:r>
              <a:rPr lang="en-US" altLang="ko-KR" sz="3200" dirty="0">
                <a:solidFill>
                  <a:srgbClr val="C00000"/>
                </a:solidFill>
                <a:latin typeface="Arial Black" panose="020B0A04020102020204" pitchFamily="34" charset="0"/>
              </a:rPr>
              <a:t>Packet-Filtering Router</a:t>
            </a:r>
          </a:p>
        </p:txBody>
      </p:sp>
      <p:sp>
        <p:nvSpPr>
          <p:cNvPr id="4101" name="Rectangle 3"/>
          <p:cNvSpPr>
            <a:spLocks noGrp="1" noChangeArrowheads="1"/>
          </p:cNvSpPr>
          <p:nvPr>
            <p:ph type="body" sz="half" idx="1"/>
          </p:nvPr>
        </p:nvSpPr>
        <p:spPr bwMode="auto">
          <a:xfrm>
            <a:off x="427037" y="914400"/>
            <a:ext cx="8280400" cy="4709319"/>
          </a:xfrm>
          <a:noFill/>
          <a:ln>
            <a:miter lim="800000"/>
            <a:headEnd/>
            <a:tailEnd/>
          </a:ln>
        </p:spPr>
        <p:txBody>
          <a:bodyPr vert="horz" wrap="square" lIns="91440" tIns="45720" rIns="91440" bIns="45720" numCol="1" anchor="t" anchorCtr="0" compatLnSpc="1">
            <a:prstTxWarp prst="textNoShape">
              <a:avLst/>
            </a:prstTxWarp>
          </a:bodyPr>
          <a:lstStyle/>
          <a:p>
            <a:pPr marL="0" indent="0" algn="just">
              <a:buNone/>
            </a:pPr>
            <a:r>
              <a:rPr lang="en-US" altLang="ko-KR" sz="2000" b="1" dirty="0">
                <a:solidFill>
                  <a:srgbClr val="FF0000"/>
                </a:solidFill>
              </a:rPr>
              <a:t>Example D : </a:t>
            </a:r>
            <a:r>
              <a:rPr lang="en-US" altLang="ko-KR" sz="2000" b="0" dirty="0">
                <a:solidFill>
                  <a:srgbClr val="0000FF"/>
                </a:solidFill>
              </a:rPr>
              <a:t>This rule set achieves the intended result that was not achieved in C taking advantage of a feature of TCP connections (ACK flag of a TCP segment).</a:t>
            </a:r>
          </a:p>
          <a:p>
            <a:pPr algn="just"/>
            <a:endParaRPr lang="en-US" altLang="ko-KR" sz="2000" b="0" dirty="0"/>
          </a:p>
          <a:p>
            <a:pPr algn="just"/>
            <a:endParaRPr lang="en-US" altLang="ko-KR" sz="2000" b="0" dirty="0"/>
          </a:p>
          <a:p>
            <a:pPr algn="just"/>
            <a:endParaRPr lang="en-US" altLang="ko-KR" sz="2000" b="0" dirty="0"/>
          </a:p>
          <a:p>
            <a:pPr marL="0" indent="0" algn="just">
              <a:buNone/>
            </a:pPr>
            <a:r>
              <a:rPr lang="en-US" altLang="ko-KR" sz="2000" b="1" dirty="0">
                <a:solidFill>
                  <a:srgbClr val="FF0000"/>
                </a:solidFill>
              </a:rPr>
              <a:t>Example E : </a:t>
            </a:r>
            <a:r>
              <a:rPr lang="en-US" altLang="ko-KR" sz="2000" b="0" dirty="0">
                <a:solidFill>
                  <a:srgbClr val="0000FF"/>
                </a:solidFill>
              </a:rPr>
              <a:t>This rule set is one approach to handling FTP-like services with two connections (using control connection port and data connection port). The 3rd rule allows packets destined for a high-numbered port (</a:t>
            </a:r>
            <a:r>
              <a:rPr lang="en-US" altLang="ko-KR" sz="2000" b="0" dirty="0" err="1">
                <a:solidFill>
                  <a:srgbClr val="0000FF"/>
                </a:solidFill>
              </a:rPr>
              <a:t>nonservers</a:t>
            </a:r>
            <a:r>
              <a:rPr lang="en-US" altLang="ko-KR" sz="2000" b="0" dirty="0">
                <a:solidFill>
                  <a:srgbClr val="0000FF"/>
                </a:solidFill>
              </a:rPr>
              <a:t>) on an internal machine.</a:t>
            </a:r>
          </a:p>
          <a:p>
            <a:endParaRPr lang="en-US" altLang="ko-KR" sz="1800" b="0" dirty="0"/>
          </a:p>
        </p:txBody>
      </p:sp>
      <p:graphicFrame>
        <p:nvGraphicFramePr>
          <p:cNvPr id="4098" name="Object 4"/>
          <p:cNvGraphicFramePr>
            <a:graphicFrameLocks noGrp="1" noChangeAspect="1"/>
          </p:cNvGraphicFramePr>
          <p:nvPr>
            <p:ph sz="quarter" idx="2"/>
          </p:nvPr>
        </p:nvGraphicFramePr>
        <p:xfrm>
          <a:off x="596899" y="1981200"/>
          <a:ext cx="7940675" cy="1079104"/>
        </p:xfrm>
        <a:graphic>
          <a:graphicData uri="http://schemas.openxmlformats.org/presentationml/2006/ole">
            <mc:AlternateContent xmlns:mc="http://schemas.openxmlformats.org/markup-compatibility/2006">
              <mc:Choice xmlns:v="urn:schemas-microsoft-com:vml" Requires="v">
                <p:oleObj name="Photo Editor 사진" r:id="rId2" imgW="8202170" imgH="857143" progId="">
                  <p:embed/>
                </p:oleObj>
              </mc:Choice>
              <mc:Fallback>
                <p:oleObj name="Photo Editor 사진" r:id="rId2" imgW="8202170" imgH="857143" progId="">
                  <p:embed/>
                  <p:pic>
                    <p:nvPicPr>
                      <p:cNvPr id="4098"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99" y="1981200"/>
                        <a:ext cx="7940675" cy="1079104"/>
                      </a:xfrm>
                      <a:prstGeom prst="rect">
                        <a:avLst/>
                      </a:prstGeom>
                      <a:noFill/>
                      <a:ln>
                        <a:noFill/>
                      </a:ln>
                      <a:effectLst/>
                    </p:spPr>
                  </p:pic>
                </p:oleObj>
              </mc:Fallback>
            </mc:AlternateContent>
          </a:graphicData>
        </a:graphic>
      </p:graphicFrame>
      <p:graphicFrame>
        <p:nvGraphicFramePr>
          <p:cNvPr id="4099" name="Object 6"/>
          <p:cNvGraphicFramePr>
            <a:graphicFrameLocks noGrp="1" noChangeAspect="1"/>
          </p:cNvGraphicFramePr>
          <p:nvPr>
            <p:ph sz="quarter" idx="3"/>
          </p:nvPr>
        </p:nvGraphicFramePr>
        <p:xfrm>
          <a:off x="585657" y="4606652"/>
          <a:ext cx="7912100" cy="985837"/>
        </p:xfrm>
        <a:graphic>
          <a:graphicData uri="http://schemas.openxmlformats.org/presentationml/2006/ole">
            <mc:AlternateContent xmlns:mc="http://schemas.openxmlformats.org/markup-compatibility/2006">
              <mc:Choice xmlns:v="urn:schemas-microsoft-com:vml" Requires="v">
                <p:oleObj name="Photo Editor 사진" r:id="rId4" imgW="8190476" imgH="1019048" progId="">
                  <p:embed/>
                </p:oleObj>
              </mc:Choice>
              <mc:Fallback>
                <p:oleObj name="Photo Editor 사진" r:id="rId4" imgW="8190476" imgH="1019048" progId="">
                  <p:embed/>
                  <p:pic>
                    <p:nvPicPr>
                      <p:cNvPr id="4099" name="Object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657" y="4606652"/>
                        <a:ext cx="7912100"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11329396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49225" y="220663"/>
            <a:ext cx="8809038" cy="604837"/>
          </a:xfrm>
        </p:spPr>
        <p:txBody>
          <a:bodyPr>
            <a:normAutofit fontScale="90000"/>
          </a:bodyPr>
          <a:lstStyle/>
          <a:p>
            <a:r>
              <a:rPr lang="en-US" altLang="ko-KR" sz="4000">
                <a:solidFill>
                  <a:srgbClr val="C00000"/>
                </a:solidFill>
                <a:latin typeface="Arial Black" pitchFamily="34" charset="0"/>
              </a:rPr>
              <a:t>Packet-Filtering Router</a:t>
            </a:r>
          </a:p>
        </p:txBody>
      </p:sp>
      <p:sp>
        <p:nvSpPr>
          <p:cNvPr id="33795"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just">
              <a:lnSpc>
                <a:spcPct val="100000"/>
              </a:lnSpc>
            </a:pPr>
            <a:r>
              <a:rPr lang="en-US" altLang="en-US" sz="2800" b="0" dirty="0">
                <a:solidFill>
                  <a:srgbClr val="00B050"/>
                </a:solidFill>
              </a:rPr>
              <a:t>Advantages</a:t>
            </a:r>
          </a:p>
          <a:p>
            <a:pPr lvl="1" algn="just">
              <a:lnSpc>
                <a:spcPct val="100000"/>
              </a:lnSpc>
            </a:pPr>
            <a:r>
              <a:rPr lang="en-US" altLang="ko-KR" sz="2000" b="0" dirty="0">
                <a:solidFill>
                  <a:srgbClr val="0000FF"/>
                </a:solidFill>
              </a:rPr>
              <a:t>S</a:t>
            </a:r>
            <a:r>
              <a:rPr lang="en-US" altLang="en-US" sz="2000" b="0" dirty="0">
                <a:solidFill>
                  <a:srgbClr val="0000FF"/>
                </a:solidFill>
              </a:rPr>
              <a:t>implicity</a:t>
            </a:r>
          </a:p>
          <a:p>
            <a:pPr lvl="1" algn="just">
              <a:lnSpc>
                <a:spcPct val="100000"/>
              </a:lnSpc>
            </a:pPr>
            <a:r>
              <a:rPr lang="en-US" altLang="en-US" sz="2000" b="0" dirty="0">
                <a:solidFill>
                  <a:srgbClr val="0000FF"/>
                </a:solidFill>
              </a:rPr>
              <a:t>Transparency to users</a:t>
            </a:r>
          </a:p>
          <a:p>
            <a:pPr lvl="1" algn="just">
              <a:lnSpc>
                <a:spcPct val="100000"/>
              </a:lnSpc>
            </a:pPr>
            <a:r>
              <a:rPr lang="en-US" altLang="en-US" sz="2000" b="0" dirty="0">
                <a:solidFill>
                  <a:srgbClr val="0000FF"/>
                </a:solidFill>
              </a:rPr>
              <a:t>High speed</a:t>
            </a:r>
          </a:p>
          <a:p>
            <a:pPr algn="just">
              <a:lnSpc>
                <a:spcPct val="100000"/>
              </a:lnSpc>
            </a:pPr>
            <a:r>
              <a:rPr lang="en-US" altLang="en-US" sz="2800" b="0" dirty="0">
                <a:solidFill>
                  <a:srgbClr val="FF0000"/>
                </a:solidFill>
              </a:rPr>
              <a:t>Disadvantages</a:t>
            </a:r>
          </a:p>
          <a:p>
            <a:pPr lvl="1" algn="just">
              <a:lnSpc>
                <a:spcPct val="100000"/>
              </a:lnSpc>
            </a:pPr>
            <a:r>
              <a:rPr lang="en-US" altLang="ko-KR" sz="2000" b="0" dirty="0">
                <a:solidFill>
                  <a:srgbClr val="0000FF"/>
                </a:solidFill>
              </a:rPr>
              <a:t>Difficulty of dealing with applications at the packet-filtering level</a:t>
            </a:r>
          </a:p>
          <a:p>
            <a:pPr lvl="1" algn="just">
              <a:lnSpc>
                <a:spcPct val="100000"/>
              </a:lnSpc>
            </a:pPr>
            <a:r>
              <a:rPr lang="en-US" altLang="en-US" sz="2000" b="0" dirty="0">
                <a:solidFill>
                  <a:srgbClr val="0000FF"/>
                </a:solidFill>
              </a:rPr>
              <a:t>Difficulty of setting up packet filter rules</a:t>
            </a:r>
            <a:r>
              <a:rPr lang="en-US" altLang="ko-KR" sz="2000" b="0" dirty="0">
                <a:solidFill>
                  <a:srgbClr val="0000FF"/>
                </a:solidFill>
              </a:rPr>
              <a:t> correctly</a:t>
            </a:r>
            <a:endParaRPr lang="en-US" altLang="en-US" sz="2000" b="0" dirty="0">
              <a:solidFill>
                <a:srgbClr val="0000FF"/>
              </a:solidFill>
            </a:endParaRPr>
          </a:p>
          <a:p>
            <a:pPr lvl="1" algn="just">
              <a:lnSpc>
                <a:spcPct val="100000"/>
              </a:lnSpc>
            </a:pPr>
            <a:r>
              <a:rPr lang="en-US" altLang="en-US" sz="2000" b="0" dirty="0">
                <a:solidFill>
                  <a:srgbClr val="0000FF"/>
                </a:solidFill>
              </a:rPr>
              <a:t>Lack of Authentication</a:t>
            </a:r>
            <a:endParaRPr lang="en-US" altLang="ko-KR" sz="2000" b="0" dirty="0">
              <a:solidFill>
                <a:srgbClr val="0000FF"/>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12649079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274638"/>
            <a:ext cx="8229600" cy="334962"/>
          </a:xfrm>
        </p:spPr>
        <p:txBody>
          <a:bodyPr>
            <a:noAutofit/>
          </a:bodyPr>
          <a:lstStyle/>
          <a:p>
            <a:r>
              <a:rPr lang="en-US" altLang="ko-KR" sz="3200" dirty="0">
                <a:solidFill>
                  <a:srgbClr val="C00000"/>
                </a:solidFill>
                <a:latin typeface="Arial Black" panose="020B0A04020102020204" pitchFamily="34" charset="0"/>
              </a:rPr>
              <a:t>Packet-Filtering Router</a:t>
            </a:r>
          </a:p>
        </p:txBody>
      </p:sp>
      <p:sp>
        <p:nvSpPr>
          <p:cNvPr id="34819" name="Rectangle 3"/>
          <p:cNvSpPr>
            <a:spLocks noGrp="1" noChangeArrowheads="1"/>
          </p:cNvSpPr>
          <p:nvPr>
            <p:ph type="body" idx="1"/>
          </p:nvPr>
        </p:nvSpPr>
        <p:spPr bwMode="auto">
          <a:xfrm>
            <a:off x="312738" y="763588"/>
            <a:ext cx="8229600" cy="5859462"/>
          </a:xfrm>
          <a:noFill/>
          <a:ln>
            <a:miter lim="800000"/>
            <a:headEnd/>
            <a:tailEnd/>
          </a:ln>
        </p:spPr>
        <p:txBody>
          <a:bodyPr vert="horz" wrap="square" lIns="91440" tIns="45720" rIns="91440" bIns="45720" numCol="1" anchor="t" anchorCtr="0" compatLnSpc="1">
            <a:prstTxWarp prst="textNoShape">
              <a:avLst/>
            </a:prstTxWarp>
          </a:bodyPr>
          <a:lstStyle/>
          <a:p>
            <a:pPr algn="just"/>
            <a:r>
              <a:rPr lang="en-US" altLang="en-US" sz="1800" b="0" dirty="0">
                <a:solidFill>
                  <a:srgbClr val="0000FF"/>
                </a:solidFill>
              </a:rPr>
              <a:t>Possible </a:t>
            </a:r>
            <a:r>
              <a:rPr lang="en-US" altLang="ko-KR" sz="1800" b="0" dirty="0">
                <a:solidFill>
                  <a:srgbClr val="0000FF"/>
                </a:solidFill>
              </a:rPr>
              <a:t>a</a:t>
            </a:r>
            <a:r>
              <a:rPr lang="en-US" altLang="en-US" sz="1800" b="0" dirty="0">
                <a:solidFill>
                  <a:srgbClr val="0000FF"/>
                </a:solidFill>
              </a:rPr>
              <a:t>ttacks </a:t>
            </a:r>
            <a:r>
              <a:rPr lang="en-US" altLang="ko-KR" sz="1800" b="0" dirty="0">
                <a:solidFill>
                  <a:srgbClr val="0000FF"/>
                </a:solidFill>
              </a:rPr>
              <a:t>vs.</a:t>
            </a:r>
            <a:r>
              <a:rPr lang="en-US" altLang="en-US" sz="1800" b="0" dirty="0">
                <a:solidFill>
                  <a:srgbClr val="0000FF"/>
                </a:solidFill>
              </a:rPr>
              <a:t> </a:t>
            </a:r>
            <a:r>
              <a:rPr lang="en-US" altLang="ko-KR" sz="1800" b="0" dirty="0">
                <a:solidFill>
                  <a:srgbClr val="0000FF"/>
                </a:solidFill>
              </a:rPr>
              <a:t>c</a:t>
            </a:r>
            <a:r>
              <a:rPr lang="en-US" altLang="en-US" sz="1800" b="0" dirty="0">
                <a:solidFill>
                  <a:srgbClr val="0000FF"/>
                </a:solidFill>
              </a:rPr>
              <a:t>ountermeasures</a:t>
            </a:r>
          </a:p>
          <a:p>
            <a:pPr lvl="1" algn="just"/>
            <a:r>
              <a:rPr lang="en-US" altLang="en-US" sz="1800" b="0" dirty="0">
                <a:solidFill>
                  <a:srgbClr val="FF0000"/>
                </a:solidFill>
              </a:rPr>
              <a:t>IP </a:t>
            </a:r>
            <a:r>
              <a:rPr lang="en-US" altLang="ko-KR" sz="1800" b="0" dirty="0">
                <a:solidFill>
                  <a:srgbClr val="FF0000"/>
                </a:solidFill>
              </a:rPr>
              <a:t>a</a:t>
            </a:r>
            <a:r>
              <a:rPr lang="en-US" altLang="en-US" sz="1800" b="0" dirty="0">
                <a:solidFill>
                  <a:srgbClr val="FF0000"/>
                </a:solidFill>
              </a:rPr>
              <a:t>ddress </a:t>
            </a:r>
            <a:r>
              <a:rPr lang="en-US" altLang="ko-KR" sz="1800" b="0" dirty="0">
                <a:solidFill>
                  <a:srgbClr val="FF0000"/>
                </a:solidFill>
              </a:rPr>
              <a:t>s</a:t>
            </a:r>
            <a:r>
              <a:rPr lang="en-US" altLang="en-US" sz="1800" b="0" dirty="0">
                <a:solidFill>
                  <a:srgbClr val="FF0000"/>
                </a:solidFill>
              </a:rPr>
              <a:t>poofing</a:t>
            </a:r>
            <a:endParaRPr lang="en-US" altLang="ko-KR" sz="1800" b="0" dirty="0">
              <a:solidFill>
                <a:srgbClr val="FF0000"/>
              </a:solidFill>
            </a:endParaRPr>
          </a:p>
          <a:p>
            <a:pPr lvl="2" algn="just"/>
            <a:r>
              <a:rPr lang="en-US" altLang="ko-KR" sz="1800" b="0" dirty="0">
                <a:solidFill>
                  <a:srgbClr val="0000FF"/>
                </a:solidFill>
              </a:rPr>
              <a:t>The attacker replaces source address of packets with an address of trusted internal host</a:t>
            </a:r>
          </a:p>
          <a:p>
            <a:pPr lvl="2" algn="just">
              <a:buFontTx/>
              <a:buNone/>
            </a:pPr>
            <a:r>
              <a:rPr lang="en-US" altLang="ko-KR" sz="1800" b="0" dirty="0">
                <a:solidFill>
                  <a:srgbClr val="0000FF"/>
                </a:solidFill>
                <a:sym typeface="Wingdings" pitchFamily="2" charset="2"/>
              </a:rPr>
              <a:t>	 </a:t>
            </a:r>
            <a:r>
              <a:rPr lang="en-US" altLang="ko-KR" sz="1800" b="0" dirty="0">
                <a:solidFill>
                  <a:srgbClr val="0000FF"/>
                </a:solidFill>
              </a:rPr>
              <a:t>Discards packets with an inside source address if the packet arrives on an external interface</a:t>
            </a:r>
            <a:endParaRPr lang="en-US" altLang="en-US" sz="1800" b="0" dirty="0">
              <a:solidFill>
                <a:srgbClr val="0000FF"/>
              </a:solidFill>
            </a:endParaRPr>
          </a:p>
          <a:p>
            <a:pPr lvl="1" algn="just"/>
            <a:r>
              <a:rPr lang="en-US" altLang="en-US" sz="1800" b="0" dirty="0">
                <a:solidFill>
                  <a:srgbClr val="FF0000"/>
                </a:solidFill>
              </a:rPr>
              <a:t>Source </a:t>
            </a:r>
            <a:r>
              <a:rPr lang="en-US" altLang="ko-KR" sz="1800" b="0" dirty="0">
                <a:solidFill>
                  <a:srgbClr val="FF0000"/>
                </a:solidFill>
              </a:rPr>
              <a:t>r</a:t>
            </a:r>
            <a:r>
              <a:rPr lang="en-US" altLang="en-US" sz="1800" b="0" dirty="0">
                <a:solidFill>
                  <a:srgbClr val="FF0000"/>
                </a:solidFill>
              </a:rPr>
              <a:t>outing </a:t>
            </a:r>
            <a:r>
              <a:rPr lang="en-US" altLang="ko-KR" sz="1800" b="0" dirty="0">
                <a:solidFill>
                  <a:srgbClr val="FF0000"/>
                </a:solidFill>
              </a:rPr>
              <a:t>a</a:t>
            </a:r>
            <a:r>
              <a:rPr lang="en-US" altLang="en-US" sz="1800" b="0" dirty="0">
                <a:solidFill>
                  <a:srgbClr val="FF0000"/>
                </a:solidFill>
              </a:rPr>
              <a:t>ttacks</a:t>
            </a:r>
            <a:endParaRPr lang="en-US" altLang="ko-KR" sz="1800" b="0" dirty="0">
              <a:solidFill>
                <a:srgbClr val="FF0000"/>
              </a:solidFill>
            </a:endParaRPr>
          </a:p>
          <a:p>
            <a:pPr lvl="2" algn="just"/>
            <a:r>
              <a:rPr lang="en-US" altLang="ko-KR" sz="1800" b="0" dirty="0">
                <a:solidFill>
                  <a:srgbClr val="0000FF"/>
                </a:solidFill>
              </a:rPr>
              <a:t>The source station specifies the route that a packet should take as it crosses the Internet (in the hope that this </a:t>
            </a:r>
            <a:r>
              <a:rPr lang="en-US" altLang="ko-KR" sz="1800" b="0" dirty="0">
                <a:solidFill>
                  <a:srgbClr val="FF0000"/>
                </a:solidFill>
              </a:rPr>
              <a:t>will bypass security </a:t>
            </a:r>
            <a:r>
              <a:rPr lang="en-US" altLang="ko-KR" sz="1800" b="0" dirty="0">
                <a:solidFill>
                  <a:srgbClr val="0000FF"/>
                </a:solidFill>
              </a:rPr>
              <a:t>measures)</a:t>
            </a:r>
          </a:p>
          <a:p>
            <a:pPr lvl="2" algn="just">
              <a:buFontTx/>
              <a:buNone/>
            </a:pPr>
            <a:r>
              <a:rPr lang="en-US" altLang="ko-KR" sz="1800" b="0" dirty="0">
                <a:solidFill>
                  <a:srgbClr val="0000FF"/>
                </a:solidFill>
                <a:sym typeface="Wingdings" pitchFamily="2" charset="2"/>
              </a:rPr>
              <a:t>	 </a:t>
            </a:r>
            <a:r>
              <a:rPr lang="en-US" altLang="ko-KR" sz="1800" b="0" dirty="0">
                <a:solidFill>
                  <a:srgbClr val="0000FF"/>
                </a:solidFill>
              </a:rPr>
              <a:t>Discards all packets that use the source route option</a:t>
            </a:r>
            <a:endParaRPr lang="en-US" altLang="en-US" sz="1800" b="0" dirty="0">
              <a:solidFill>
                <a:srgbClr val="0000FF"/>
              </a:solidFill>
            </a:endParaRPr>
          </a:p>
          <a:p>
            <a:pPr lvl="1" algn="just"/>
            <a:r>
              <a:rPr lang="en-US" altLang="en-US" sz="1800" b="0" dirty="0">
                <a:solidFill>
                  <a:srgbClr val="FF0000"/>
                </a:solidFill>
              </a:rPr>
              <a:t>Tiny </a:t>
            </a:r>
            <a:r>
              <a:rPr lang="en-US" altLang="ko-KR" sz="1800" b="0" dirty="0">
                <a:solidFill>
                  <a:srgbClr val="FF0000"/>
                </a:solidFill>
              </a:rPr>
              <a:t>f</a:t>
            </a:r>
            <a:r>
              <a:rPr lang="en-US" altLang="en-US" sz="1800" b="0" dirty="0">
                <a:solidFill>
                  <a:srgbClr val="FF0000"/>
                </a:solidFill>
              </a:rPr>
              <a:t>ragment </a:t>
            </a:r>
            <a:r>
              <a:rPr lang="en-US" altLang="ko-KR" sz="1800" b="0" dirty="0">
                <a:solidFill>
                  <a:srgbClr val="FF0000"/>
                </a:solidFill>
              </a:rPr>
              <a:t>a</a:t>
            </a:r>
            <a:r>
              <a:rPr lang="en-US" altLang="en-US" sz="1800" b="0" dirty="0">
                <a:solidFill>
                  <a:srgbClr val="FF0000"/>
                </a:solidFill>
              </a:rPr>
              <a:t>ttacks</a:t>
            </a:r>
            <a:endParaRPr lang="en-US" altLang="ko-KR" sz="1800" b="0" dirty="0">
              <a:solidFill>
                <a:srgbClr val="FF0000"/>
              </a:solidFill>
            </a:endParaRPr>
          </a:p>
          <a:p>
            <a:pPr lvl="2" algn="just"/>
            <a:r>
              <a:rPr lang="en-US" altLang="ko-KR" sz="1800" b="0" dirty="0">
                <a:solidFill>
                  <a:srgbClr val="0000FF"/>
                </a:solidFill>
              </a:rPr>
              <a:t>The </a:t>
            </a:r>
            <a:r>
              <a:rPr lang="en-US" altLang="ko-KR" sz="1800" b="0" dirty="0">
                <a:solidFill>
                  <a:srgbClr val="0EA246"/>
                </a:solidFill>
              </a:rPr>
              <a:t>intruder uses IP fragmentation </a:t>
            </a:r>
            <a:r>
              <a:rPr lang="en-US" altLang="ko-KR" sz="1800" b="0" dirty="0">
                <a:solidFill>
                  <a:srgbClr val="0000FF"/>
                </a:solidFill>
              </a:rPr>
              <a:t>option to create extremely small fragments and force the TCP header information into a separate packet fragment (in the hope that only the first fragment is examined and the remaining are passed thru).</a:t>
            </a:r>
          </a:p>
          <a:p>
            <a:pPr lvl="2" algn="just">
              <a:buFontTx/>
              <a:buNone/>
            </a:pPr>
            <a:r>
              <a:rPr lang="en-US" altLang="ko-KR" sz="1800" b="0" dirty="0">
                <a:solidFill>
                  <a:srgbClr val="0000FF"/>
                </a:solidFill>
                <a:sym typeface="Wingdings" pitchFamily="2" charset="2"/>
              </a:rPr>
              <a:t>	 </a:t>
            </a:r>
            <a:r>
              <a:rPr lang="en-US" altLang="ko-KR" sz="1800" b="0" dirty="0">
                <a:solidFill>
                  <a:srgbClr val="0000FF"/>
                </a:solidFill>
              </a:rPr>
              <a:t>Discards all packets where the protocol type is TCP and the IP Fragment Offset is equal to 1</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7895600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415989"/>
            <a:ext cx="2659943" cy="502626"/>
          </a:xfrm>
          <a:prstGeom prst="rect">
            <a:avLst/>
          </a:prstGeom>
        </p:spPr>
        <p:txBody>
          <a:bodyPr vert="horz" wrap="square" lIns="0" tIns="10085" rIns="0" bIns="0" rtlCol="0">
            <a:spAutoFit/>
          </a:bodyPr>
          <a:lstStyle/>
          <a:p>
            <a:pPr marL="11206">
              <a:spcBef>
                <a:spcPts val="79"/>
              </a:spcBef>
            </a:pPr>
            <a:r>
              <a:rPr sz="3200" spc="-4" dirty="0">
                <a:solidFill>
                  <a:srgbClr val="C00000"/>
                </a:solidFill>
                <a:latin typeface="Arial Black" panose="020B0A04020102020204" pitchFamily="34" charset="0"/>
              </a:rPr>
              <a:t>Firewalls</a:t>
            </a:r>
          </a:p>
        </p:txBody>
      </p:sp>
      <p:sp>
        <p:nvSpPr>
          <p:cNvPr id="3" name="object 3"/>
          <p:cNvSpPr txBox="1"/>
          <p:nvPr/>
        </p:nvSpPr>
        <p:spPr>
          <a:xfrm>
            <a:off x="685800" y="909090"/>
            <a:ext cx="7716371" cy="5620732"/>
          </a:xfrm>
          <a:prstGeom prst="rect">
            <a:avLst/>
          </a:prstGeom>
        </p:spPr>
        <p:txBody>
          <a:bodyPr vert="horz" wrap="square" lIns="0" tIns="62193" rIns="0" bIns="0" rtlCol="0">
            <a:spAutoFit/>
          </a:bodyPr>
          <a:lstStyle/>
          <a:p>
            <a:pPr marL="314902" indent="-304256" algn="just" defTabSz="806867">
              <a:spcBef>
                <a:spcPts val="1262"/>
              </a:spcBef>
              <a:buFont typeface="Arial"/>
              <a:buChar char="•"/>
              <a:tabLst>
                <a:tab pos="314902" algn="l"/>
                <a:tab pos="315462" algn="l"/>
              </a:tabLst>
            </a:pPr>
            <a:r>
              <a:rPr b="1" u="sng" dirty="0">
                <a:solidFill>
                  <a:srgbClr val="0000CC"/>
                </a:solidFill>
                <a:uFill>
                  <a:solidFill>
                    <a:srgbClr val="000000"/>
                  </a:solidFill>
                </a:uFill>
                <a:latin typeface="Arial"/>
                <a:cs typeface="Arial"/>
              </a:rPr>
              <a:t>Packet</a:t>
            </a:r>
            <a:r>
              <a:rPr b="1" u="sng" spc="-22" dirty="0">
                <a:solidFill>
                  <a:srgbClr val="0000CC"/>
                </a:solidFill>
                <a:uFill>
                  <a:solidFill>
                    <a:srgbClr val="000000"/>
                  </a:solidFill>
                </a:uFill>
                <a:latin typeface="Arial"/>
                <a:cs typeface="Arial"/>
              </a:rPr>
              <a:t> </a:t>
            </a:r>
            <a:r>
              <a:rPr b="1" u="sng" dirty="0">
                <a:solidFill>
                  <a:srgbClr val="0000CC"/>
                </a:solidFill>
                <a:uFill>
                  <a:solidFill>
                    <a:srgbClr val="000000"/>
                  </a:solidFill>
                </a:uFill>
                <a:latin typeface="Arial"/>
                <a:cs typeface="Arial"/>
              </a:rPr>
              <a:t>Filters</a:t>
            </a:r>
            <a:endParaRPr u="sng" dirty="0">
              <a:solidFill>
                <a:srgbClr val="0000CC"/>
              </a:solidFill>
              <a:latin typeface="Arial"/>
              <a:cs typeface="Arial"/>
            </a:endParaRPr>
          </a:p>
          <a:p>
            <a:pPr marL="314902" marR="47628" indent="-304256" algn="just" defTabSz="806867">
              <a:spcBef>
                <a:spcPts val="401"/>
              </a:spcBef>
              <a:buFontTx/>
              <a:buChar char="•"/>
              <a:tabLst>
                <a:tab pos="314902" algn="l"/>
                <a:tab pos="315462" algn="l"/>
              </a:tabLst>
            </a:pPr>
            <a:r>
              <a:rPr dirty="0">
                <a:solidFill>
                  <a:srgbClr val="0000CC"/>
                </a:solidFill>
                <a:latin typeface="Arial"/>
                <a:cs typeface="Arial"/>
              </a:rPr>
              <a:t>A packet </a:t>
            </a:r>
            <a:r>
              <a:rPr spc="-4" dirty="0">
                <a:solidFill>
                  <a:srgbClr val="0000CC"/>
                </a:solidFill>
                <a:latin typeface="Arial"/>
                <a:cs typeface="Arial"/>
              </a:rPr>
              <a:t>filtering firewall </a:t>
            </a:r>
            <a:r>
              <a:rPr spc="-4" dirty="0">
                <a:solidFill>
                  <a:srgbClr val="FF0000"/>
                </a:solidFill>
                <a:latin typeface="Arial"/>
                <a:cs typeface="Arial"/>
              </a:rPr>
              <a:t>controls access </a:t>
            </a:r>
            <a:r>
              <a:rPr spc="-13" dirty="0">
                <a:solidFill>
                  <a:srgbClr val="FF0000"/>
                </a:solidFill>
                <a:latin typeface="Arial"/>
                <a:cs typeface="Arial"/>
              </a:rPr>
              <a:t>to </a:t>
            </a:r>
            <a:r>
              <a:rPr spc="-4" dirty="0">
                <a:solidFill>
                  <a:srgbClr val="FF0000"/>
                </a:solidFill>
                <a:latin typeface="Arial"/>
                <a:cs typeface="Arial"/>
              </a:rPr>
              <a:t>packets </a:t>
            </a:r>
            <a:r>
              <a:rPr dirty="0">
                <a:solidFill>
                  <a:srgbClr val="0000CC"/>
                </a:solidFill>
                <a:latin typeface="Arial"/>
                <a:cs typeface="Arial"/>
              </a:rPr>
              <a:t>on the </a:t>
            </a:r>
            <a:r>
              <a:rPr spc="-9" dirty="0">
                <a:solidFill>
                  <a:srgbClr val="0000CC"/>
                </a:solidFill>
                <a:latin typeface="Arial"/>
                <a:cs typeface="Arial"/>
              </a:rPr>
              <a:t>basis </a:t>
            </a:r>
            <a:r>
              <a:rPr dirty="0">
                <a:solidFill>
                  <a:srgbClr val="0000CC"/>
                </a:solidFill>
                <a:latin typeface="Arial"/>
                <a:cs typeface="Arial"/>
              </a:rPr>
              <a:t>of </a:t>
            </a:r>
            <a:r>
              <a:rPr spc="-4" dirty="0">
                <a:solidFill>
                  <a:srgbClr val="0EA246"/>
                </a:solidFill>
                <a:latin typeface="Arial"/>
                <a:cs typeface="Arial"/>
              </a:rPr>
              <a:t>packet address  </a:t>
            </a:r>
            <a:r>
              <a:rPr dirty="0">
                <a:solidFill>
                  <a:srgbClr val="0EA246"/>
                </a:solidFill>
                <a:latin typeface="Arial"/>
                <a:cs typeface="Arial"/>
              </a:rPr>
              <a:t>(source or </a:t>
            </a:r>
            <a:r>
              <a:rPr spc="-4" dirty="0">
                <a:solidFill>
                  <a:srgbClr val="0EA246"/>
                </a:solidFill>
                <a:latin typeface="Arial"/>
                <a:cs typeface="Arial"/>
              </a:rPr>
              <a:t>destination) </a:t>
            </a:r>
            <a:r>
              <a:rPr dirty="0">
                <a:solidFill>
                  <a:srgbClr val="0000CC"/>
                </a:solidFill>
                <a:latin typeface="Arial"/>
                <a:cs typeface="Arial"/>
              </a:rPr>
              <a:t>or </a:t>
            </a:r>
            <a:r>
              <a:rPr spc="-4" dirty="0">
                <a:solidFill>
                  <a:srgbClr val="0000CC"/>
                </a:solidFill>
                <a:latin typeface="Arial"/>
                <a:cs typeface="Arial"/>
              </a:rPr>
              <a:t>specific transport protocol </a:t>
            </a:r>
            <a:r>
              <a:rPr spc="-9" dirty="0">
                <a:solidFill>
                  <a:srgbClr val="0000CC"/>
                </a:solidFill>
                <a:latin typeface="Arial"/>
                <a:cs typeface="Arial"/>
              </a:rPr>
              <a:t>type (such </a:t>
            </a:r>
            <a:r>
              <a:rPr dirty="0">
                <a:solidFill>
                  <a:srgbClr val="0000CC"/>
                </a:solidFill>
                <a:latin typeface="Arial"/>
                <a:cs typeface="Arial"/>
              </a:rPr>
              <a:t>as </a:t>
            </a:r>
            <a:r>
              <a:rPr spc="-9" dirty="0">
                <a:solidFill>
                  <a:srgbClr val="0000CC"/>
                </a:solidFill>
                <a:latin typeface="Arial"/>
                <a:cs typeface="Arial"/>
              </a:rPr>
              <a:t>HTTP, </a:t>
            </a:r>
            <a:r>
              <a:rPr dirty="0">
                <a:solidFill>
                  <a:srgbClr val="0000CC"/>
                </a:solidFill>
                <a:latin typeface="Arial"/>
                <a:cs typeface="Arial"/>
              </a:rPr>
              <a:t>Telnet,  etc)</a:t>
            </a:r>
          </a:p>
          <a:p>
            <a:pPr marL="667346" marR="574892" lvl="1" indent="-253266" algn="just" defTabSz="806867">
              <a:spcBef>
                <a:spcPts val="349"/>
              </a:spcBef>
              <a:buFont typeface="Arial"/>
              <a:buChar char="–"/>
              <a:tabLst>
                <a:tab pos="667346" algn="l"/>
                <a:tab pos="667906" algn="l"/>
              </a:tabLst>
            </a:pPr>
            <a:r>
              <a:rPr b="1" u="sng" dirty="0">
                <a:solidFill>
                  <a:srgbClr val="0EA246"/>
                </a:solidFill>
                <a:uFill>
                  <a:solidFill>
                    <a:srgbClr val="000000"/>
                  </a:solidFill>
                </a:uFill>
                <a:latin typeface="Arial"/>
                <a:cs typeface="Arial"/>
              </a:rPr>
              <a:t>Egress </a:t>
            </a:r>
            <a:r>
              <a:rPr b="1" u="sng" spc="-4" dirty="0">
                <a:solidFill>
                  <a:srgbClr val="0EA246"/>
                </a:solidFill>
                <a:uFill>
                  <a:solidFill>
                    <a:srgbClr val="000000"/>
                  </a:solidFill>
                </a:uFill>
                <a:latin typeface="Arial"/>
                <a:cs typeface="Arial"/>
              </a:rPr>
              <a:t>filtering:</a:t>
            </a:r>
            <a:r>
              <a:rPr b="1" u="sng" spc="-4" dirty="0">
                <a:solidFill>
                  <a:srgbClr val="0EA246"/>
                </a:solidFill>
                <a:latin typeface="Arial"/>
                <a:cs typeface="Arial"/>
              </a:rPr>
              <a:t> </a:t>
            </a:r>
            <a:r>
              <a:rPr spc="-4" dirty="0">
                <a:solidFill>
                  <a:srgbClr val="0000CC"/>
                </a:solidFill>
                <a:latin typeface="Arial"/>
                <a:cs typeface="Arial"/>
              </a:rPr>
              <a:t>Packets </a:t>
            </a:r>
            <a:r>
              <a:rPr spc="-9" dirty="0">
                <a:solidFill>
                  <a:srgbClr val="FF0000"/>
                </a:solidFill>
                <a:latin typeface="Arial"/>
                <a:cs typeface="Arial"/>
              </a:rPr>
              <a:t>would </a:t>
            </a:r>
            <a:r>
              <a:rPr spc="-13" dirty="0">
                <a:solidFill>
                  <a:srgbClr val="FF0000"/>
                </a:solidFill>
                <a:latin typeface="Arial"/>
                <a:cs typeface="Arial"/>
              </a:rPr>
              <a:t>be </a:t>
            </a:r>
            <a:r>
              <a:rPr dirty="0">
                <a:solidFill>
                  <a:srgbClr val="FF0000"/>
                </a:solidFill>
                <a:latin typeface="Arial"/>
                <a:cs typeface="Arial"/>
              </a:rPr>
              <a:t>sent </a:t>
            </a:r>
            <a:r>
              <a:rPr spc="-9" dirty="0">
                <a:solidFill>
                  <a:srgbClr val="FF0000"/>
                </a:solidFill>
                <a:latin typeface="Arial"/>
                <a:cs typeface="Arial"/>
              </a:rPr>
              <a:t>out </a:t>
            </a:r>
            <a:r>
              <a:rPr spc="-4" dirty="0">
                <a:solidFill>
                  <a:srgbClr val="0000CC"/>
                </a:solidFill>
                <a:latin typeface="Arial"/>
                <a:cs typeface="Arial"/>
              </a:rPr>
              <a:t>(or not </a:t>
            </a:r>
            <a:r>
              <a:rPr spc="4" dirty="0">
                <a:solidFill>
                  <a:srgbClr val="0000CC"/>
                </a:solidFill>
                <a:latin typeface="Arial"/>
                <a:cs typeface="Arial"/>
              </a:rPr>
              <a:t>to </a:t>
            </a:r>
            <a:r>
              <a:rPr spc="-4" dirty="0">
                <a:solidFill>
                  <a:srgbClr val="0000CC"/>
                </a:solidFill>
                <a:latin typeface="Arial"/>
                <a:cs typeface="Arial"/>
              </a:rPr>
              <a:t>be </a:t>
            </a:r>
            <a:r>
              <a:rPr dirty="0">
                <a:solidFill>
                  <a:srgbClr val="0000CC"/>
                </a:solidFill>
                <a:latin typeface="Arial"/>
                <a:cs typeface="Arial"/>
              </a:rPr>
              <a:t>sent </a:t>
            </a:r>
            <a:r>
              <a:rPr spc="-4" dirty="0">
                <a:solidFill>
                  <a:srgbClr val="0000CC"/>
                </a:solidFill>
                <a:latin typeface="Arial"/>
                <a:cs typeface="Arial"/>
              </a:rPr>
              <a:t>out) </a:t>
            </a:r>
            <a:r>
              <a:rPr spc="-9" dirty="0">
                <a:solidFill>
                  <a:srgbClr val="0000CC"/>
                </a:solidFill>
                <a:latin typeface="Arial"/>
                <a:cs typeface="Arial"/>
              </a:rPr>
              <a:t>only </a:t>
            </a:r>
            <a:r>
              <a:rPr spc="4" dirty="0">
                <a:solidFill>
                  <a:srgbClr val="0000CC"/>
                </a:solidFill>
                <a:latin typeface="Arial"/>
                <a:cs typeface="Arial"/>
              </a:rPr>
              <a:t>to </a:t>
            </a:r>
            <a:r>
              <a:rPr spc="-4" dirty="0">
                <a:solidFill>
                  <a:srgbClr val="0000CC"/>
                </a:solidFill>
                <a:latin typeface="Arial"/>
                <a:cs typeface="Arial"/>
              </a:rPr>
              <a:t>specific  networks and/ or </a:t>
            </a:r>
            <a:r>
              <a:rPr spc="-9" dirty="0">
                <a:solidFill>
                  <a:srgbClr val="0000CC"/>
                </a:solidFill>
                <a:latin typeface="Arial"/>
                <a:cs typeface="Arial"/>
              </a:rPr>
              <a:t>belonging </a:t>
            </a:r>
            <a:r>
              <a:rPr spc="-4" dirty="0">
                <a:solidFill>
                  <a:srgbClr val="0000CC"/>
                </a:solidFill>
                <a:latin typeface="Arial"/>
                <a:cs typeface="Arial"/>
              </a:rPr>
              <a:t>to specific transport layer</a:t>
            </a:r>
            <a:r>
              <a:rPr spc="79" dirty="0">
                <a:solidFill>
                  <a:srgbClr val="0000CC"/>
                </a:solidFill>
                <a:latin typeface="Arial"/>
                <a:cs typeface="Arial"/>
              </a:rPr>
              <a:t> </a:t>
            </a:r>
            <a:r>
              <a:rPr spc="-4" dirty="0">
                <a:solidFill>
                  <a:srgbClr val="0000CC"/>
                </a:solidFill>
                <a:latin typeface="Arial"/>
                <a:cs typeface="Arial"/>
              </a:rPr>
              <a:t>protocols.</a:t>
            </a:r>
            <a:endParaRPr dirty="0">
              <a:solidFill>
                <a:srgbClr val="0000CC"/>
              </a:solidFill>
              <a:latin typeface="Arial"/>
              <a:cs typeface="Arial"/>
            </a:endParaRPr>
          </a:p>
          <a:p>
            <a:pPr marL="667346" marR="192751" lvl="1" indent="-253266" algn="just" defTabSz="806867">
              <a:spcBef>
                <a:spcPts val="357"/>
              </a:spcBef>
              <a:buFont typeface="Arial"/>
              <a:buChar char="–"/>
              <a:tabLst>
                <a:tab pos="667346" algn="l"/>
                <a:tab pos="667906" algn="l"/>
              </a:tabLst>
            </a:pPr>
            <a:r>
              <a:rPr b="1" u="sng" dirty="0">
                <a:solidFill>
                  <a:srgbClr val="0EA246"/>
                </a:solidFill>
                <a:uFill>
                  <a:solidFill>
                    <a:srgbClr val="000000"/>
                  </a:solidFill>
                </a:uFill>
                <a:latin typeface="Arial"/>
                <a:cs typeface="Arial"/>
              </a:rPr>
              <a:t>Ingress </a:t>
            </a:r>
            <a:r>
              <a:rPr b="1" u="sng" spc="-4" dirty="0">
                <a:solidFill>
                  <a:srgbClr val="0EA246"/>
                </a:solidFill>
                <a:uFill>
                  <a:solidFill>
                    <a:srgbClr val="000000"/>
                  </a:solidFill>
                </a:uFill>
                <a:latin typeface="Arial"/>
                <a:cs typeface="Arial"/>
              </a:rPr>
              <a:t>filtering:</a:t>
            </a:r>
            <a:r>
              <a:rPr b="1" u="sng" spc="-4" dirty="0">
                <a:solidFill>
                  <a:srgbClr val="0EA246"/>
                </a:solidFill>
                <a:latin typeface="Arial"/>
                <a:cs typeface="Arial"/>
              </a:rPr>
              <a:t> </a:t>
            </a:r>
            <a:r>
              <a:rPr spc="-4" dirty="0">
                <a:solidFill>
                  <a:srgbClr val="0000CC"/>
                </a:solidFill>
                <a:latin typeface="Arial"/>
                <a:cs typeface="Arial"/>
              </a:rPr>
              <a:t>Packets </a:t>
            </a:r>
            <a:r>
              <a:rPr spc="-9" dirty="0">
                <a:solidFill>
                  <a:srgbClr val="0000CC"/>
                </a:solidFill>
                <a:latin typeface="Arial"/>
                <a:cs typeface="Arial"/>
              </a:rPr>
              <a:t>belonging </a:t>
            </a:r>
            <a:r>
              <a:rPr spc="4" dirty="0">
                <a:solidFill>
                  <a:srgbClr val="0000CC"/>
                </a:solidFill>
                <a:latin typeface="Arial"/>
                <a:cs typeface="Arial"/>
              </a:rPr>
              <a:t>to </a:t>
            </a:r>
            <a:r>
              <a:rPr spc="-4" dirty="0">
                <a:solidFill>
                  <a:srgbClr val="0000CC"/>
                </a:solidFill>
                <a:latin typeface="Arial"/>
                <a:cs typeface="Arial"/>
              </a:rPr>
              <a:t>(not </a:t>
            </a:r>
            <a:r>
              <a:rPr spc="-9" dirty="0">
                <a:solidFill>
                  <a:srgbClr val="0000CC"/>
                </a:solidFill>
                <a:latin typeface="Arial"/>
                <a:cs typeface="Arial"/>
              </a:rPr>
              <a:t>belonging </a:t>
            </a:r>
            <a:r>
              <a:rPr dirty="0">
                <a:solidFill>
                  <a:srgbClr val="0000CC"/>
                </a:solidFill>
                <a:latin typeface="Arial"/>
                <a:cs typeface="Arial"/>
              </a:rPr>
              <a:t>to) </a:t>
            </a:r>
            <a:r>
              <a:rPr spc="-9" dirty="0">
                <a:solidFill>
                  <a:srgbClr val="0000CC"/>
                </a:solidFill>
                <a:latin typeface="Arial"/>
                <a:cs typeface="Arial"/>
              </a:rPr>
              <a:t>only certain </a:t>
            </a:r>
            <a:r>
              <a:rPr dirty="0">
                <a:solidFill>
                  <a:srgbClr val="0000CC"/>
                </a:solidFill>
                <a:latin typeface="Arial"/>
                <a:cs typeface="Arial"/>
              </a:rPr>
              <a:t>source </a:t>
            </a:r>
            <a:r>
              <a:rPr spc="-4" dirty="0">
                <a:solidFill>
                  <a:srgbClr val="0000CC"/>
                </a:solidFill>
                <a:latin typeface="Arial"/>
                <a:cs typeface="Arial"/>
              </a:rPr>
              <a:t>networks  and/ or specific transport layer protocols </a:t>
            </a:r>
            <a:r>
              <a:rPr dirty="0">
                <a:solidFill>
                  <a:srgbClr val="0000CC"/>
                </a:solidFill>
                <a:latin typeface="Arial"/>
                <a:cs typeface="Arial"/>
              </a:rPr>
              <a:t>could </a:t>
            </a:r>
            <a:r>
              <a:rPr spc="-4" dirty="0">
                <a:solidFill>
                  <a:srgbClr val="0000CC"/>
                </a:solidFill>
                <a:latin typeface="Arial"/>
                <a:cs typeface="Arial"/>
              </a:rPr>
              <a:t>be </a:t>
            </a:r>
            <a:r>
              <a:rPr spc="-9" dirty="0">
                <a:solidFill>
                  <a:srgbClr val="0EA246"/>
                </a:solidFill>
                <a:latin typeface="Arial"/>
                <a:cs typeface="Arial"/>
              </a:rPr>
              <a:t>let</a:t>
            </a:r>
            <a:r>
              <a:rPr spc="62" dirty="0">
                <a:solidFill>
                  <a:srgbClr val="0EA246"/>
                </a:solidFill>
                <a:latin typeface="Arial"/>
                <a:cs typeface="Arial"/>
              </a:rPr>
              <a:t> </a:t>
            </a:r>
            <a:r>
              <a:rPr spc="-9" dirty="0">
                <a:solidFill>
                  <a:srgbClr val="0EA246"/>
                </a:solidFill>
                <a:latin typeface="Arial"/>
                <a:cs typeface="Arial"/>
              </a:rPr>
              <a:t>in.</a:t>
            </a:r>
            <a:endParaRPr dirty="0">
              <a:solidFill>
                <a:srgbClr val="0EA246"/>
              </a:solidFill>
              <a:latin typeface="Arial"/>
              <a:cs typeface="Arial"/>
            </a:endParaRPr>
          </a:p>
          <a:p>
            <a:pPr marL="314902" marR="327229" indent="-304256" algn="just" defTabSz="806867">
              <a:spcBef>
                <a:spcPts val="375"/>
              </a:spcBef>
              <a:buFontTx/>
              <a:buChar char="•"/>
              <a:tabLst>
                <a:tab pos="314902" algn="l"/>
                <a:tab pos="315462" algn="l"/>
              </a:tabLst>
            </a:pPr>
            <a:r>
              <a:rPr dirty="0">
                <a:solidFill>
                  <a:srgbClr val="0000CC"/>
                </a:solidFill>
                <a:latin typeface="Arial"/>
                <a:cs typeface="Arial"/>
              </a:rPr>
              <a:t>A </a:t>
            </a:r>
            <a:r>
              <a:rPr spc="-4" dirty="0">
                <a:solidFill>
                  <a:srgbClr val="0000CC"/>
                </a:solidFill>
                <a:latin typeface="Arial"/>
                <a:cs typeface="Arial"/>
              </a:rPr>
              <a:t>common strategy </a:t>
            </a:r>
            <a:r>
              <a:rPr dirty="0">
                <a:solidFill>
                  <a:srgbClr val="FF0000"/>
                </a:solidFill>
                <a:latin typeface="Arial"/>
                <a:cs typeface="Arial"/>
              </a:rPr>
              <a:t>to </a:t>
            </a:r>
            <a:r>
              <a:rPr spc="-9" dirty="0">
                <a:solidFill>
                  <a:srgbClr val="FF0000"/>
                </a:solidFill>
                <a:latin typeface="Arial"/>
                <a:cs typeface="Arial"/>
              </a:rPr>
              <a:t>avoid </a:t>
            </a:r>
            <a:r>
              <a:rPr dirty="0">
                <a:solidFill>
                  <a:srgbClr val="FF0000"/>
                </a:solidFill>
                <a:latin typeface="Arial"/>
                <a:cs typeface="Arial"/>
              </a:rPr>
              <a:t>IP </a:t>
            </a:r>
            <a:r>
              <a:rPr spc="-4" dirty="0">
                <a:solidFill>
                  <a:srgbClr val="FF0000"/>
                </a:solidFill>
                <a:latin typeface="Arial"/>
                <a:cs typeface="Arial"/>
              </a:rPr>
              <a:t>spoofing </a:t>
            </a:r>
            <a:r>
              <a:rPr spc="-4" dirty="0">
                <a:solidFill>
                  <a:srgbClr val="0000CC"/>
                </a:solidFill>
                <a:latin typeface="Arial"/>
                <a:cs typeface="Arial"/>
              </a:rPr>
              <a:t>attacks </a:t>
            </a:r>
            <a:r>
              <a:rPr dirty="0">
                <a:solidFill>
                  <a:srgbClr val="0000CC"/>
                </a:solidFill>
                <a:latin typeface="Arial"/>
                <a:cs typeface="Arial"/>
              </a:rPr>
              <a:t>is to </a:t>
            </a:r>
            <a:r>
              <a:rPr spc="-4" dirty="0">
                <a:solidFill>
                  <a:srgbClr val="0000CC"/>
                </a:solidFill>
                <a:latin typeface="Arial"/>
                <a:cs typeface="Arial"/>
              </a:rPr>
              <a:t>have </a:t>
            </a:r>
            <a:r>
              <a:rPr spc="-9" dirty="0">
                <a:solidFill>
                  <a:srgbClr val="0000CC"/>
                </a:solidFill>
                <a:latin typeface="Arial"/>
                <a:cs typeface="Arial"/>
              </a:rPr>
              <a:t>the </a:t>
            </a:r>
            <a:r>
              <a:rPr spc="-4" dirty="0">
                <a:solidFill>
                  <a:srgbClr val="0000CC"/>
                </a:solidFill>
                <a:latin typeface="Arial"/>
                <a:cs typeface="Arial"/>
              </a:rPr>
              <a:t>packet filter  configured </a:t>
            </a:r>
            <a:r>
              <a:rPr spc="-9" dirty="0">
                <a:solidFill>
                  <a:srgbClr val="FF0000"/>
                </a:solidFill>
                <a:latin typeface="Arial"/>
                <a:cs typeface="Arial"/>
              </a:rPr>
              <a:t>not </a:t>
            </a:r>
            <a:r>
              <a:rPr spc="-13" dirty="0">
                <a:solidFill>
                  <a:srgbClr val="FF0000"/>
                </a:solidFill>
                <a:latin typeface="Arial"/>
                <a:cs typeface="Arial"/>
              </a:rPr>
              <a:t>to </a:t>
            </a:r>
            <a:r>
              <a:rPr spc="-9" dirty="0">
                <a:solidFill>
                  <a:srgbClr val="FF0000"/>
                </a:solidFill>
                <a:latin typeface="Arial"/>
                <a:cs typeface="Arial"/>
              </a:rPr>
              <a:t>let </a:t>
            </a:r>
            <a:r>
              <a:rPr dirty="0">
                <a:solidFill>
                  <a:srgbClr val="0000CC"/>
                </a:solidFill>
                <a:latin typeface="Arial"/>
                <a:cs typeface="Arial"/>
              </a:rPr>
              <a:t>in </a:t>
            </a:r>
            <a:r>
              <a:rPr spc="-4" dirty="0">
                <a:solidFill>
                  <a:srgbClr val="0000CC"/>
                </a:solidFill>
                <a:latin typeface="Arial"/>
                <a:cs typeface="Arial"/>
              </a:rPr>
              <a:t>packets </a:t>
            </a:r>
            <a:r>
              <a:rPr dirty="0">
                <a:solidFill>
                  <a:srgbClr val="0000CC"/>
                </a:solidFill>
                <a:latin typeface="Arial"/>
                <a:cs typeface="Arial"/>
              </a:rPr>
              <a:t>having </a:t>
            </a:r>
            <a:r>
              <a:rPr spc="-4" dirty="0">
                <a:solidFill>
                  <a:srgbClr val="0000CC"/>
                </a:solidFill>
                <a:latin typeface="Arial"/>
                <a:cs typeface="Arial"/>
              </a:rPr>
              <a:t>a source address that corresponds </a:t>
            </a:r>
            <a:r>
              <a:rPr dirty="0">
                <a:solidFill>
                  <a:srgbClr val="0000CC"/>
                </a:solidFill>
                <a:latin typeface="Arial"/>
                <a:cs typeface="Arial"/>
              </a:rPr>
              <a:t>to </a:t>
            </a:r>
            <a:r>
              <a:rPr spc="-9" dirty="0">
                <a:solidFill>
                  <a:srgbClr val="0000CC"/>
                </a:solidFill>
                <a:latin typeface="Arial"/>
                <a:cs typeface="Arial"/>
              </a:rPr>
              <a:t>the  </a:t>
            </a:r>
            <a:r>
              <a:rPr spc="-4" dirty="0">
                <a:solidFill>
                  <a:srgbClr val="0000CC"/>
                </a:solidFill>
                <a:latin typeface="Arial"/>
                <a:cs typeface="Arial"/>
              </a:rPr>
              <a:t>internal</a:t>
            </a:r>
            <a:r>
              <a:rPr spc="-18" dirty="0">
                <a:solidFill>
                  <a:srgbClr val="0000CC"/>
                </a:solidFill>
                <a:latin typeface="Arial"/>
                <a:cs typeface="Arial"/>
              </a:rPr>
              <a:t> </a:t>
            </a:r>
            <a:r>
              <a:rPr spc="-4" dirty="0">
                <a:solidFill>
                  <a:srgbClr val="0000CC"/>
                </a:solidFill>
                <a:latin typeface="Arial"/>
                <a:cs typeface="Arial"/>
              </a:rPr>
              <a:t>network.</a:t>
            </a:r>
            <a:endParaRPr dirty="0">
              <a:solidFill>
                <a:srgbClr val="0000CC"/>
              </a:solidFill>
              <a:latin typeface="Arial"/>
              <a:cs typeface="Arial"/>
            </a:endParaRPr>
          </a:p>
          <a:p>
            <a:pPr marL="667346" marR="70041" lvl="1" indent="-253266" algn="just" defTabSz="806867">
              <a:spcBef>
                <a:spcPts val="366"/>
              </a:spcBef>
              <a:buFontTx/>
              <a:buChar char="–"/>
              <a:tabLst>
                <a:tab pos="667346" algn="l"/>
                <a:tab pos="667906" algn="l"/>
              </a:tabLst>
            </a:pPr>
            <a:r>
              <a:rPr spc="4" dirty="0">
                <a:solidFill>
                  <a:srgbClr val="0000CC"/>
                </a:solidFill>
                <a:latin typeface="Arial"/>
                <a:cs typeface="Arial"/>
              </a:rPr>
              <a:t>In </a:t>
            </a:r>
            <a:r>
              <a:rPr spc="-4" dirty="0">
                <a:solidFill>
                  <a:srgbClr val="0000CC"/>
                </a:solidFill>
                <a:latin typeface="Arial"/>
                <a:cs typeface="Arial"/>
              </a:rPr>
              <a:t>other </a:t>
            </a:r>
            <a:r>
              <a:rPr spc="-9" dirty="0">
                <a:solidFill>
                  <a:srgbClr val="0000CC"/>
                </a:solidFill>
                <a:latin typeface="Arial"/>
                <a:cs typeface="Arial"/>
              </a:rPr>
              <a:t>words, </a:t>
            </a:r>
            <a:r>
              <a:rPr dirty="0">
                <a:solidFill>
                  <a:srgbClr val="0000CC"/>
                </a:solidFill>
                <a:latin typeface="Arial"/>
                <a:cs typeface="Arial"/>
              </a:rPr>
              <a:t>the </a:t>
            </a:r>
            <a:r>
              <a:rPr spc="-4" dirty="0">
                <a:solidFill>
                  <a:srgbClr val="0000CC"/>
                </a:solidFill>
                <a:latin typeface="Arial"/>
                <a:cs typeface="Arial"/>
              </a:rPr>
              <a:t>attacker </a:t>
            </a:r>
            <a:r>
              <a:rPr spc="-9" dirty="0">
                <a:solidFill>
                  <a:srgbClr val="FF0000"/>
                </a:solidFill>
                <a:latin typeface="Arial"/>
                <a:cs typeface="Arial"/>
              </a:rPr>
              <a:t>has </a:t>
            </a:r>
            <a:r>
              <a:rPr spc="-4" dirty="0">
                <a:solidFill>
                  <a:srgbClr val="FF0000"/>
                </a:solidFill>
                <a:latin typeface="Arial"/>
                <a:cs typeface="Arial"/>
              </a:rPr>
              <a:t>spoofed</a:t>
            </a:r>
            <a:r>
              <a:rPr spc="-4" dirty="0">
                <a:solidFill>
                  <a:srgbClr val="0000CC"/>
                </a:solidFill>
                <a:latin typeface="Arial"/>
                <a:cs typeface="Arial"/>
              </a:rPr>
              <a:t> </a:t>
            </a:r>
            <a:r>
              <a:rPr dirty="0">
                <a:solidFill>
                  <a:srgbClr val="0000CC"/>
                </a:solidFill>
                <a:latin typeface="Arial"/>
                <a:cs typeface="Arial"/>
              </a:rPr>
              <a:t>the source </a:t>
            </a:r>
            <a:r>
              <a:rPr spc="4" dirty="0">
                <a:solidFill>
                  <a:srgbClr val="0000CC"/>
                </a:solidFill>
                <a:latin typeface="Arial"/>
                <a:cs typeface="Arial"/>
              </a:rPr>
              <a:t>IP </a:t>
            </a:r>
            <a:r>
              <a:rPr spc="-9" dirty="0">
                <a:solidFill>
                  <a:srgbClr val="0000CC"/>
                </a:solidFill>
                <a:latin typeface="Arial"/>
                <a:cs typeface="Arial"/>
              </a:rPr>
              <a:t>address </a:t>
            </a:r>
            <a:r>
              <a:rPr spc="4" dirty="0">
                <a:solidFill>
                  <a:srgbClr val="0000CC"/>
                </a:solidFill>
                <a:latin typeface="Arial"/>
                <a:cs typeface="Arial"/>
              </a:rPr>
              <a:t>to </a:t>
            </a:r>
            <a:r>
              <a:rPr spc="-13" dirty="0">
                <a:solidFill>
                  <a:srgbClr val="0000CC"/>
                </a:solidFill>
                <a:latin typeface="Arial"/>
                <a:cs typeface="Arial"/>
              </a:rPr>
              <a:t>be </a:t>
            </a:r>
            <a:r>
              <a:rPr dirty="0">
                <a:solidFill>
                  <a:srgbClr val="0000CC"/>
                </a:solidFill>
                <a:latin typeface="Arial"/>
                <a:cs typeface="Arial"/>
              </a:rPr>
              <a:t>the </a:t>
            </a:r>
            <a:r>
              <a:rPr spc="-4" dirty="0">
                <a:solidFill>
                  <a:srgbClr val="0000CC"/>
                </a:solidFill>
                <a:latin typeface="Arial"/>
                <a:cs typeface="Arial"/>
              </a:rPr>
              <a:t>IP </a:t>
            </a:r>
            <a:r>
              <a:rPr spc="-9" dirty="0">
                <a:solidFill>
                  <a:srgbClr val="0000CC"/>
                </a:solidFill>
                <a:latin typeface="Arial"/>
                <a:cs typeface="Arial"/>
              </a:rPr>
              <a:t>address </a:t>
            </a:r>
            <a:r>
              <a:rPr spc="-13" dirty="0">
                <a:solidFill>
                  <a:srgbClr val="0000CC"/>
                </a:solidFill>
                <a:latin typeface="Arial"/>
                <a:cs typeface="Arial"/>
              </a:rPr>
              <a:t>of </a:t>
            </a:r>
            <a:r>
              <a:rPr dirty="0">
                <a:solidFill>
                  <a:srgbClr val="0000CC"/>
                </a:solidFill>
                <a:latin typeface="Arial"/>
                <a:cs typeface="Arial"/>
              </a:rPr>
              <a:t>a  machine </a:t>
            </a:r>
            <a:r>
              <a:rPr spc="-9" dirty="0">
                <a:solidFill>
                  <a:srgbClr val="0000CC"/>
                </a:solidFill>
                <a:latin typeface="Arial"/>
                <a:cs typeface="Arial"/>
              </a:rPr>
              <a:t>belonging </a:t>
            </a:r>
            <a:r>
              <a:rPr spc="4" dirty="0">
                <a:solidFill>
                  <a:srgbClr val="0000CC"/>
                </a:solidFill>
                <a:latin typeface="Arial"/>
                <a:cs typeface="Arial"/>
              </a:rPr>
              <a:t>to </a:t>
            </a:r>
            <a:r>
              <a:rPr dirty="0">
                <a:solidFill>
                  <a:srgbClr val="0000CC"/>
                </a:solidFill>
                <a:latin typeface="Arial"/>
                <a:cs typeface="Arial"/>
              </a:rPr>
              <a:t>the </a:t>
            </a:r>
            <a:r>
              <a:rPr spc="-9" dirty="0">
                <a:solidFill>
                  <a:srgbClr val="0000CC"/>
                </a:solidFill>
                <a:latin typeface="Arial"/>
                <a:cs typeface="Arial"/>
              </a:rPr>
              <a:t>network </a:t>
            </a:r>
            <a:r>
              <a:rPr spc="-4" dirty="0">
                <a:solidFill>
                  <a:srgbClr val="FF0000"/>
                </a:solidFill>
                <a:latin typeface="Arial"/>
                <a:cs typeface="Arial"/>
              </a:rPr>
              <a:t>being protected by </a:t>
            </a:r>
            <a:r>
              <a:rPr dirty="0">
                <a:solidFill>
                  <a:srgbClr val="FF0000"/>
                </a:solidFill>
                <a:latin typeface="Arial"/>
                <a:cs typeface="Arial"/>
              </a:rPr>
              <a:t>the</a:t>
            </a:r>
            <a:r>
              <a:rPr spc="-9" dirty="0">
                <a:solidFill>
                  <a:srgbClr val="FF0000"/>
                </a:solidFill>
                <a:latin typeface="Arial"/>
                <a:cs typeface="Arial"/>
              </a:rPr>
              <a:t> </a:t>
            </a:r>
            <a:r>
              <a:rPr spc="-4" dirty="0">
                <a:solidFill>
                  <a:srgbClr val="FF0000"/>
                </a:solidFill>
                <a:latin typeface="Arial"/>
                <a:cs typeface="Arial"/>
              </a:rPr>
              <a:t>firewall</a:t>
            </a:r>
            <a:r>
              <a:rPr spc="-4" dirty="0">
                <a:solidFill>
                  <a:srgbClr val="0000CC"/>
                </a:solidFill>
                <a:latin typeface="Arial"/>
                <a:cs typeface="Arial"/>
              </a:rPr>
              <a:t>.</a:t>
            </a:r>
            <a:endParaRPr dirty="0">
              <a:solidFill>
                <a:srgbClr val="0000CC"/>
              </a:solidFill>
              <a:latin typeface="Arial"/>
              <a:cs typeface="Arial"/>
            </a:endParaRPr>
          </a:p>
          <a:p>
            <a:pPr marL="314902" marR="4483" indent="-304256" algn="just" defTabSz="806867">
              <a:spcBef>
                <a:spcPts val="375"/>
              </a:spcBef>
              <a:buFontTx/>
              <a:buChar char="•"/>
              <a:tabLst>
                <a:tab pos="314902" algn="l"/>
                <a:tab pos="315462" algn="l"/>
              </a:tabLst>
            </a:pPr>
            <a:r>
              <a:rPr spc="-9" dirty="0">
                <a:solidFill>
                  <a:srgbClr val="0000CC"/>
                </a:solidFill>
                <a:latin typeface="Arial"/>
                <a:cs typeface="Arial"/>
              </a:rPr>
              <a:t>The </a:t>
            </a:r>
            <a:r>
              <a:rPr dirty="0">
                <a:solidFill>
                  <a:srgbClr val="0000CC"/>
                </a:solidFill>
                <a:latin typeface="Arial"/>
                <a:cs typeface="Arial"/>
              </a:rPr>
              <a:t>code for packet </a:t>
            </a:r>
            <a:r>
              <a:rPr spc="-4" dirty="0">
                <a:solidFill>
                  <a:srgbClr val="0000CC"/>
                </a:solidFill>
                <a:latin typeface="Arial"/>
                <a:cs typeface="Arial"/>
              </a:rPr>
              <a:t>filters </a:t>
            </a:r>
            <a:r>
              <a:rPr spc="-9" dirty="0">
                <a:solidFill>
                  <a:srgbClr val="0000CC"/>
                </a:solidFill>
                <a:latin typeface="Arial"/>
                <a:cs typeface="Arial"/>
              </a:rPr>
              <a:t>will </a:t>
            </a:r>
            <a:r>
              <a:rPr dirty="0">
                <a:solidFill>
                  <a:srgbClr val="0000CC"/>
                </a:solidFill>
                <a:latin typeface="Arial"/>
                <a:cs typeface="Arial"/>
              </a:rPr>
              <a:t>become </a:t>
            </a:r>
            <a:r>
              <a:rPr spc="-4" dirty="0">
                <a:solidFill>
                  <a:srgbClr val="0000CC"/>
                </a:solidFill>
                <a:latin typeface="Arial"/>
                <a:cs typeface="Arial"/>
              </a:rPr>
              <a:t>lengthy </a:t>
            </a:r>
            <a:r>
              <a:rPr spc="-13" dirty="0">
                <a:solidFill>
                  <a:srgbClr val="0000CC"/>
                </a:solidFill>
                <a:latin typeface="Arial"/>
                <a:cs typeface="Arial"/>
              </a:rPr>
              <a:t>as </a:t>
            </a:r>
            <a:r>
              <a:rPr spc="-18" dirty="0">
                <a:solidFill>
                  <a:srgbClr val="0000CC"/>
                </a:solidFill>
                <a:latin typeface="Arial"/>
                <a:cs typeface="Arial"/>
              </a:rPr>
              <a:t>we </a:t>
            </a:r>
            <a:r>
              <a:rPr spc="-9" dirty="0">
                <a:solidFill>
                  <a:srgbClr val="0000CC"/>
                </a:solidFill>
                <a:latin typeface="Arial"/>
                <a:cs typeface="Arial"/>
              </a:rPr>
              <a:t>want </a:t>
            </a:r>
            <a:r>
              <a:rPr dirty="0">
                <a:solidFill>
                  <a:srgbClr val="0000CC"/>
                </a:solidFill>
                <a:latin typeface="Arial"/>
                <a:cs typeface="Arial"/>
              </a:rPr>
              <a:t>to </a:t>
            </a:r>
            <a:r>
              <a:rPr spc="-4" dirty="0">
                <a:solidFill>
                  <a:srgbClr val="FF0000"/>
                </a:solidFill>
                <a:latin typeface="Arial"/>
                <a:cs typeface="Arial"/>
              </a:rPr>
              <a:t>block </a:t>
            </a:r>
            <a:r>
              <a:rPr spc="-9" dirty="0">
                <a:solidFill>
                  <a:srgbClr val="FF0000"/>
                </a:solidFill>
                <a:latin typeface="Arial"/>
                <a:cs typeface="Arial"/>
              </a:rPr>
              <a:t>traffic </a:t>
            </a:r>
            <a:r>
              <a:rPr spc="-4" dirty="0">
                <a:solidFill>
                  <a:srgbClr val="0000CC"/>
                </a:solidFill>
                <a:latin typeface="Arial"/>
                <a:cs typeface="Arial"/>
              </a:rPr>
              <a:t>belonging  </a:t>
            </a:r>
            <a:r>
              <a:rPr dirty="0">
                <a:solidFill>
                  <a:srgbClr val="0000CC"/>
                </a:solidFill>
                <a:latin typeface="Arial"/>
                <a:cs typeface="Arial"/>
              </a:rPr>
              <a:t>to </a:t>
            </a:r>
            <a:r>
              <a:rPr spc="-4" dirty="0">
                <a:solidFill>
                  <a:srgbClr val="0000CC"/>
                </a:solidFill>
                <a:latin typeface="Arial"/>
                <a:cs typeface="Arial"/>
              </a:rPr>
              <a:t>specific networks, </a:t>
            </a:r>
            <a:r>
              <a:rPr dirty="0">
                <a:solidFill>
                  <a:srgbClr val="0000CC"/>
                </a:solidFill>
                <a:latin typeface="Arial"/>
                <a:cs typeface="Arial"/>
              </a:rPr>
              <a:t>IP </a:t>
            </a:r>
            <a:r>
              <a:rPr spc="-4" dirty="0">
                <a:solidFill>
                  <a:srgbClr val="0000CC"/>
                </a:solidFill>
                <a:latin typeface="Arial"/>
                <a:cs typeface="Arial"/>
              </a:rPr>
              <a:t>addresses </a:t>
            </a:r>
            <a:r>
              <a:rPr dirty="0">
                <a:solidFill>
                  <a:srgbClr val="0000CC"/>
                </a:solidFill>
                <a:latin typeface="Arial"/>
                <a:cs typeface="Arial"/>
              </a:rPr>
              <a:t>and </a:t>
            </a:r>
            <a:r>
              <a:rPr spc="-4" dirty="0">
                <a:solidFill>
                  <a:srgbClr val="0000CC"/>
                </a:solidFill>
                <a:latin typeface="Arial"/>
                <a:cs typeface="Arial"/>
              </a:rPr>
              <a:t>transport </a:t>
            </a:r>
            <a:r>
              <a:rPr spc="-9" dirty="0">
                <a:solidFill>
                  <a:srgbClr val="0000CC"/>
                </a:solidFill>
                <a:latin typeface="Arial"/>
                <a:cs typeface="Arial"/>
              </a:rPr>
              <a:t>layer</a:t>
            </a:r>
            <a:r>
              <a:rPr spc="13" dirty="0">
                <a:solidFill>
                  <a:srgbClr val="0000CC"/>
                </a:solidFill>
                <a:latin typeface="Arial"/>
                <a:cs typeface="Arial"/>
              </a:rPr>
              <a:t> </a:t>
            </a:r>
            <a:r>
              <a:rPr spc="-4" dirty="0">
                <a:solidFill>
                  <a:srgbClr val="0000CC"/>
                </a:solidFill>
                <a:latin typeface="Arial"/>
                <a:cs typeface="Arial"/>
              </a:rPr>
              <a:t>protocols.</a:t>
            </a:r>
            <a:endParaRPr dirty="0">
              <a:solidFill>
                <a:srgbClr val="0000CC"/>
              </a:solidFill>
              <a:latin typeface="Arial"/>
              <a:cs typeface="Aria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569392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34010"/>
            <a:ext cx="8991600" cy="381213"/>
          </a:xfrm>
          <a:prstGeom prst="rect">
            <a:avLst/>
          </a:prstGeom>
        </p:spPr>
        <p:txBody>
          <a:bodyPr vert="horz" wrap="square" lIns="0" tIns="11766" rIns="0" bIns="0" rtlCol="0">
            <a:spAutoFit/>
          </a:bodyPr>
          <a:lstStyle/>
          <a:p>
            <a:pPr marL="1729720" marR="4483" indent="-1719074" algn="ctr">
              <a:spcBef>
                <a:spcPts val="93"/>
              </a:spcBef>
            </a:pPr>
            <a:r>
              <a:rPr sz="2400" spc="-4" dirty="0">
                <a:solidFill>
                  <a:srgbClr val="C00000"/>
                </a:solidFill>
                <a:latin typeface="Arial Black" panose="020B0A04020102020204" pitchFamily="34" charset="0"/>
              </a:rPr>
              <a:t>Attacks Prevented using Packet  Filter Firewalls</a:t>
            </a:r>
            <a:endParaRPr sz="2400" dirty="0">
              <a:solidFill>
                <a:srgbClr val="C00000"/>
              </a:solidFill>
              <a:latin typeface="Arial Black" panose="020B0A04020102020204" pitchFamily="34" charset="0"/>
            </a:endParaRPr>
          </a:p>
        </p:txBody>
      </p:sp>
      <p:sp>
        <p:nvSpPr>
          <p:cNvPr id="4" name="object 4"/>
          <p:cNvSpPr txBox="1"/>
          <p:nvPr/>
        </p:nvSpPr>
        <p:spPr>
          <a:xfrm>
            <a:off x="457201" y="1220888"/>
            <a:ext cx="3713632" cy="4783580"/>
          </a:xfrm>
          <a:prstGeom prst="rect">
            <a:avLst/>
          </a:prstGeom>
        </p:spPr>
        <p:txBody>
          <a:bodyPr vert="horz" wrap="square" lIns="0" tIns="62193" rIns="0" bIns="0" rtlCol="0">
            <a:spAutoFit/>
          </a:bodyPr>
          <a:lstStyle/>
          <a:p>
            <a:pPr marL="314902" marR="309859" algn="just" defTabSz="806867">
              <a:lnSpc>
                <a:spcPts val="1694"/>
              </a:lnSpc>
              <a:spcBef>
                <a:spcPts val="490"/>
              </a:spcBef>
            </a:pPr>
            <a:r>
              <a:rPr lang="en-US" sz="1765" spc="-9" dirty="0">
                <a:solidFill>
                  <a:srgbClr val="0000CC"/>
                </a:solidFill>
                <a:latin typeface="Arial"/>
                <a:cs typeface="Arial"/>
              </a:rPr>
              <a:t>In </a:t>
            </a:r>
            <a:r>
              <a:rPr lang="en-US" sz="1765" spc="-4" dirty="0">
                <a:solidFill>
                  <a:srgbClr val="0000CC"/>
                </a:solidFill>
                <a:latin typeface="Arial"/>
                <a:cs typeface="Arial"/>
              </a:rPr>
              <a:t>addition </a:t>
            </a:r>
            <a:r>
              <a:rPr lang="en-US" sz="1765" spc="4" dirty="0">
                <a:solidFill>
                  <a:srgbClr val="0000CC"/>
                </a:solidFill>
                <a:latin typeface="Arial"/>
                <a:cs typeface="Arial"/>
              </a:rPr>
              <a:t>to </a:t>
            </a:r>
            <a:r>
              <a:rPr lang="en-US" sz="1765" u="sng" spc="-9" dirty="0">
                <a:solidFill>
                  <a:srgbClr val="0000CC"/>
                </a:solidFill>
                <a:uFill>
                  <a:solidFill>
                    <a:srgbClr val="000000"/>
                  </a:solidFill>
                </a:uFill>
                <a:latin typeface="Arial"/>
                <a:cs typeface="Arial"/>
              </a:rPr>
              <a:t>IP</a:t>
            </a:r>
            <a:r>
              <a:rPr lang="en-US" sz="1765" u="sng" spc="-71" dirty="0">
                <a:solidFill>
                  <a:srgbClr val="0000CC"/>
                </a:solidFill>
                <a:uFill>
                  <a:solidFill>
                    <a:srgbClr val="000000"/>
                  </a:solidFill>
                </a:uFill>
                <a:latin typeface="Arial"/>
                <a:cs typeface="Arial"/>
              </a:rPr>
              <a:t> </a:t>
            </a:r>
            <a:r>
              <a:rPr lang="en-US" sz="1765" u="sng" spc="-4" dirty="0">
                <a:solidFill>
                  <a:srgbClr val="0000CC"/>
                </a:solidFill>
                <a:uFill>
                  <a:solidFill>
                    <a:srgbClr val="000000"/>
                  </a:solidFill>
                </a:uFill>
                <a:latin typeface="Arial"/>
                <a:cs typeface="Arial"/>
              </a:rPr>
              <a:t>spoofing  </a:t>
            </a:r>
            <a:r>
              <a:rPr sz="1765" u="sng" spc="-4" dirty="0">
                <a:solidFill>
                  <a:srgbClr val="0000CC"/>
                </a:solidFill>
                <a:uFill>
                  <a:solidFill>
                    <a:srgbClr val="000000"/>
                  </a:solidFill>
                </a:uFill>
                <a:latin typeface="Arial"/>
                <a:cs typeface="Arial"/>
              </a:rPr>
              <a:t>attacks</a:t>
            </a:r>
            <a:r>
              <a:rPr sz="1765" u="sng" spc="-4" dirty="0">
                <a:solidFill>
                  <a:srgbClr val="0000CC"/>
                </a:solidFill>
                <a:latin typeface="Arial"/>
                <a:cs typeface="Arial"/>
              </a:rPr>
              <a:t>, </a:t>
            </a:r>
            <a:r>
              <a:rPr sz="1765" spc="-4" dirty="0">
                <a:solidFill>
                  <a:srgbClr val="0000CC"/>
                </a:solidFill>
                <a:latin typeface="Arial"/>
                <a:cs typeface="Arial"/>
              </a:rPr>
              <a:t>packet </a:t>
            </a:r>
            <a:r>
              <a:rPr sz="1765" spc="-9" dirty="0">
                <a:solidFill>
                  <a:srgbClr val="0000CC"/>
                </a:solidFill>
                <a:latin typeface="Arial"/>
                <a:cs typeface="Arial"/>
              </a:rPr>
              <a:t>filter </a:t>
            </a:r>
            <a:r>
              <a:rPr sz="1765" spc="-4" dirty="0">
                <a:solidFill>
                  <a:srgbClr val="0000CC"/>
                </a:solidFill>
                <a:latin typeface="Arial"/>
                <a:cs typeface="Arial"/>
              </a:rPr>
              <a:t>firewalls  </a:t>
            </a:r>
            <a:r>
              <a:rPr sz="1765" spc="-9" dirty="0">
                <a:solidFill>
                  <a:srgbClr val="0000CC"/>
                </a:solidFill>
                <a:latin typeface="Arial"/>
                <a:cs typeface="Arial"/>
              </a:rPr>
              <a:t>could </a:t>
            </a:r>
            <a:r>
              <a:rPr sz="1765" spc="-4" dirty="0">
                <a:solidFill>
                  <a:srgbClr val="0000CC"/>
                </a:solidFill>
                <a:latin typeface="Arial"/>
                <a:cs typeface="Arial"/>
              </a:rPr>
              <a:t>also </a:t>
            </a:r>
            <a:r>
              <a:rPr sz="1765" spc="-9" dirty="0">
                <a:solidFill>
                  <a:srgbClr val="0000CC"/>
                </a:solidFill>
                <a:latin typeface="Arial"/>
                <a:cs typeface="Arial"/>
              </a:rPr>
              <a:t>be </a:t>
            </a:r>
            <a:r>
              <a:rPr sz="1765" spc="-4" dirty="0">
                <a:solidFill>
                  <a:srgbClr val="0000CC"/>
                </a:solidFill>
                <a:latin typeface="Arial"/>
                <a:cs typeface="Arial"/>
              </a:rPr>
              <a:t>configured </a:t>
            </a:r>
            <a:r>
              <a:rPr sz="1765" spc="-9" dirty="0">
                <a:solidFill>
                  <a:srgbClr val="0000CC"/>
                </a:solidFill>
                <a:latin typeface="Arial"/>
                <a:cs typeface="Arial"/>
              </a:rPr>
              <a:t>to  </a:t>
            </a:r>
            <a:r>
              <a:rPr sz="1765" spc="-9" dirty="0">
                <a:solidFill>
                  <a:srgbClr val="FF0000"/>
                </a:solidFill>
                <a:latin typeface="Arial"/>
                <a:cs typeface="Arial"/>
              </a:rPr>
              <a:t>avoid </a:t>
            </a:r>
            <a:r>
              <a:rPr sz="1765" dirty="0">
                <a:solidFill>
                  <a:srgbClr val="FF0000"/>
                </a:solidFill>
                <a:latin typeface="Arial"/>
                <a:cs typeface="Arial"/>
              </a:rPr>
              <a:t>source </a:t>
            </a:r>
            <a:r>
              <a:rPr sz="1765" spc="-4" dirty="0">
                <a:solidFill>
                  <a:srgbClr val="FF0000"/>
                </a:solidFill>
                <a:latin typeface="Arial"/>
                <a:cs typeface="Arial"/>
              </a:rPr>
              <a:t>routing </a:t>
            </a:r>
            <a:r>
              <a:rPr sz="1765" dirty="0">
                <a:solidFill>
                  <a:srgbClr val="FF0000"/>
                </a:solidFill>
                <a:latin typeface="Arial"/>
                <a:cs typeface="Arial"/>
              </a:rPr>
              <a:t>and</a:t>
            </a:r>
            <a:r>
              <a:rPr sz="1765" spc="-71" dirty="0">
                <a:solidFill>
                  <a:srgbClr val="FF0000"/>
                </a:solidFill>
                <a:latin typeface="Arial"/>
                <a:cs typeface="Arial"/>
              </a:rPr>
              <a:t> </a:t>
            </a:r>
            <a:r>
              <a:rPr sz="1765" dirty="0">
                <a:solidFill>
                  <a:srgbClr val="FF0000"/>
                </a:solidFill>
                <a:latin typeface="Arial"/>
                <a:cs typeface="Arial"/>
              </a:rPr>
              <a:t>tiny  </a:t>
            </a:r>
            <a:r>
              <a:rPr sz="1765" spc="-4" dirty="0">
                <a:solidFill>
                  <a:srgbClr val="FF0000"/>
                </a:solidFill>
                <a:latin typeface="Arial"/>
                <a:cs typeface="Arial"/>
              </a:rPr>
              <a:t>fragmentation</a:t>
            </a:r>
            <a:r>
              <a:rPr sz="1765" spc="-18" dirty="0">
                <a:solidFill>
                  <a:srgbClr val="0000CC"/>
                </a:solidFill>
                <a:latin typeface="Arial"/>
                <a:cs typeface="Arial"/>
              </a:rPr>
              <a:t> </a:t>
            </a:r>
            <a:r>
              <a:rPr sz="1765" dirty="0">
                <a:solidFill>
                  <a:srgbClr val="0000CC"/>
                </a:solidFill>
                <a:latin typeface="Arial"/>
                <a:cs typeface="Arial"/>
              </a:rPr>
              <a:t>attacks.</a:t>
            </a:r>
          </a:p>
          <a:p>
            <a:pPr marL="314902" marR="4483" indent="-304256" algn="just" defTabSz="806867">
              <a:lnSpc>
                <a:spcPct val="80200"/>
              </a:lnSpc>
              <a:spcBef>
                <a:spcPts val="432"/>
              </a:spcBef>
              <a:buFontTx/>
              <a:buChar char="•"/>
              <a:tabLst>
                <a:tab pos="314902" algn="l"/>
                <a:tab pos="315462" algn="l"/>
              </a:tabLst>
            </a:pPr>
            <a:r>
              <a:rPr sz="1765" u="sng" spc="-9" dirty="0">
                <a:solidFill>
                  <a:srgbClr val="0000CC"/>
                </a:solidFill>
                <a:uFill>
                  <a:solidFill>
                    <a:srgbClr val="000000"/>
                  </a:solidFill>
                </a:uFill>
                <a:latin typeface="Arial"/>
                <a:cs typeface="Arial"/>
              </a:rPr>
              <a:t>Source </a:t>
            </a:r>
            <a:r>
              <a:rPr sz="1765" u="sng" spc="-4" dirty="0">
                <a:solidFill>
                  <a:srgbClr val="0000CC"/>
                </a:solidFill>
                <a:uFill>
                  <a:solidFill>
                    <a:srgbClr val="000000"/>
                  </a:solidFill>
                </a:uFill>
                <a:latin typeface="Arial"/>
                <a:cs typeface="Arial"/>
              </a:rPr>
              <a:t>routing </a:t>
            </a:r>
            <a:r>
              <a:rPr sz="1765" u="sng" dirty="0">
                <a:solidFill>
                  <a:srgbClr val="0000CC"/>
                </a:solidFill>
                <a:uFill>
                  <a:solidFill>
                    <a:srgbClr val="000000"/>
                  </a:solidFill>
                </a:uFill>
                <a:latin typeface="Arial"/>
                <a:cs typeface="Arial"/>
              </a:rPr>
              <a:t>attacks:</a:t>
            </a:r>
            <a:r>
              <a:rPr sz="1765" u="sng" dirty="0">
                <a:solidFill>
                  <a:srgbClr val="0000CC"/>
                </a:solidFill>
                <a:latin typeface="Arial"/>
                <a:cs typeface="Arial"/>
              </a:rPr>
              <a:t> </a:t>
            </a:r>
            <a:r>
              <a:rPr sz="1765" spc="-9" dirty="0">
                <a:solidFill>
                  <a:srgbClr val="0000CC"/>
                </a:solidFill>
                <a:latin typeface="Arial"/>
                <a:cs typeface="Arial"/>
              </a:rPr>
              <a:t>where  </a:t>
            </a:r>
            <a:r>
              <a:rPr sz="1765" spc="-4" dirty="0">
                <a:solidFill>
                  <a:srgbClr val="0000CC"/>
                </a:solidFill>
                <a:latin typeface="Arial"/>
                <a:cs typeface="Arial"/>
              </a:rPr>
              <a:t>source specifies </a:t>
            </a:r>
            <a:r>
              <a:rPr sz="1765" spc="-9" dirty="0">
                <a:solidFill>
                  <a:srgbClr val="0000CC"/>
                </a:solidFill>
                <a:latin typeface="Arial"/>
                <a:cs typeface="Arial"/>
              </a:rPr>
              <a:t>the route </a:t>
            </a:r>
            <a:r>
              <a:rPr sz="1765" spc="-4" dirty="0">
                <a:solidFill>
                  <a:srgbClr val="0000CC"/>
                </a:solidFill>
                <a:latin typeface="Arial"/>
                <a:cs typeface="Arial"/>
              </a:rPr>
              <a:t>that a  </a:t>
            </a:r>
            <a:r>
              <a:rPr sz="1765" dirty="0">
                <a:solidFill>
                  <a:srgbClr val="0000CC"/>
                </a:solidFill>
                <a:latin typeface="Arial"/>
                <a:cs typeface="Arial"/>
              </a:rPr>
              <a:t>packet </a:t>
            </a:r>
            <a:r>
              <a:rPr sz="1765" spc="-9" dirty="0">
                <a:solidFill>
                  <a:srgbClr val="0000CC"/>
                </a:solidFill>
                <a:latin typeface="Arial"/>
                <a:cs typeface="Arial"/>
              </a:rPr>
              <a:t>should </a:t>
            </a:r>
            <a:r>
              <a:rPr sz="1765" dirty="0">
                <a:solidFill>
                  <a:srgbClr val="0000CC"/>
                </a:solidFill>
                <a:latin typeface="Arial"/>
                <a:cs typeface="Arial"/>
              </a:rPr>
              <a:t>take </a:t>
            </a:r>
            <a:r>
              <a:rPr sz="1765" spc="-9" dirty="0">
                <a:solidFill>
                  <a:srgbClr val="0EA246"/>
                </a:solidFill>
                <a:latin typeface="Arial"/>
                <a:cs typeface="Arial"/>
              </a:rPr>
              <a:t>to </a:t>
            </a:r>
            <a:r>
              <a:rPr sz="1765" dirty="0">
                <a:solidFill>
                  <a:srgbClr val="0EA246"/>
                </a:solidFill>
                <a:latin typeface="Arial"/>
                <a:cs typeface="Arial"/>
              </a:rPr>
              <a:t>bypass  </a:t>
            </a:r>
            <a:r>
              <a:rPr sz="1765" spc="-4" dirty="0">
                <a:solidFill>
                  <a:srgbClr val="0EA246"/>
                </a:solidFill>
                <a:latin typeface="Arial"/>
                <a:cs typeface="Arial"/>
              </a:rPr>
              <a:t>security</a:t>
            </a:r>
            <a:r>
              <a:rPr sz="1765" spc="-4" dirty="0">
                <a:solidFill>
                  <a:srgbClr val="0000CC"/>
                </a:solidFill>
                <a:latin typeface="Arial"/>
                <a:cs typeface="Arial"/>
              </a:rPr>
              <a:t> </a:t>
            </a:r>
            <a:r>
              <a:rPr sz="1765" dirty="0">
                <a:solidFill>
                  <a:srgbClr val="0000CC"/>
                </a:solidFill>
                <a:latin typeface="Arial"/>
                <a:cs typeface="Arial"/>
              </a:rPr>
              <a:t>measures, </a:t>
            </a:r>
            <a:r>
              <a:rPr sz="1765" spc="-9" dirty="0">
                <a:solidFill>
                  <a:srgbClr val="0000CC"/>
                </a:solidFill>
                <a:latin typeface="Arial"/>
                <a:cs typeface="Arial"/>
              </a:rPr>
              <a:t>should  </a:t>
            </a:r>
            <a:r>
              <a:rPr sz="1765" spc="-4" dirty="0">
                <a:solidFill>
                  <a:srgbClr val="0000CC"/>
                </a:solidFill>
                <a:latin typeface="Arial"/>
                <a:cs typeface="Arial"/>
              </a:rPr>
              <a:t>discard </a:t>
            </a:r>
            <a:r>
              <a:rPr sz="1765" spc="4" dirty="0">
                <a:solidFill>
                  <a:srgbClr val="0000CC"/>
                </a:solidFill>
                <a:latin typeface="Arial"/>
                <a:cs typeface="Arial"/>
              </a:rPr>
              <a:t>all </a:t>
            </a:r>
            <a:r>
              <a:rPr sz="1765" spc="-4" dirty="0">
                <a:solidFill>
                  <a:srgbClr val="0000CC"/>
                </a:solidFill>
                <a:latin typeface="Arial"/>
                <a:cs typeface="Arial"/>
              </a:rPr>
              <a:t>source </a:t>
            </a:r>
            <a:r>
              <a:rPr sz="1765" spc="-9" dirty="0">
                <a:solidFill>
                  <a:srgbClr val="0000CC"/>
                </a:solidFill>
                <a:latin typeface="Arial"/>
                <a:cs typeface="Arial"/>
              </a:rPr>
              <a:t>routed  </a:t>
            </a:r>
            <a:r>
              <a:rPr sz="1765" spc="-4" dirty="0">
                <a:solidFill>
                  <a:srgbClr val="0000CC"/>
                </a:solidFill>
                <a:latin typeface="Arial"/>
                <a:cs typeface="Arial"/>
              </a:rPr>
              <a:t>packets</a:t>
            </a:r>
            <a:endParaRPr lang="en-US" sz="1765" spc="-4" dirty="0">
              <a:solidFill>
                <a:srgbClr val="0000CC"/>
              </a:solidFill>
              <a:latin typeface="Arial"/>
              <a:cs typeface="Arial"/>
            </a:endParaRPr>
          </a:p>
          <a:p>
            <a:pPr marL="314902" marR="4483" indent="-304256" algn="just" defTabSz="806867">
              <a:lnSpc>
                <a:spcPct val="80200"/>
              </a:lnSpc>
              <a:spcBef>
                <a:spcPts val="432"/>
              </a:spcBef>
              <a:buFontTx/>
              <a:buChar char="•"/>
              <a:tabLst>
                <a:tab pos="314902" algn="l"/>
                <a:tab pos="315462" algn="l"/>
              </a:tabLst>
            </a:pPr>
            <a:r>
              <a:rPr lang="en-US" sz="1765" u="sng" dirty="0">
                <a:solidFill>
                  <a:srgbClr val="0000CC"/>
                </a:solidFill>
                <a:uFill>
                  <a:solidFill>
                    <a:srgbClr val="000000"/>
                  </a:solidFill>
                </a:uFill>
                <a:latin typeface="Arial"/>
                <a:cs typeface="Arial"/>
              </a:rPr>
              <a:t>Tiny </a:t>
            </a:r>
            <a:r>
              <a:rPr lang="en-US" sz="1765" u="sng" spc="-4" dirty="0">
                <a:solidFill>
                  <a:srgbClr val="0000CC"/>
                </a:solidFill>
                <a:uFill>
                  <a:solidFill>
                    <a:srgbClr val="000000"/>
                  </a:solidFill>
                </a:uFill>
                <a:latin typeface="Arial"/>
                <a:cs typeface="Arial"/>
              </a:rPr>
              <a:t>fragment attacks:</a:t>
            </a:r>
            <a:r>
              <a:rPr lang="en-US" sz="1765" u="sng" spc="-4" dirty="0">
                <a:solidFill>
                  <a:srgbClr val="0000CC"/>
                </a:solidFill>
                <a:latin typeface="Arial"/>
                <a:cs typeface="Arial"/>
              </a:rPr>
              <a:t> </a:t>
            </a:r>
            <a:r>
              <a:rPr lang="en-US" sz="1765" spc="-9" dirty="0">
                <a:solidFill>
                  <a:srgbClr val="0000CC"/>
                </a:solidFill>
                <a:latin typeface="Arial"/>
                <a:cs typeface="Arial"/>
              </a:rPr>
              <a:t>intruder  </a:t>
            </a:r>
            <a:r>
              <a:rPr lang="en-US" sz="1765" spc="-4" dirty="0">
                <a:solidFill>
                  <a:srgbClr val="0000CC"/>
                </a:solidFill>
                <a:latin typeface="Arial"/>
                <a:cs typeface="Arial"/>
              </a:rPr>
              <a:t>uses </a:t>
            </a:r>
            <a:r>
              <a:rPr lang="en-US" sz="1765" spc="-9" dirty="0">
                <a:solidFill>
                  <a:srgbClr val="0000CC"/>
                </a:solidFill>
                <a:latin typeface="Arial"/>
                <a:cs typeface="Arial"/>
              </a:rPr>
              <a:t>the IP </a:t>
            </a:r>
            <a:r>
              <a:rPr lang="en-US" sz="1765" spc="-4" dirty="0">
                <a:solidFill>
                  <a:srgbClr val="0000CC"/>
                </a:solidFill>
                <a:latin typeface="Arial"/>
                <a:cs typeface="Arial"/>
              </a:rPr>
              <a:t>fragmentation option  </a:t>
            </a:r>
            <a:r>
              <a:rPr lang="en-US" sz="1765" spc="-9" dirty="0">
                <a:solidFill>
                  <a:srgbClr val="0000CC"/>
                </a:solidFill>
                <a:latin typeface="Arial"/>
                <a:cs typeface="Arial"/>
              </a:rPr>
              <a:t>to </a:t>
            </a:r>
            <a:r>
              <a:rPr lang="en-US" sz="1765" spc="-4" dirty="0">
                <a:solidFill>
                  <a:srgbClr val="0000CC"/>
                </a:solidFill>
                <a:latin typeface="Arial"/>
                <a:cs typeface="Arial"/>
              </a:rPr>
              <a:t>create </a:t>
            </a:r>
            <a:r>
              <a:rPr lang="en-US" sz="1765" dirty="0">
                <a:solidFill>
                  <a:srgbClr val="0EA246"/>
                </a:solidFill>
                <a:latin typeface="Arial"/>
                <a:cs typeface="Arial"/>
              </a:rPr>
              <a:t>extremely small  </a:t>
            </a:r>
            <a:r>
              <a:rPr lang="en-US" sz="1765" spc="-4" dirty="0">
                <a:solidFill>
                  <a:srgbClr val="0EA246"/>
                </a:solidFill>
                <a:latin typeface="Arial"/>
                <a:cs typeface="Arial"/>
              </a:rPr>
              <a:t>fragments</a:t>
            </a:r>
            <a:r>
              <a:rPr lang="en-US" sz="1765" spc="-4" dirty="0">
                <a:solidFill>
                  <a:srgbClr val="0000CC"/>
                </a:solidFill>
                <a:latin typeface="Arial"/>
                <a:cs typeface="Arial"/>
              </a:rPr>
              <a:t> </a:t>
            </a:r>
            <a:r>
              <a:rPr lang="en-US" sz="1765" spc="-9" dirty="0">
                <a:solidFill>
                  <a:srgbClr val="0000CC"/>
                </a:solidFill>
                <a:latin typeface="Arial"/>
                <a:cs typeface="Arial"/>
              </a:rPr>
              <a:t>and </a:t>
            </a:r>
            <a:r>
              <a:rPr lang="en-US" sz="1765" spc="-4" dirty="0">
                <a:solidFill>
                  <a:srgbClr val="0000CC"/>
                </a:solidFill>
                <a:latin typeface="Arial"/>
                <a:cs typeface="Arial"/>
              </a:rPr>
              <a:t>force </a:t>
            </a:r>
            <a:r>
              <a:rPr lang="en-US" sz="1765" spc="-9" dirty="0">
                <a:solidFill>
                  <a:srgbClr val="0000CC"/>
                </a:solidFill>
                <a:latin typeface="Arial"/>
                <a:cs typeface="Arial"/>
              </a:rPr>
              <a:t>the </a:t>
            </a:r>
            <a:r>
              <a:rPr lang="en-US" sz="1765" dirty="0">
                <a:solidFill>
                  <a:srgbClr val="0000CC"/>
                </a:solidFill>
                <a:latin typeface="Arial"/>
                <a:cs typeface="Arial"/>
              </a:rPr>
              <a:t>TCP  </a:t>
            </a:r>
            <a:r>
              <a:rPr lang="en-US" sz="1765" spc="-4" dirty="0">
                <a:solidFill>
                  <a:srgbClr val="0000CC"/>
                </a:solidFill>
                <a:latin typeface="Arial"/>
                <a:cs typeface="Arial"/>
              </a:rPr>
              <a:t>header information into fewer  </a:t>
            </a:r>
            <a:r>
              <a:rPr lang="en-US" sz="1765" spc="-9" dirty="0">
                <a:solidFill>
                  <a:srgbClr val="0000CC"/>
                </a:solidFill>
                <a:latin typeface="Arial"/>
                <a:cs typeface="Arial"/>
              </a:rPr>
              <a:t>separate </a:t>
            </a:r>
            <a:r>
              <a:rPr lang="en-US" sz="1765" spc="-4" dirty="0">
                <a:solidFill>
                  <a:srgbClr val="0000CC"/>
                </a:solidFill>
                <a:latin typeface="Arial"/>
                <a:cs typeface="Arial"/>
              </a:rPr>
              <a:t>fragments </a:t>
            </a:r>
            <a:r>
              <a:rPr lang="en-US" sz="1765" spc="-9" dirty="0">
                <a:solidFill>
                  <a:srgbClr val="0000CC"/>
                </a:solidFill>
                <a:latin typeface="Arial"/>
                <a:cs typeface="Arial"/>
              </a:rPr>
              <a:t>to  </a:t>
            </a:r>
            <a:r>
              <a:rPr lang="en-US" sz="1765" spc="-4" dirty="0">
                <a:solidFill>
                  <a:srgbClr val="0000CC"/>
                </a:solidFill>
                <a:latin typeface="Arial"/>
                <a:cs typeface="Arial"/>
              </a:rPr>
              <a:t>circumvent filtering rules  needing </a:t>
            </a:r>
            <a:r>
              <a:rPr lang="en-US" sz="1765" dirty="0">
                <a:solidFill>
                  <a:srgbClr val="0000CC"/>
                </a:solidFill>
                <a:latin typeface="Arial"/>
                <a:cs typeface="Arial"/>
              </a:rPr>
              <a:t>full </a:t>
            </a:r>
            <a:r>
              <a:rPr lang="en-US" sz="1765" spc="-4" dirty="0">
                <a:solidFill>
                  <a:srgbClr val="0000CC"/>
                </a:solidFill>
                <a:latin typeface="Arial"/>
                <a:cs typeface="Arial"/>
              </a:rPr>
              <a:t>header info; can  enforce minimum fragment </a:t>
            </a:r>
            <a:r>
              <a:rPr lang="en-US" sz="1765" spc="-9" dirty="0">
                <a:solidFill>
                  <a:srgbClr val="0000CC"/>
                </a:solidFill>
                <a:latin typeface="Arial"/>
                <a:cs typeface="Arial"/>
              </a:rPr>
              <a:t>size  to </a:t>
            </a:r>
            <a:r>
              <a:rPr lang="en-US" sz="1765" spc="-4" dirty="0">
                <a:solidFill>
                  <a:srgbClr val="0000CC"/>
                </a:solidFill>
                <a:latin typeface="Arial"/>
                <a:cs typeface="Arial"/>
              </a:rPr>
              <a:t>include full header.</a:t>
            </a:r>
            <a:endParaRPr lang="en-US" sz="1765" dirty="0">
              <a:solidFill>
                <a:srgbClr val="0000CC"/>
              </a:solidFill>
              <a:latin typeface="Arial"/>
              <a:cs typeface="Arial"/>
            </a:endParaRPr>
          </a:p>
          <a:p>
            <a:pPr marL="314902" marR="4483" indent="-304256" algn="just" defTabSz="806867">
              <a:lnSpc>
                <a:spcPct val="80200"/>
              </a:lnSpc>
              <a:spcBef>
                <a:spcPts val="432"/>
              </a:spcBef>
              <a:buFontTx/>
              <a:buChar char="•"/>
              <a:tabLst>
                <a:tab pos="314902" algn="l"/>
                <a:tab pos="315462" algn="l"/>
              </a:tabLst>
            </a:pPr>
            <a:endParaRPr sz="1765" dirty="0">
              <a:solidFill>
                <a:srgbClr val="0000CC"/>
              </a:solidFill>
              <a:latin typeface="Arial"/>
              <a:cs typeface="Arial"/>
            </a:endParaRPr>
          </a:p>
        </p:txBody>
      </p:sp>
      <p:sp>
        <p:nvSpPr>
          <p:cNvPr id="6" name="object 6"/>
          <p:cNvSpPr txBox="1"/>
          <p:nvPr/>
        </p:nvSpPr>
        <p:spPr>
          <a:xfrm>
            <a:off x="4741227" y="5275979"/>
            <a:ext cx="3699621" cy="655606"/>
          </a:xfrm>
          <a:prstGeom prst="rect">
            <a:avLst/>
          </a:prstGeom>
        </p:spPr>
        <p:txBody>
          <a:bodyPr vert="horz" wrap="square" lIns="0" tIns="10646" rIns="0" bIns="0" rtlCol="0">
            <a:spAutoFit/>
          </a:bodyPr>
          <a:lstStyle/>
          <a:p>
            <a:pPr marL="33619" marR="26896" defTabSz="806867">
              <a:lnSpc>
                <a:spcPct val="100600"/>
              </a:lnSpc>
              <a:spcBef>
                <a:spcPts val="84"/>
              </a:spcBef>
            </a:pPr>
            <a:r>
              <a:rPr sz="1412" i="1" dirty="0">
                <a:solidFill>
                  <a:srgbClr val="E40AAB"/>
                </a:solidFill>
                <a:latin typeface="Arial"/>
                <a:cs typeface="Arial"/>
              </a:rPr>
              <a:t>Source </a:t>
            </a:r>
            <a:r>
              <a:rPr sz="1412" i="1" spc="-4" dirty="0">
                <a:solidFill>
                  <a:srgbClr val="E40AAB"/>
                </a:solidFill>
                <a:latin typeface="Arial"/>
                <a:cs typeface="Arial"/>
              </a:rPr>
              <a:t>(adapted </a:t>
            </a:r>
            <a:r>
              <a:rPr sz="1412" i="1" dirty="0">
                <a:solidFill>
                  <a:srgbClr val="E40AAB"/>
                </a:solidFill>
                <a:latin typeface="Arial"/>
                <a:cs typeface="Arial"/>
              </a:rPr>
              <a:t>from): </a:t>
            </a:r>
            <a:r>
              <a:rPr sz="1412" i="1" spc="-9" dirty="0">
                <a:solidFill>
                  <a:srgbClr val="E40AAB"/>
                </a:solidFill>
                <a:latin typeface="Arial"/>
                <a:cs typeface="Arial"/>
              </a:rPr>
              <a:t>Figure 22.1(b) </a:t>
            </a:r>
            <a:r>
              <a:rPr sz="1412" i="1" dirty="0">
                <a:solidFill>
                  <a:srgbClr val="E40AAB"/>
                </a:solidFill>
                <a:latin typeface="Arial"/>
                <a:cs typeface="Arial"/>
              </a:rPr>
              <a:t>from  </a:t>
            </a:r>
            <a:r>
              <a:rPr sz="1412" i="1" spc="-9" dirty="0">
                <a:solidFill>
                  <a:srgbClr val="E40AAB"/>
                </a:solidFill>
                <a:latin typeface="Arial"/>
                <a:cs typeface="Arial"/>
              </a:rPr>
              <a:t>William </a:t>
            </a:r>
            <a:r>
              <a:rPr sz="1412" i="1" spc="-4" dirty="0">
                <a:solidFill>
                  <a:srgbClr val="E40AAB"/>
                </a:solidFill>
                <a:latin typeface="Arial"/>
                <a:cs typeface="Arial"/>
              </a:rPr>
              <a:t>Stallings </a:t>
            </a:r>
            <a:r>
              <a:rPr sz="1412" i="1" dirty="0">
                <a:solidFill>
                  <a:srgbClr val="E40AAB"/>
                </a:solidFill>
                <a:latin typeface="Arial"/>
                <a:cs typeface="Arial"/>
              </a:rPr>
              <a:t>– </a:t>
            </a:r>
            <a:r>
              <a:rPr sz="1412" i="1" spc="-4" dirty="0">
                <a:solidFill>
                  <a:srgbClr val="E40AAB"/>
                </a:solidFill>
                <a:latin typeface="Arial"/>
                <a:cs typeface="Arial"/>
              </a:rPr>
              <a:t>Cryptography and </a:t>
            </a:r>
            <a:r>
              <a:rPr sz="1412" i="1" spc="-9" dirty="0">
                <a:solidFill>
                  <a:srgbClr val="E40AAB"/>
                </a:solidFill>
                <a:latin typeface="Arial"/>
                <a:cs typeface="Arial"/>
              </a:rPr>
              <a:t>Network  </a:t>
            </a:r>
            <a:r>
              <a:rPr sz="1412" i="1" spc="-4" dirty="0">
                <a:solidFill>
                  <a:srgbClr val="E40AAB"/>
                </a:solidFill>
                <a:latin typeface="Arial"/>
                <a:cs typeface="Arial"/>
              </a:rPr>
              <a:t>Security, </a:t>
            </a:r>
            <a:r>
              <a:rPr sz="1412" i="1" spc="-9" dirty="0">
                <a:solidFill>
                  <a:srgbClr val="E40AAB"/>
                </a:solidFill>
                <a:latin typeface="Arial"/>
                <a:cs typeface="Arial"/>
              </a:rPr>
              <a:t>5</a:t>
            </a:r>
            <a:r>
              <a:rPr sz="1456" i="1" spc="-13" baseline="25252" dirty="0">
                <a:solidFill>
                  <a:srgbClr val="E40AAB"/>
                </a:solidFill>
                <a:latin typeface="Arial"/>
                <a:cs typeface="Arial"/>
              </a:rPr>
              <a:t>th</a:t>
            </a:r>
            <a:r>
              <a:rPr sz="1456" i="1" spc="205" baseline="25252" dirty="0">
                <a:solidFill>
                  <a:srgbClr val="E40AAB"/>
                </a:solidFill>
                <a:latin typeface="Arial"/>
                <a:cs typeface="Arial"/>
              </a:rPr>
              <a:t> </a:t>
            </a:r>
            <a:r>
              <a:rPr sz="1412" i="1" spc="-4" dirty="0">
                <a:solidFill>
                  <a:srgbClr val="E40AAB"/>
                </a:solidFill>
                <a:latin typeface="Arial"/>
                <a:cs typeface="Arial"/>
              </a:rPr>
              <a:t>Edition</a:t>
            </a:r>
            <a:endParaRPr sz="1412" i="1" dirty="0">
              <a:solidFill>
                <a:srgbClr val="E40AAB"/>
              </a:solidFill>
              <a:latin typeface="Arial"/>
              <a:cs typeface="Arial"/>
            </a:endParaRPr>
          </a:p>
        </p:txBody>
      </p:sp>
      <p:sp>
        <p:nvSpPr>
          <p:cNvPr id="7" name="object 7"/>
          <p:cNvSpPr txBox="1"/>
          <p:nvPr/>
        </p:nvSpPr>
        <p:spPr>
          <a:xfrm>
            <a:off x="4843186" y="4259583"/>
            <a:ext cx="3263713" cy="500039"/>
          </a:xfrm>
          <a:prstGeom prst="rect">
            <a:avLst/>
          </a:prstGeom>
        </p:spPr>
        <p:txBody>
          <a:bodyPr vert="horz" wrap="square" lIns="0" tIns="11206" rIns="0" bIns="0" rtlCol="0">
            <a:spAutoFit/>
          </a:bodyPr>
          <a:lstStyle/>
          <a:p>
            <a:pPr marL="11206" marR="4483" defTabSz="806867">
              <a:spcBef>
                <a:spcPts val="88"/>
              </a:spcBef>
            </a:pPr>
            <a:r>
              <a:rPr sz="1588" b="1" spc="-9" dirty="0">
                <a:solidFill>
                  <a:prstClr val="black"/>
                </a:solidFill>
                <a:latin typeface="Arial"/>
                <a:cs typeface="Arial"/>
              </a:rPr>
              <a:t>Layers </a:t>
            </a:r>
            <a:r>
              <a:rPr sz="1588" b="1" dirty="0">
                <a:solidFill>
                  <a:prstClr val="black"/>
                </a:solidFill>
                <a:latin typeface="Arial"/>
                <a:cs typeface="Arial"/>
              </a:rPr>
              <a:t>supported </a:t>
            </a:r>
            <a:r>
              <a:rPr sz="1588" b="1" spc="9" dirty="0">
                <a:solidFill>
                  <a:prstClr val="black"/>
                </a:solidFill>
                <a:latin typeface="Arial"/>
                <a:cs typeface="Arial"/>
              </a:rPr>
              <a:t>by </a:t>
            </a:r>
            <a:r>
              <a:rPr sz="1588" b="1" dirty="0">
                <a:solidFill>
                  <a:prstClr val="black"/>
                </a:solidFill>
                <a:latin typeface="Arial"/>
                <a:cs typeface="Arial"/>
              </a:rPr>
              <a:t>Packet</a:t>
            </a:r>
            <a:r>
              <a:rPr sz="1588" b="1" spc="-101" dirty="0">
                <a:solidFill>
                  <a:prstClr val="black"/>
                </a:solidFill>
                <a:latin typeface="Arial"/>
                <a:cs typeface="Arial"/>
              </a:rPr>
              <a:t> </a:t>
            </a:r>
            <a:r>
              <a:rPr sz="1588" b="1" dirty="0">
                <a:solidFill>
                  <a:prstClr val="black"/>
                </a:solidFill>
                <a:latin typeface="Arial"/>
                <a:cs typeface="Arial"/>
              </a:rPr>
              <a:t>Filter  and </a:t>
            </a:r>
            <a:r>
              <a:rPr sz="1588" b="1" spc="-4" dirty="0">
                <a:solidFill>
                  <a:prstClr val="black"/>
                </a:solidFill>
                <a:latin typeface="Arial"/>
                <a:cs typeface="Arial"/>
              </a:rPr>
              <a:t>Stateful</a:t>
            </a:r>
            <a:r>
              <a:rPr sz="1588" b="1" dirty="0">
                <a:solidFill>
                  <a:prstClr val="black"/>
                </a:solidFill>
                <a:latin typeface="Arial"/>
                <a:cs typeface="Arial"/>
              </a:rPr>
              <a:t> </a:t>
            </a:r>
            <a:r>
              <a:rPr sz="1588" b="1" spc="-4" dirty="0">
                <a:solidFill>
                  <a:prstClr val="black"/>
                </a:solidFill>
                <a:latin typeface="Arial"/>
                <a:cs typeface="Arial"/>
              </a:rPr>
              <a:t>Firewalls</a:t>
            </a:r>
            <a:endParaRPr sz="1588" dirty="0">
              <a:solidFill>
                <a:prstClr val="black"/>
              </a:solidFill>
              <a:latin typeface="Arial"/>
              <a:cs typeface="Arial"/>
            </a:endParaRPr>
          </a:p>
        </p:txBody>
      </p:sp>
      <p:graphicFrame>
        <p:nvGraphicFramePr>
          <p:cNvPr id="8" name="object 8"/>
          <p:cNvGraphicFramePr>
            <a:graphicFrameLocks noGrp="1"/>
          </p:cNvGraphicFramePr>
          <p:nvPr/>
        </p:nvGraphicFramePr>
        <p:xfrm>
          <a:off x="5710798" y="1945622"/>
          <a:ext cx="1479176" cy="2017055"/>
        </p:xfrm>
        <a:graphic>
          <a:graphicData uri="http://schemas.openxmlformats.org/drawingml/2006/table">
            <a:tbl>
              <a:tblPr firstRow="1" bandRow="1">
                <a:tableStyleId>{2D5ABB26-0587-4C30-8999-92F81FD0307C}</a:tableStyleId>
              </a:tblPr>
              <a:tblGrid>
                <a:gridCol w="1479176">
                  <a:extLst>
                    <a:ext uri="{9D8B030D-6E8A-4147-A177-3AD203B41FA5}">
                      <a16:colId xmlns:a16="http://schemas.microsoft.com/office/drawing/2014/main" val="20000"/>
                    </a:ext>
                  </a:extLst>
                </a:gridCol>
              </a:tblGrid>
              <a:tr h="403411">
                <a:tc>
                  <a:txBody>
                    <a:bodyPr/>
                    <a:lstStyle/>
                    <a:p>
                      <a:pPr marL="1905" algn="ctr">
                        <a:lnSpc>
                          <a:spcPct val="100000"/>
                        </a:lnSpc>
                        <a:spcBef>
                          <a:spcPts val="670"/>
                        </a:spcBef>
                      </a:pPr>
                      <a:r>
                        <a:rPr sz="1600" b="1" spc="-5" dirty="0">
                          <a:latin typeface="Arial"/>
                          <a:cs typeface="Arial"/>
                        </a:rPr>
                        <a:t>Application</a:t>
                      </a:r>
                      <a:endParaRPr sz="160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403411">
                <a:tc>
                  <a:txBody>
                    <a:bodyPr/>
                    <a:lstStyle/>
                    <a:p>
                      <a:pPr marL="2540" algn="ctr">
                        <a:lnSpc>
                          <a:spcPct val="100000"/>
                        </a:lnSpc>
                        <a:spcBef>
                          <a:spcPts val="670"/>
                        </a:spcBef>
                      </a:pPr>
                      <a:r>
                        <a:rPr sz="1600" b="1" dirty="0">
                          <a:latin typeface="Arial"/>
                          <a:cs typeface="Arial"/>
                        </a:rPr>
                        <a:t>Transport</a:t>
                      </a:r>
                      <a:endParaRPr sz="1600" dirty="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E0E3"/>
                    </a:solidFill>
                  </a:tcPr>
                </a:tc>
                <a:extLst>
                  <a:ext uri="{0D108BD9-81ED-4DB2-BD59-A6C34878D82A}">
                    <a16:rowId xmlns:a16="http://schemas.microsoft.com/office/drawing/2014/main" val="10001"/>
                  </a:ext>
                </a:extLst>
              </a:tr>
              <a:tr h="403411">
                <a:tc>
                  <a:txBody>
                    <a:bodyPr/>
                    <a:lstStyle/>
                    <a:p>
                      <a:pPr marL="1905" algn="ctr">
                        <a:lnSpc>
                          <a:spcPct val="100000"/>
                        </a:lnSpc>
                        <a:spcBef>
                          <a:spcPts val="670"/>
                        </a:spcBef>
                      </a:pPr>
                      <a:r>
                        <a:rPr sz="1600" b="1" dirty="0">
                          <a:latin typeface="Arial"/>
                          <a:cs typeface="Arial"/>
                        </a:rPr>
                        <a:t>Network</a:t>
                      </a:r>
                      <a:endParaRPr sz="1600" dirty="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E0E3"/>
                    </a:solidFill>
                  </a:tcPr>
                </a:tc>
                <a:extLst>
                  <a:ext uri="{0D108BD9-81ED-4DB2-BD59-A6C34878D82A}">
                    <a16:rowId xmlns:a16="http://schemas.microsoft.com/office/drawing/2014/main" val="10002"/>
                  </a:ext>
                </a:extLst>
              </a:tr>
              <a:tr h="403411">
                <a:tc>
                  <a:txBody>
                    <a:bodyPr/>
                    <a:lstStyle/>
                    <a:p>
                      <a:pPr algn="ctr">
                        <a:lnSpc>
                          <a:spcPct val="100000"/>
                        </a:lnSpc>
                        <a:spcBef>
                          <a:spcPts val="670"/>
                        </a:spcBef>
                      </a:pPr>
                      <a:r>
                        <a:rPr sz="1600" b="1" dirty="0">
                          <a:latin typeface="Arial"/>
                          <a:cs typeface="Arial"/>
                        </a:rPr>
                        <a:t>Link</a:t>
                      </a:r>
                      <a:r>
                        <a:rPr sz="1600" b="1" spc="-10" dirty="0">
                          <a:latin typeface="Arial"/>
                          <a:cs typeface="Arial"/>
                        </a:rPr>
                        <a:t> </a:t>
                      </a:r>
                      <a:r>
                        <a:rPr sz="1600" b="1" spc="-15" dirty="0">
                          <a:latin typeface="Arial"/>
                          <a:cs typeface="Arial"/>
                        </a:rPr>
                        <a:t>Layer</a:t>
                      </a:r>
                      <a:endParaRPr sz="160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E0E3"/>
                    </a:solidFill>
                  </a:tcPr>
                </a:tc>
                <a:extLst>
                  <a:ext uri="{0D108BD9-81ED-4DB2-BD59-A6C34878D82A}">
                    <a16:rowId xmlns:a16="http://schemas.microsoft.com/office/drawing/2014/main" val="10003"/>
                  </a:ext>
                </a:extLst>
              </a:tr>
              <a:tr h="403411">
                <a:tc>
                  <a:txBody>
                    <a:bodyPr/>
                    <a:lstStyle/>
                    <a:p>
                      <a:pPr algn="ctr">
                        <a:lnSpc>
                          <a:spcPct val="100000"/>
                        </a:lnSpc>
                        <a:spcBef>
                          <a:spcPts val="670"/>
                        </a:spcBef>
                      </a:pPr>
                      <a:r>
                        <a:rPr sz="1600" b="1" spc="-5" dirty="0">
                          <a:latin typeface="Arial"/>
                          <a:cs typeface="Arial"/>
                        </a:rPr>
                        <a:t>Physical</a:t>
                      </a:r>
                      <a:r>
                        <a:rPr sz="1600" b="1" spc="-40" dirty="0">
                          <a:latin typeface="Arial"/>
                          <a:cs typeface="Arial"/>
                        </a:rPr>
                        <a:t> </a:t>
                      </a:r>
                      <a:r>
                        <a:rPr sz="1600" b="1" spc="-10" dirty="0">
                          <a:latin typeface="Arial"/>
                          <a:cs typeface="Arial"/>
                        </a:rPr>
                        <a:t>Layer</a:t>
                      </a:r>
                      <a:endParaRPr sz="1600" dirty="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9" name="object 9"/>
          <p:cNvGrpSpPr/>
          <p:nvPr/>
        </p:nvGrpSpPr>
        <p:grpSpPr>
          <a:xfrm>
            <a:off x="4773706" y="1811151"/>
            <a:ext cx="3227294" cy="2361640"/>
            <a:chOff x="5257800" y="2052637"/>
            <a:chExt cx="3657600" cy="2676525"/>
          </a:xfrm>
        </p:grpSpPr>
        <p:sp>
          <p:nvSpPr>
            <p:cNvPr id="10" name="object 10"/>
            <p:cNvSpPr/>
            <p:nvPr/>
          </p:nvSpPr>
          <p:spPr>
            <a:xfrm>
              <a:off x="6172199" y="2057400"/>
              <a:ext cx="1981200" cy="2667000"/>
            </a:xfrm>
            <a:custGeom>
              <a:avLst/>
              <a:gdLst/>
              <a:ahLst/>
              <a:cxnLst/>
              <a:rect l="l" t="t" r="r" b="b"/>
              <a:pathLst>
                <a:path w="1981200" h="2667000">
                  <a:moveTo>
                    <a:pt x="0" y="0"/>
                  </a:moveTo>
                  <a:lnTo>
                    <a:pt x="0" y="2666999"/>
                  </a:lnTo>
                  <a:lnTo>
                    <a:pt x="1981199" y="2666999"/>
                  </a:lnTo>
                  <a:lnTo>
                    <a:pt x="1981199" y="0"/>
                  </a:lnTo>
                  <a:lnTo>
                    <a:pt x="0" y="0"/>
                  </a:lnTo>
                  <a:close/>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11" name="object 11"/>
            <p:cNvSpPr/>
            <p:nvPr/>
          </p:nvSpPr>
          <p:spPr>
            <a:xfrm>
              <a:off x="5257800" y="3288804"/>
              <a:ext cx="3657600" cy="128270"/>
            </a:xfrm>
            <a:custGeom>
              <a:avLst/>
              <a:gdLst/>
              <a:ahLst/>
              <a:cxnLst/>
              <a:rect l="l" t="t" r="r" b="b"/>
              <a:pathLst>
                <a:path w="3657600" h="128270">
                  <a:moveTo>
                    <a:pt x="128016" y="0"/>
                  </a:moveTo>
                  <a:lnTo>
                    <a:pt x="0" y="64008"/>
                  </a:lnTo>
                  <a:lnTo>
                    <a:pt x="70104" y="99060"/>
                  </a:lnTo>
                  <a:lnTo>
                    <a:pt x="128016" y="128016"/>
                  </a:lnTo>
                  <a:lnTo>
                    <a:pt x="81127" y="70104"/>
                  </a:lnTo>
                  <a:lnTo>
                    <a:pt x="76200" y="70104"/>
                  </a:lnTo>
                  <a:lnTo>
                    <a:pt x="76200" y="64008"/>
                  </a:lnTo>
                  <a:lnTo>
                    <a:pt x="76200" y="57912"/>
                  </a:lnTo>
                  <a:lnTo>
                    <a:pt x="81127" y="57912"/>
                  </a:lnTo>
                  <a:lnTo>
                    <a:pt x="128016" y="0"/>
                  </a:lnTo>
                  <a:close/>
                </a:path>
                <a:path w="3657600" h="128270">
                  <a:moveTo>
                    <a:pt x="920496" y="64008"/>
                  </a:moveTo>
                  <a:lnTo>
                    <a:pt x="914400" y="57912"/>
                  </a:lnTo>
                  <a:lnTo>
                    <a:pt x="81127" y="57912"/>
                  </a:lnTo>
                  <a:lnTo>
                    <a:pt x="81127" y="70104"/>
                  </a:lnTo>
                  <a:lnTo>
                    <a:pt x="914400" y="70104"/>
                  </a:lnTo>
                  <a:lnTo>
                    <a:pt x="920496" y="64008"/>
                  </a:lnTo>
                  <a:close/>
                </a:path>
                <a:path w="3657600" h="128270">
                  <a:moveTo>
                    <a:pt x="3657600" y="60960"/>
                  </a:moveTo>
                  <a:lnTo>
                    <a:pt x="3529584" y="0"/>
                  </a:lnTo>
                  <a:lnTo>
                    <a:pt x="3578809" y="57912"/>
                  </a:lnTo>
                  <a:lnTo>
                    <a:pt x="2898648" y="57912"/>
                  </a:lnTo>
                  <a:lnTo>
                    <a:pt x="2892552" y="60960"/>
                  </a:lnTo>
                  <a:lnTo>
                    <a:pt x="2898648" y="67056"/>
                  </a:lnTo>
                  <a:lnTo>
                    <a:pt x="3576459" y="67056"/>
                  </a:lnTo>
                  <a:lnTo>
                    <a:pt x="3529584" y="124968"/>
                  </a:lnTo>
                  <a:lnTo>
                    <a:pt x="3587496" y="96012"/>
                  </a:lnTo>
                  <a:lnTo>
                    <a:pt x="3657600" y="60960"/>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grpSp>
      <p:sp>
        <p:nvSpPr>
          <p:cNvPr id="12" name="object 12"/>
          <p:cNvSpPr txBox="1"/>
          <p:nvPr/>
        </p:nvSpPr>
        <p:spPr>
          <a:xfrm>
            <a:off x="4377917" y="2376994"/>
            <a:ext cx="1135716" cy="500039"/>
          </a:xfrm>
          <a:prstGeom prst="rect">
            <a:avLst/>
          </a:prstGeom>
        </p:spPr>
        <p:txBody>
          <a:bodyPr vert="horz" wrap="square" lIns="0" tIns="11206" rIns="0" bIns="0" rtlCol="0">
            <a:spAutoFit/>
          </a:bodyPr>
          <a:lstStyle/>
          <a:p>
            <a:pPr marL="11206" marR="4483" defTabSz="806867">
              <a:spcBef>
                <a:spcPts val="88"/>
              </a:spcBef>
            </a:pPr>
            <a:r>
              <a:rPr sz="1588" b="1" spc="-4" dirty="0">
                <a:solidFill>
                  <a:prstClr val="black"/>
                </a:solidFill>
                <a:latin typeface="Arial"/>
                <a:cs typeface="Arial"/>
              </a:rPr>
              <a:t>End-to-End  </a:t>
            </a:r>
            <a:r>
              <a:rPr sz="1588" b="1" spc="-9" dirty="0">
                <a:solidFill>
                  <a:prstClr val="black"/>
                </a:solidFill>
                <a:latin typeface="Arial"/>
                <a:cs typeface="Arial"/>
              </a:rPr>
              <a:t>C</a:t>
            </a:r>
            <a:r>
              <a:rPr sz="1588" b="1" dirty="0">
                <a:solidFill>
                  <a:prstClr val="black"/>
                </a:solidFill>
                <a:latin typeface="Arial"/>
                <a:cs typeface="Arial"/>
              </a:rPr>
              <a:t>onnection</a:t>
            </a:r>
            <a:endParaRPr sz="1588" dirty="0">
              <a:solidFill>
                <a:prstClr val="black"/>
              </a:solidFill>
              <a:latin typeface="Arial"/>
              <a:cs typeface="Arial"/>
            </a:endParaRPr>
          </a:p>
        </p:txBody>
      </p:sp>
      <p:sp>
        <p:nvSpPr>
          <p:cNvPr id="13" name="object 13"/>
          <p:cNvSpPr txBox="1"/>
          <p:nvPr/>
        </p:nvSpPr>
        <p:spPr>
          <a:xfrm>
            <a:off x="7398129" y="2376994"/>
            <a:ext cx="1135716" cy="500039"/>
          </a:xfrm>
          <a:prstGeom prst="rect">
            <a:avLst/>
          </a:prstGeom>
        </p:spPr>
        <p:txBody>
          <a:bodyPr vert="horz" wrap="square" lIns="0" tIns="11206" rIns="0" bIns="0" rtlCol="0">
            <a:spAutoFit/>
          </a:bodyPr>
          <a:lstStyle/>
          <a:p>
            <a:pPr marL="11206" marR="4483" defTabSz="806867">
              <a:spcBef>
                <a:spcPts val="88"/>
              </a:spcBef>
            </a:pPr>
            <a:r>
              <a:rPr sz="1588" b="1" spc="-4" dirty="0">
                <a:solidFill>
                  <a:prstClr val="black"/>
                </a:solidFill>
                <a:latin typeface="Arial"/>
                <a:cs typeface="Arial"/>
              </a:rPr>
              <a:t>End-to-End  </a:t>
            </a:r>
            <a:r>
              <a:rPr sz="1588" b="1" spc="-9" dirty="0">
                <a:solidFill>
                  <a:prstClr val="black"/>
                </a:solidFill>
                <a:latin typeface="Arial"/>
                <a:cs typeface="Arial"/>
              </a:rPr>
              <a:t>C</a:t>
            </a:r>
            <a:r>
              <a:rPr sz="1588" b="1" dirty="0">
                <a:solidFill>
                  <a:prstClr val="black"/>
                </a:solidFill>
                <a:latin typeface="Arial"/>
                <a:cs typeface="Arial"/>
              </a:rPr>
              <a:t>onnection</a:t>
            </a:r>
            <a:endParaRPr sz="1588">
              <a:solidFill>
                <a:prstClr val="black"/>
              </a:solidFill>
              <a:latin typeface="Arial"/>
              <a:cs typeface="Arial"/>
            </a:endParaRPr>
          </a:p>
        </p:txBody>
      </p:sp>
      <p:sp>
        <p:nvSpPr>
          <p:cNvPr id="1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19102340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9588" y="4101353"/>
            <a:ext cx="7732059" cy="2218765"/>
          </a:xfrm>
          <a:custGeom>
            <a:avLst/>
            <a:gdLst/>
            <a:ahLst/>
            <a:cxnLst/>
            <a:rect l="l" t="t" r="r" b="b"/>
            <a:pathLst>
              <a:path w="8763000" h="2514600">
                <a:moveTo>
                  <a:pt x="0" y="0"/>
                </a:moveTo>
                <a:lnTo>
                  <a:pt x="0" y="2514599"/>
                </a:lnTo>
                <a:lnTo>
                  <a:pt x="8762999" y="2514599"/>
                </a:lnTo>
                <a:lnTo>
                  <a:pt x="8762999" y="0"/>
                </a:lnTo>
                <a:lnTo>
                  <a:pt x="0" y="0"/>
                </a:lnTo>
                <a:close/>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grpSp>
        <p:nvGrpSpPr>
          <p:cNvPr id="3" name="object 3"/>
          <p:cNvGrpSpPr/>
          <p:nvPr/>
        </p:nvGrpSpPr>
        <p:grpSpPr>
          <a:xfrm>
            <a:off x="735386" y="1206033"/>
            <a:ext cx="7605993" cy="2781300"/>
            <a:chOff x="681037" y="1366837"/>
            <a:chExt cx="8620125" cy="3152140"/>
          </a:xfrm>
        </p:grpSpPr>
        <p:sp>
          <p:nvSpPr>
            <p:cNvPr id="4" name="object 4"/>
            <p:cNvSpPr/>
            <p:nvPr/>
          </p:nvSpPr>
          <p:spPr>
            <a:xfrm>
              <a:off x="685800" y="1371600"/>
              <a:ext cx="8610600" cy="3124200"/>
            </a:xfrm>
            <a:custGeom>
              <a:avLst/>
              <a:gdLst/>
              <a:ahLst/>
              <a:cxnLst/>
              <a:rect l="l" t="t" r="r" b="b"/>
              <a:pathLst>
                <a:path w="8610600" h="3124200">
                  <a:moveTo>
                    <a:pt x="0" y="0"/>
                  </a:moveTo>
                  <a:lnTo>
                    <a:pt x="0" y="3124199"/>
                  </a:lnTo>
                  <a:lnTo>
                    <a:pt x="8610599" y="3124199"/>
                  </a:lnTo>
                  <a:lnTo>
                    <a:pt x="8610599" y="0"/>
                  </a:lnTo>
                  <a:lnTo>
                    <a:pt x="0" y="0"/>
                  </a:lnTo>
                  <a:close/>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5" name="object 5"/>
            <p:cNvSpPr/>
            <p:nvPr/>
          </p:nvSpPr>
          <p:spPr>
            <a:xfrm>
              <a:off x="838200" y="1676400"/>
              <a:ext cx="3048000" cy="1661160"/>
            </a:xfrm>
            <a:prstGeom prst="rect">
              <a:avLst/>
            </a:prstGeom>
            <a:blipFill>
              <a:blip r:embed="rId2" cstate="print"/>
              <a:stretch>
                <a:fillRect/>
              </a:stretch>
            </a:blipFill>
          </p:spPr>
          <p:txBody>
            <a:bodyPr wrap="square" lIns="0" tIns="0" rIns="0" bIns="0" rtlCol="0"/>
            <a:lstStyle/>
            <a:p>
              <a:pPr defTabSz="806867"/>
              <a:endParaRPr sz="1588">
                <a:solidFill>
                  <a:prstClr val="black"/>
                </a:solidFill>
                <a:latin typeface="Calibri"/>
              </a:endParaRPr>
            </a:p>
          </p:txBody>
        </p:sp>
        <p:sp>
          <p:nvSpPr>
            <p:cNvPr id="6" name="object 6"/>
            <p:cNvSpPr/>
            <p:nvPr/>
          </p:nvSpPr>
          <p:spPr>
            <a:xfrm>
              <a:off x="3505200" y="2514600"/>
              <a:ext cx="533400" cy="0"/>
            </a:xfrm>
            <a:custGeom>
              <a:avLst/>
              <a:gdLst/>
              <a:ahLst/>
              <a:cxnLst/>
              <a:rect l="l" t="t" r="r" b="b"/>
              <a:pathLst>
                <a:path w="533400">
                  <a:moveTo>
                    <a:pt x="0" y="0"/>
                  </a:moveTo>
                  <a:lnTo>
                    <a:pt x="533399" y="0"/>
                  </a:lnTo>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7" name="object 7"/>
            <p:cNvSpPr/>
            <p:nvPr/>
          </p:nvSpPr>
          <p:spPr>
            <a:xfrm>
              <a:off x="4038600" y="2362200"/>
              <a:ext cx="304800" cy="304800"/>
            </a:xfrm>
            <a:custGeom>
              <a:avLst/>
              <a:gdLst/>
              <a:ahLst/>
              <a:cxnLst/>
              <a:rect l="l" t="t" r="r" b="b"/>
              <a:pathLst>
                <a:path w="304800" h="304800">
                  <a:moveTo>
                    <a:pt x="304799" y="304799"/>
                  </a:moveTo>
                  <a:lnTo>
                    <a:pt x="304799" y="0"/>
                  </a:lnTo>
                  <a:lnTo>
                    <a:pt x="0" y="0"/>
                  </a:lnTo>
                  <a:lnTo>
                    <a:pt x="0" y="304799"/>
                  </a:lnTo>
                  <a:lnTo>
                    <a:pt x="304799" y="304799"/>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8" name="object 8"/>
            <p:cNvSpPr/>
            <p:nvPr/>
          </p:nvSpPr>
          <p:spPr>
            <a:xfrm>
              <a:off x="4038600" y="2362200"/>
              <a:ext cx="304800" cy="304800"/>
            </a:xfrm>
            <a:custGeom>
              <a:avLst/>
              <a:gdLst/>
              <a:ahLst/>
              <a:cxnLst/>
              <a:rect l="l" t="t" r="r" b="b"/>
              <a:pathLst>
                <a:path w="304800" h="304800">
                  <a:moveTo>
                    <a:pt x="0" y="0"/>
                  </a:moveTo>
                  <a:lnTo>
                    <a:pt x="0" y="304799"/>
                  </a:lnTo>
                  <a:lnTo>
                    <a:pt x="304799" y="304799"/>
                  </a:lnTo>
                  <a:lnTo>
                    <a:pt x="304799" y="0"/>
                  </a:lnTo>
                  <a:lnTo>
                    <a:pt x="0" y="0"/>
                  </a:lnTo>
                  <a:close/>
                </a:path>
              </a:pathLst>
            </a:custGeom>
            <a:ln w="9524">
              <a:solidFill>
                <a:srgbClr val="98CC00"/>
              </a:solidFill>
            </a:ln>
          </p:spPr>
          <p:txBody>
            <a:bodyPr wrap="square" lIns="0" tIns="0" rIns="0" bIns="0" rtlCol="0"/>
            <a:lstStyle/>
            <a:p>
              <a:pPr defTabSz="806867"/>
              <a:endParaRPr sz="1588">
                <a:solidFill>
                  <a:prstClr val="black"/>
                </a:solidFill>
                <a:latin typeface="Calibri"/>
              </a:endParaRPr>
            </a:p>
          </p:txBody>
        </p:sp>
        <p:sp>
          <p:nvSpPr>
            <p:cNvPr id="9" name="object 9"/>
            <p:cNvSpPr/>
            <p:nvPr/>
          </p:nvSpPr>
          <p:spPr>
            <a:xfrm>
              <a:off x="4953000" y="2209800"/>
              <a:ext cx="609600" cy="609600"/>
            </a:xfrm>
            <a:custGeom>
              <a:avLst/>
              <a:gdLst/>
              <a:ahLst/>
              <a:cxnLst/>
              <a:rect l="l" t="t" r="r" b="b"/>
              <a:pathLst>
                <a:path w="609600" h="609600">
                  <a:moveTo>
                    <a:pt x="609599" y="304799"/>
                  </a:moveTo>
                  <a:lnTo>
                    <a:pt x="304799" y="0"/>
                  </a:lnTo>
                  <a:lnTo>
                    <a:pt x="0" y="304799"/>
                  </a:lnTo>
                  <a:lnTo>
                    <a:pt x="304799" y="609599"/>
                  </a:lnTo>
                  <a:lnTo>
                    <a:pt x="609599" y="304799"/>
                  </a:lnTo>
                  <a:close/>
                </a:path>
              </a:pathLst>
            </a:custGeom>
            <a:solidFill>
              <a:srgbClr val="BAE0E3"/>
            </a:solidFill>
          </p:spPr>
          <p:txBody>
            <a:bodyPr wrap="square" lIns="0" tIns="0" rIns="0" bIns="0" rtlCol="0"/>
            <a:lstStyle/>
            <a:p>
              <a:pPr defTabSz="806867"/>
              <a:endParaRPr sz="1588">
                <a:solidFill>
                  <a:prstClr val="black"/>
                </a:solidFill>
                <a:latin typeface="Calibri"/>
              </a:endParaRPr>
            </a:p>
          </p:txBody>
        </p:sp>
        <p:sp>
          <p:nvSpPr>
            <p:cNvPr id="10" name="object 10"/>
            <p:cNvSpPr/>
            <p:nvPr/>
          </p:nvSpPr>
          <p:spPr>
            <a:xfrm>
              <a:off x="4953000" y="2209800"/>
              <a:ext cx="609600" cy="609600"/>
            </a:xfrm>
            <a:custGeom>
              <a:avLst/>
              <a:gdLst/>
              <a:ahLst/>
              <a:cxnLst/>
              <a:rect l="l" t="t" r="r" b="b"/>
              <a:pathLst>
                <a:path w="609600" h="609600">
                  <a:moveTo>
                    <a:pt x="304799" y="0"/>
                  </a:moveTo>
                  <a:lnTo>
                    <a:pt x="0" y="304799"/>
                  </a:lnTo>
                  <a:lnTo>
                    <a:pt x="304799" y="609599"/>
                  </a:lnTo>
                  <a:lnTo>
                    <a:pt x="609599" y="304799"/>
                  </a:lnTo>
                  <a:lnTo>
                    <a:pt x="304799" y="0"/>
                  </a:lnTo>
                  <a:close/>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11" name="object 11"/>
            <p:cNvSpPr/>
            <p:nvPr/>
          </p:nvSpPr>
          <p:spPr>
            <a:xfrm>
              <a:off x="4191000" y="2456688"/>
              <a:ext cx="762000" cy="116205"/>
            </a:xfrm>
            <a:custGeom>
              <a:avLst/>
              <a:gdLst/>
              <a:ahLst/>
              <a:cxnLst/>
              <a:rect l="l" t="t" r="r" b="b"/>
              <a:pathLst>
                <a:path w="762000" h="116205">
                  <a:moveTo>
                    <a:pt x="112776" y="39624"/>
                  </a:moveTo>
                  <a:lnTo>
                    <a:pt x="112776" y="0"/>
                  </a:lnTo>
                  <a:lnTo>
                    <a:pt x="0" y="57912"/>
                  </a:lnTo>
                  <a:lnTo>
                    <a:pt x="94488" y="106432"/>
                  </a:lnTo>
                  <a:lnTo>
                    <a:pt x="94488" y="39624"/>
                  </a:lnTo>
                  <a:lnTo>
                    <a:pt x="112776" y="39624"/>
                  </a:lnTo>
                  <a:close/>
                </a:path>
                <a:path w="762000" h="116205">
                  <a:moveTo>
                    <a:pt x="762000" y="76200"/>
                  </a:moveTo>
                  <a:lnTo>
                    <a:pt x="762000" y="39624"/>
                  </a:lnTo>
                  <a:lnTo>
                    <a:pt x="94488" y="39624"/>
                  </a:lnTo>
                  <a:lnTo>
                    <a:pt x="94488" y="76200"/>
                  </a:lnTo>
                  <a:lnTo>
                    <a:pt x="762000" y="76200"/>
                  </a:lnTo>
                  <a:close/>
                </a:path>
                <a:path w="762000" h="116205">
                  <a:moveTo>
                    <a:pt x="112776" y="115824"/>
                  </a:moveTo>
                  <a:lnTo>
                    <a:pt x="112776" y="76200"/>
                  </a:lnTo>
                  <a:lnTo>
                    <a:pt x="94488" y="76200"/>
                  </a:lnTo>
                  <a:lnTo>
                    <a:pt x="94488" y="106432"/>
                  </a:lnTo>
                  <a:lnTo>
                    <a:pt x="112776" y="115824"/>
                  </a:lnTo>
                  <a:close/>
                </a:path>
              </a:pathLst>
            </a:custGeom>
            <a:solidFill>
              <a:srgbClr val="CC6500"/>
            </a:solidFill>
          </p:spPr>
          <p:txBody>
            <a:bodyPr wrap="square" lIns="0" tIns="0" rIns="0" bIns="0" rtlCol="0"/>
            <a:lstStyle/>
            <a:p>
              <a:pPr defTabSz="806867"/>
              <a:endParaRPr sz="1588">
                <a:solidFill>
                  <a:prstClr val="black"/>
                </a:solidFill>
                <a:latin typeface="Calibri"/>
              </a:endParaRPr>
            </a:p>
          </p:txBody>
        </p:sp>
        <p:sp>
          <p:nvSpPr>
            <p:cNvPr id="12" name="object 12"/>
            <p:cNvSpPr/>
            <p:nvPr/>
          </p:nvSpPr>
          <p:spPr>
            <a:xfrm>
              <a:off x="7162800" y="1447800"/>
              <a:ext cx="1981200" cy="1380744"/>
            </a:xfrm>
            <a:prstGeom prst="rect">
              <a:avLst/>
            </a:prstGeom>
            <a:blipFill>
              <a:blip r:embed="rId3"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3" name="object 13"/>
            <p:cNvSpPr/>
            <p:nvPr/>
          </p:nvSpPr>
          <p:spPr>
            <a:xfrm>
              <a:off x="7012046" y="2655795"/>
              <a:ext cx="2278946" cy="1862910"/>
            </a:xfrm>
            <a:prstGeom prst="rect">
              <a:avLst/>
            </a:prstGeom>
            <a:blipFill>
              <a:blip r:embed="rId4"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4" name="object 14"/>
            <p:cNvSpPr/>
            <p:nvPr/>
          </p:nvSpPr>
          <p:spPr>
            <a:xfrm>
              <a:off x="5410200" y="2133600"/>
              <a:ext cx="1905000" cy="1295400"/>
            </a:xfrm>
            <a:custGeom>
              <a:avLst/>
              <a:gdLst/>
              <a:ahLst/>
              <a:cxnLst/>
              <a:rect l="l" t="t" r="r" b="b"/>
              <a:pathLst>
                <a:path w="1905000" h="1295400">
                  <a:moveTo>
                    <a:pt x="0" y="228599"/>
                  </a:moveTo>
                  <a:lnTo>
                    <a:pt x="1828799" y="0"/>
                  </a:lnTo>
                </a:path>
                <a:path w="1905000" h="1295400">
                  <a:moveTo>
                    <a:pt x="0" y="533399"/>
                  </a:moveTo>
                  <a:lnTo>
                    <a:pt x="1904999" y="1295399"/>
                  </a:lnTo>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15" name="object 15"/>
            <p:cNvSpPr/>
            <p:nvPr/>
          </p:nvSpPr>
          <p:spPr>
            <a:xfrm>
              <a:off x="5943600" y="2057400"/>
              <a:ext cx="381000" cy="381000"/>
            </a:xfrm>
            <a:custGeom>
              <a:avLst/>
              <a:gdLst/>
              <a:ahLst/>
              <a:cxnLst/>
              <a:rect l="l" t="t" r="r" b="b"/>
              <a:pathLst>
                <a:path w="381000" h="381000">
                  <a:moveTo>
                    <a:pt x="381000" y="188976"/>
                  </a:moveTo>
                  <a:lnTo>
                    <a:pt x="375961" y="145877"/>
                  </a:lnTo>
                  <a:lnTo>
                    <a:pt x="361592" y="106191"/>
                  </a:lnTo>
                  <a:lnTo>
                    <a:pt x="339012" y="71090"/>
                  </a:lnTo>
                  <a:lnTo>
                    <a:pt x="309340" y="41747"/>
                  </a:lnTo>
                  <a:lnTo>
                    <a:pt x="273697" y="19336"/>
                  </a:lnTo>
                  <a:lnTo>
                    <a:pt x="233203" y="5029"/>
                  </a:lnTo>
                  <a:lnTo>
                    <a:pt x="188976" y="0"/>
                  </a:lnTo>
                  <a:lnTo>
                    <a:pt x="138994" y="6801"/>
                  </a:lnTo>
                  <a:lnTo>
                    <a:pt x="93923" y="25964"/>
                  </a:lnTo>
                  <a:lnTo>
                    <a:pt x="55626" y="55626"/>
                  </a:lnTo>
                  <a:lnTo>
                    <a:pt x="25964" y="93923"/>
                  </a:lnTo>
                  <a:lnTo>
                    <a:pt x="6801" y="138994"/>
                  </a:lnTo>
                  <a:lnTo>
                    <a:pt x="0" y="188976"/>
                  </a:lnTo>
                  <a:lnTo>
                    <a:pt x="5029" y="233203"/>
                  </a:lnTo>
                  <a:lnTo>
                    <a:pt x="19336" y="273697"/>
                  </a:lnTo>
                  <a:lnTo>
                    <a:pt x="41747" y="309340"/>
                  </a:lnTo>
                  <a:lnTo>
                    <a:pt x="48768" y="316439"/>
                  </a:lnTo>
                  <a:lnTo>
                    <a:pt x="48768" y="188976"/>
                  </a:lnTo>
                  <a:lnTo>
                    <a:pt x="50434" y="167973"/>
                  </a:lnTo>
                  <a:lnTo>
                    <a:pt x="55245" y="146685"/>
                  </a:lnTo>
                  <a:lnTo>
                    <a:pt x="62912" y="125968"/>
                  </a:lnTo>
                  <a:lnTo>
                    <a:pt x="73152" y="106680"/>
                  </a:lnTo>
                  <a:lnTo>
                    <a:pt x="106680" y="140208"/>
                  </a:lnTo>
                  <a:lnTo>
                    <a:pt x="106680" y="73152"/>
                  </a:lnTo>
                  <a:lnTo>
                    <a:pt x="125968" y="62912"/>
                  </a:lnTo>
                  <a:lnTo>
                    <a:pt x="146685" y="55245"/>
                  </a:lnTo>
                  <a:lnTo>
                    <a:pt x="167973" y="50434"/>
                  </a:lnTo>
                  <a:lnTo>
                    <a:pt x="188976" y="48768"/>
                  </a:lnTo>
                  <a:lnTo>
                    <a:pt x="234305" y="56034"/>
                  </a:lnTo>
                  <a:lnTo>
                    <a:pt x="273637" y="76175"/>
                  </a:lnTo>
                  <a:lnTo>
                    <a:pt x="304629" y="106704"/>
                  </a:lnTo>
                  <a:lnTo>
                    <a:pt x="324941" y="145133"/>
                  </a:lnTo>
                  <a:lnTo>
                    <a:pt x="332232" y="188976"/>
                  </a:lnTo>
                  <a:lnTo>
                    <a:pt x="332232" y="316121"/>
                  </a:lnTo>
                  <a:lnTo>
                    <a:pt x="339012" y="309340"/>
                  </a:lnTo>
                  <a:lnTo>
                    <a:pt x="361592" y="273697"/>
                  </a:lnTo>
                  <a:lnTo>
                    <a:pt x="375961" y="233203"/>
                  </a:lnTo>
                  <a:lnTo>
                    <a:pt x="381000" y="188976"/>
                  </a:lnTo>
                  <a:close/>
                </a:path>
                <a:path w="381000" h="381000">
                  <a:moveTo>
                    <a:pt x="274320" y="361198"/>
                  </a:moveTo>
                  <a:lnTo>
                    <a:pt x="274320" y="307848"/>
                  </a:lnTo>
                  <a:lnTo>
                    <a:pt x="254984" y="318087"/>
                  </a:lnTo>
                  <a:lnTo>
                    <a:pt x="233934" y="325755"/>
                  </a:lnTo>
                  <a:lnTo>
                    <a:pt x="211740" y="330565"/>
                  </a:lnTo>
                  <a:lnTo>
                    <a:pt x="188976" y="332232"/>
                  </a:lnTo>
                  <a:lnTo>
                    <a:pt x="145133" y="324941"/>
                  </a:lnTo>
                  <a:lnTo>
                    <a:pt x="106680" y="304604"/>
                  </a:lnTo>
                  <a:lnTo>
                    <a:pt x="76175" y="273637"/>
                  </a:lnTo>
                  <a:lnTo>
                    <a:pt x="56034" y="234305"/>
                  </a:lnTo>
                  <a:lnTo>
                    <a:pt x="48768" y="188976"/>
                  </a:lnTo>
                  <a:lnTo>
                    <a:pt x="48768" y="316439"/>
                  </a:lnTo>
                  <a:lnTo>
                    <a:pt x="71090" y="339012"/>
                  </a:lnTo>
                  <a:lnTo>
                    <a:pt x="106191" y="361592"/>
                  </a:lnTo>
                  <a:lnTo>
                    <a:pt x="145877" y="375961"/>
                  </a:lnTo>
                  <a:lnTo>
                    <a:pt x="188976" y="381000"/>
                  </a:lnTo>
                  <a:lnTo>
                    <a:pt x="233203" y="375961"/>
                  </a:lnTo>
                  <a:lnTo>
                    <a:pt x="273697" y="361592"/>
                  </a:lnTo>
                  <a:lnTo>
                    <a:pt x="274320" y="361198"/>
                  </a:lnTo>
                  <a:close/>
                </a:path>
                <a:path w="381000" h="381000">
                  <a:moveTo>
                    <a:pt x="332232" y="316121"/>
                  </a:moveTo>
                  <a:lnTo>
                    <a:pt x="332232" y="188976"/>
                  </a:lnTo>
                  <a:lnTo>
                    <a:pt x="330565" y="211740"/>
                  </a:lnTo>
                  <a:lnTo>
                    <a:pt x="325755" y="233934"/>
                  </a:lnTo>
                  <a:lnTo>
                    <a:pt x="318087" y="254984"/>
                  </a:lnTo>
                  <a:lnTo>
                    <a:pt x="307848" y="274320"/>
                  </a:lnTo>
                  <a:lnTo>
                    <a:pt x="106680" y="73152"/>
                  </a:lnTo>
                  <a:lnTo>
                    <a:pt x="106680" y="140208"/>
                  </a:lnTo>
                  <a:lnTo>
                    <a:pt x="274320" y="307848"/>
                  </a:lnTo>
                  <a:lnTo>
                    <a:pt x="274320" y="361198"/>
                  </a:lnTo>
                  <a:lnTo>
                    <a:pt x="309340" y="339012"/>
                  </a:lnTo>
                  <a:lnTo>
                    <a:pt x="332232" y="316121"/>
                  </a:lnTo>
                  <a:close/>
                </a:path>
              </a:pathLst>
            </a:custGeom>
            <a:solidFill>
              <a:srgbClr val="FF0000"/>
            </a:solidFill>
          </p:spPr>
          <p:txBody>
            <a:bodyPr wrap="square" lIns="0" tIns="0" rIns="0" bIns="0" rtlCol="0"/>
            <a:lstStyle/>
            <a:p>
              <a:pPr defTabSz="806867"/>
              <a:endParaRPr sz="1588">
                <a:solidFill>
                  <a:prstClr val="black"/>
                </a:solidFill>
                <a:latin typeface="Calibri"/>
              </a:endParaRPr>
            </a:p>
          </p:txBody>
        </p:sp>
        <p:sp>
          <p:nvSpPr>
            <p:cNvPr id="16" name="object 16"/>
            <p:cNvSpPr/>
            <p:nvPr/>
          </p:nvSpPr>
          <p:spPr>
            <a:xfrm>
              <a:off x="5943600" y="2057400"/>
              <a:ext cx="381000" cy="381000"/>
            </a:xfrm>
            <a:custGeom>
              <a:avLst/>
              <a:gdLst/>
              <a:ahLst/>
              <a:cxnLst/>
              <a:rect l="l" t="t" r="r" b="b"/>
              <a:pathLst>
                <a:path w="381000" h="381000">
                  <a:moveTo>
                    <a:pt x="0" y="188975"/>
                  </a:moveTo>
                  <a:lnTo>
                    <a:pt x="6801" y="138994"/>
                  </a:lnTo>
                  <a:lnTo>
                    <a:pt x="25964" y="93923"/>
                  </a:lnTo>
                  <a:lnTo>
                    <a:pt x="55625" y="55625"/>
                  </a:lnTo>
                  <a:lnTo>
                    <a:pt x="93923" y="25964"/>
                  </a:lnTo>
                  <a:lnTo>
                    <a:pt x="138994" y="6801"/>
                  </a:lnTo>
                  <a:lnTo>
                    <a:pt x="188975" y="0"/>
                  </a:lnTo>
                  <a:lnTo>
                    <a:pt x="233203" y="5029"/>
                  </a:lnTo>
                  <a:lnTo>
                    <a:pt x="273697" y="19336"/>
                  </a:lnTo>
                  <a:lnTo>
                    <a:pt x="309340" y="41747"/>
                  </a:lnTo>
                  <a:lnTo>
                    <a:pt x="339012" y="71090"/>
                  </a:lnTo>
                  <a:lnTo>
                    <a:pt x="361592" y="106191"/>
                  </a:lnTo>
                  <a:lnTo>
                    <a:pt x="375961" y="145877"/>
                  </a:lnTo>
                  <a:lnTo>
                    <a:pt x="380999" y="188975"/>
                  </a:lnTo>
                  <a:lnTo>
                    <a:pt x="375961" y="233203"/>
                  </a:lnTo>
                  <a:lnTo>
                    <a:pt x="361592" y="273697"/>
                  </a:lnTo>
                  <a:lnTo>
                    <a:pt x="339012" y="309340"/>
                  </a:lnTo>
                  <a:lnTo>
                    <a:pt x="309340" y="339012"/>
                  </a:lnTo>
                  <a:lnTo>
                    <a:pt x="273697" y="361592"/>
                  </a:lnTo>
                  <a:lnTo>
                    <a:pt x="233203" y="375961"/>
                  </a:lnTo>
                  <a:lnTo>
                    <a:pt x="188975" y="380999"/>
                  </a:lnTo>
                  <a:lnTo>
                    <a:pt x="145877" y="375961"/>
                  </a:lnTo>
                  <a:lnTo>
                    <a:pt x="106191" y="361592"/>
                  </a:lnTo>
                  <a:lnTo>
                    <a:pt x="71090" y="339012"/>
                  </a:lnTo>
                  <a:lnTo>
                    <a:pt x="41747" y="309340"/>
                  </a:lnTo>
                  <a:lnTo>
                    <a:pt x="19336" y="273697"/>
                  </a:lnTo>
                  <a:lnTo>
                    <a:pt x="5029" y="233203"/>
                  </a:lnTo>
                  <a:lnTo>
                    <a:pt x="0" y="188975"/>
                  </a:lnTo>
                  <a:close/>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17" name="object 17"/>
            <p:cNvSpPr/>
            <p:nvPr/>
          </p:nvSpPr>
          <p:spPr>
            <a:xfrm>
              <a:off x="5987605" y="2101405"/>
              <a:ext cx="292988" cy="292988"/>
            </a:xfrm>
            <a:prstGeom prst="rect">
              <a:avLst/>
            </a:prstGeom>
            <a:blipFill>
              <a:blip r:embed="rId5"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8" name="object 18"/>
            <p:cNvSpPr/>
            <p:nvPr/>
          </p:nvSpPr>
          <p:spPr>
            <a:xfrm>
              <a:off x="5105400" y="2819412"/>
              <a:ext cx="381000" cy="990600"/>
            </a:xfrm>
            <a:custGeom>
              <a:avLst/>
              <a:gdLst/>
              <a:ahLst/>
              <a:cxnLst/>
              <a:rect l="l" t="t" r="r" b="b"/>
              <a:pathLst>
                <a:path w="381000" h="990600">
                  <a:moveTo>
                    <a:pt x="381000" y="417576"/>
                  </a:moveTo>
                  <a:lnTo>
                    <a:pt x="375958" y="374472"/>
                  </a:lnTo>
                  <a:lnTo>
                    <a:pt x="361581" y="334784"/>
                  </a:lnTo>
                  <a:lnTo>
                    <a:pt x="339001" y="299681"/>
                  </a:lnTo>
                  <a:lnTo>
                    <a:pt x="332232" y="292989"/>
                  </a:lnTo>
                  <a:lnTo>
                    <a:pt x="332232" y="417576"/>
                  </a:lnTo>
                  <a:lnTo>
                    <a:pt x="330555" y="440334"/>
                  </a:lnTo>
                  <a:lnTo>
                    <a:pt x="325755" y="462534"/>
                  </a:lnTo>
                  <a:lnTo>
                    <a:pt x="318084" y="483577"/>
                  </a:lnTo>
                  <a:lnTo>
                    <a:pt x="307848" y="502920"/>
                  </a:lnTo>
                  <a:lnTo>
                    <a:pt x="274320" y="469392"/>
                  </a:lnTo>
                  <a:lnTo>
                    <a:pt x="274320" y="536448"/>
                  </a:lnTo>
                  <a:lnTo>
                    <a:pt x="254977" y="546684"/>
                  </a:lnTo>
                  <a:lnTo>
                    <a:pt x="233934" y="554355"/>
                  </a:lnTo>
                  <a:lnTo>
                    <a:pt x="211734" y="559155"/>
                  </a:lnTo>
                  <a:lnTo>
                    <a:pt x="188976" y="560832"/>
                  </a:lnTo>
                  <a:lnTo>
                    <a:pt x="170688" y="557796"/>
                  </a:lnTo>
                  <a:lnTo>
                    <a:pt x="170688" y="432816"/>
                  </a:lnTo>
                  <a:lnTo>
                    <a:pt x="274320" y="536448"/>
                  </a:lnTo>
                  <a:lnTo>
                    <a:pt x="274320" y="469392"/>
                  </a:lnTo>
                  <a:lnTo>
                    <a:pt x="170688" y="365760"/>
                  </a:lnTo>
                  <a:lnTo>
                    <a:pt x="170688" y="278828"/>
                  </a:lnTo>
                  <a:lnTo>
                    <a:pt x="188976" y="277368"/>
                  </a:lnTo>
                  <a:lnTo>
                    <a:pt x="234302" y="284632"/>
                  </a:lnTo>
                  <a:lnTo>
                    <a:pt x="273634" y="304774"/>
                  </a:lnTo>
                  <a:lnTo>
                    <a:pt x="304622" y="335292"/>
                  </a:lnTo>
                  <a:lnTo>
                    <a:pt x="324929" y="373722"/>
                  </a:lnTo>
                  <a:lnTo>
                    <a:pt x="332232" y="417576"/>
                  </a:lnTo>
                  <a:lnTo>
                    <a:pt x="332232" y="292989"/>
                  </a:lnTo>
                  <a:lnTo>
                    <a:pt x="309333" y="270344"/>
                  </a:lnTo>
                  <a:lnTo>
                    <a:pt x="273697" y="247929"/>
                  </a:lnTo>
                  <a:lnTo>
                    <a:pt x="233197" y="233629"/>
                  </a:lnTo>
                  <a:lnTo>
                    <a:pt x="188976" y="228600"/>
                  </a:lnTo>
                  <a:lnTo>
                    <a:pt x="170688" y="231089"/>
                  </a:lnTo>
                  <a:lnTo>
                    <a:pt x="170688" y="0"/>
                  </a:lnTo>
                  <a:lnTo>
                    <a:pt x="134112" y="0"/>
                  </a:lnTo>
                  <a:lnTo>
                    <a:pt x="134112" y="237477"/>
                  </a:lnTo>
                  <a:lnTo>
                    <a:pt x="134112" y="288493"/>
                  </a:lnTo>
                  <a:lnTo>
                    <a:pt x="134112" y="329184"/>
                  </a:lnTo>
                  <a:lnTo>
                    <a:pt x="134112" y="396240"/>
                  </a:lnTo>
                  <a:lnTo>
                    <a:pt x="134112" y="547712"/>
                  </a:lnTo>
                  <a:lnTo>
                    <a:pt x="106680" y="533196"/>
                  </a:lnTo>
                  <a:lnTo>
                    <a:pt x="76174" y="502234"/>
                  </a:lnTo>
                  <a:lnTo>
                    <a:pt x="56032" y="462902"/>
                  </a:lnTo>
                  <a:lnTo>
                    <a:pt x="48768" y="417576"/>
                  </a:lnTo>
                  <a:lnTo>
                    <a:pt x="50431" y="396570"/>
                  </a:lnTo>
                  <a:lnTo>
                    <a:pt x="55245" y="375285"/>
                  </a:lnTo>
                  <a:lnTo>
                    <a:pt x="62903" y="354558"/>
                  </a:lnTo>
                  <a:lnTo>
                    <a:pt x="73152" y="335280"/>
                  </a:lnTo>
                  <a:lnTo>
                    <a:pt x="106680" y="368808"/>
                  </a:lnTo>
                  <a:lnTo>
                    <a:pt x="134112" y="396240"/>
                  </a:lnTo>
                  <a:lnTo>
                    <a:pt x="134112" y="329184"/>
                  </a:lnTo>
                  <a:lnTo>
                    <a:pt x="106680" y="301752"/>
                  </a:lnTo>
                  <a:lnTo>
                    <a:pt x="125958" y="291503"/>
                  </a:lnTo>
                  <a:lnTo>
                    <a:pt x="134112" y="288493"/>
                  </a:lnTo>
                  <a:lnTo>
                    <a:pt x="134112" y="237477"/>
                  </a:lnTo>
                  <a:lnTo>
                    <a:pt x="93916" y="254558"/>
                  </a:lnTo>
                  <a:lnTo>
                    <a:pt x="55626" y="284226"/>
                  </a:lnTo>
                  <a:lnTo>
                    <a:pt x="25958" y="322516"/>
                  </a:lnTo>
                  <a:lnTo>
                    <a:pt x="6794" y="367588"/>
                  </a:lnTo>
                  <a:lnTo>
                    <a:pt x="0" y="417576"/>
                  </a:lnTo>
                  <a:lnTo>
                    <a:pt x="5029" y="461797"/>
                  </a:lnTo>
                  <a:lnTo>
                    <a:pt x="19329" y="502297"/>
                  </a:lnTo>
                  <a:lnTo>
                    <a:pt x="41744" y="537933"/>
                  </a:lnTo>
                  <a:lnTo>
                    <a:pt x="48768" y="545033"/>
                  </a:lnTo>
                  <a:lnTo>
                    <a:pt x="71081" y="567601"/>
                  </a:lnTo>
                  <a:lnTo>
                    <a:pt x="106184" y="590181"/>
                  </a:lnTo>
                  <a:lnTo>
                    <a:pt x="134112" y="600303"/>
                  </a:lnTo>
                  <a:lnTo>
                    <a:pt x="134112" y="874776"/>
                  </a:lnTo>
                  <a:lnTo>
                    <a:pt x="94488" y="874776"/>
                  </a:lnTo>
                  <a:lnTo>
                    <a:pt x="134112" y="954024"/>
                  </a:lnTo>
                  <a:lnTo>
                    <a:pt x="152400" y="990600"/>
                  </a:lnTo>
                  <a:lnTo>
                    <a:pt x="170688" y="954024"/>
                  </a:lnTo>
                  <a:lnTo>
                    <a:pt x="210312" y="874776"/>
                  </a:lnTo>
                  <a:lnTo>
                    <a:pt x="170688" y="874776"/>
                  </a:lnTo>
                  <a:lnTo>
                    <a:pt x="170688" y="607466"/>
                  </a:lnTo>
                  <a:lnTo>
                    <a:pt x="188976" y="609600"/>
                  </a:lnTo>
                  <a:lnTo>
                    <a:pt x="233197" y="604558"/>
                  </a:lnTo>
                  <a:lnTo>
                    <a:pt x="273697" y="590181"/>
                  </a:lnTo>
                  <a:lnTo>
                    <a:pt x="309333" y="567601"/>
                  </a:lnTo>
                  <a:lnTo>
                    <a:pt x="339001" y="537933"/>
                  </a:lnTo>
                  <a:lnTo>
                    <a:pt x="361581" y="502297"/>
                  </a:lnTo>
                  <a:lnTo>
                    <a:pt x="375958" y="461797"/>
                  </a:lnTo>
                  <a:lnTo>
                    <a:pt x="381000" y="417576"/>
                  </a:lnTo>
                  <a:close/>
                </a:path>
              </a:pathLst>
            </a:custGeom>
            <a:solidFill>
              <a:srgbClr val="FF0000"/>
            </a:solidFill>
          </p:spPr>
          <p:txBody>
            <a:bodyPr wrap="square" lIns="0" tIns="0" rIns="0" bIns="0" rtlCol="0"/>
            <a:lstStyle/>
            <a:p>
              <a:pPr defTabSz="806867"/>
              <a:endParaRPr sz="1588">
                <a:solidFill>
                  <a:prstClr val="black"/>
                </a:solidFill>
                <a:latin typeface="Calibri"/>
              </a:endParaRPr>
            </a:p>
          </p:txBody>
        </p:sp>
        <p:sp>
          <p:nvSpPr>
            <p:cNvPr id="19" name="object 19"/>
            <p:cNvSpPr/>
            <p:nvPr/>
          </p:nvSpPr>
          <p:spPr>
            <a:xfrm>
              <a:off x="5105400" y="3048000"/>
              <a:ext cx="381000" cy="381000"/>
            </a:xfrm>
            <a:custGeom>
              <a:avLst/>
              <a:gdLst/>
              <a:ahLst/>
              <a:cxnLst/>
              <a:rect l="l" t="t" r="r" b="b"/>
              <a:pathLst>
                <a:path w="381000" h="381000">
                  <a:moveTo>
                    <a:pt x="0" y="188975"/>
                  </a:moveTo>
                  <a:lnTo>
                    <a:pt x="6801" y="138994"/>
                  </a:lnTo>
                  <a:lnTo>
                    <a:pt x="25964" y="93923"/>
                  </a:lnTo>
                  <a:lnTo>
                    <a:pt x="55625" y="55625"/>
                  </a:lnTo>
                  <a:lnTo>
                    <a:pt x="93923" y="25964"/>
                  </a:lnTo>
                  <a:lnTo>
                    <a:pt x="138994" y="6801"/>
                  </a:lnTo>
                  <a:lnTo>
                    <a:pt x="188975" y="0"/>
                  </a:lnTo>
                  <a:lnTo>
                    <a:pt x="233203" y="5029"/>
                  </a:lnTo>
                  <a:lnTo>
                    <a:pt x="273697" y="19336"/>
                  </a:lnTo>
                  <a:lnTo>
                    <a:pt x="309340" y="41747"/>
                  </a:lnTo>
                  <a:lnTo>
                    <a:pt x="339012" y="71090"/>
                  </a:lnTo>
                  <a:lnTo>
                    <a:pt x="361592" y="106191"/>
                  </a:lnTo>
                  <a:lnTo>
                    <a:pt x="375961" y="145877"/>
                  </a:lnTo>
                  <a:lnTo>
                    <a:pt x="380999" y="188975"/>
                  </a:lnTo>
                  <a:lnTo>
                    <a:pt x="375961" y="233203"/>
                  </a:lnTo>
                  <a:lnTo>
                    <a:pt x="361592" y="273697"/>
                  </a:lnTo>
                  <a:lnTo>
                    <a:pt x="339012" y="309340"/>
                  </a:lnTo>
                  <a:lnTo>
                    <a:pt x="309340" y="339012"/>
                  </a:lnTo>
                  <a:lnTo>
                    <a:pt x="273697" y="361592"/>
                  </a:lnTo>
                  <a:lnTo>
                    <a:pt x="233203" y="375961"/>
                  </a:lnTo>
                  <a:lnTo>
                    <a:pt x="188975" y="380999"/>
                  </a:lnTo>
                  <a:lnTo>
                    <a:pt x="145877" y="375961"/>
                  </a:lnTo>
                  <a:lnTo>
                    <a:pt x="106191" y="361592"/>
                  </a:lnTo>
                  <a:lnTo>
                    <a:pt x="71090" y="339012"/>
                  </a:lnTo>
                  <a:lnTo>
                    <a:pt x="41747" y="309340"/>
                  </a:lnTo>
                  <a:lnTo>
                    <a:pt x="19336" y="273697"/>
                  </a:lnTo>
                  <a:lnTo>
                    <a:pt x="5029" y="233203"/>
                  </a:lnTo>
                  <a:lnTo>
                    <a:pt x="0" y="188975"/>
                  </a:lnTo>
                  <a:close/>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20" name="object 20"/>
            <p:cNvSpPr/>
            <p:nvPr/>
          </p:nvSpPr>
          <p:spPr>
            <a:xfrm>
              <a:off x="5149405" y="3092005"/>
              <a:ext cx="292988" cy="292988"/>
            </a:xfrm>
            <a:prstGeom prst="rect">
              <a:avLst/>
            </a:prstGeom>
            <a:blipFill>
              <a:blip r:embed="rId5" cstate="print"/>
              <a:stretch>
                <a:fillRect/>
              </a:stretch>
            </a:blipFill>
          </p:spPr>
          <p:txBody>
            <a:bodyPr wrap="square" lIns="0" tIns="0" rIns="0" bIns="0" rtlCol="0"/>
            <a:lstStyle/>
            <a:p>
              <a:pPr defTabSz="806867"/>
              <a:endParaRPr sz="1588">
                <a:solidFill>
                  <a:prstClr val="black"/>
                </a:solidFill>
                <a:latin typeface="Calibri"/>
              </a:endParaRPr>
            </a:p>
          </p:txBody>
        </p:sp>
      </p:grpSp>
      <p:sp>
        <p:nvSpPr>
          <p:cNvPr id="21" name="object 21"/>
          <p:cNvSpPr txBox="1">
            <a:spLocks noGrp="1"/>
          </p:cNvSpPr>
          <p:nvPr>
            <p:ph type="title"/>
          </p:nvPr>
        </p:nvSpPr>
        <p:spPr>
          <a:xfrm>
            <a:off x="3065483" y="601933"/>
            <a:ext cx="3009340" cy="441071"/>
          </a:xfrm>
          <a:prstGeom prst="rect">
            <a:avLst/>
          </a:prstGeom>
        </p:spPr>
        <p:txBody>
          <a:bodyPr vert="horz" wrap="square" lIns="0" tIns="10085" rIns="0" bIns="0" rtlCol="0">
            <a:spAutoFit/>
          </a:bodyPr>
          <a:lstStyle/>
          <a:p>
            <a:pPr marL="11206">
              <a:spcBef>
                <a:spcPts val="79"/>
              </a:spcBef>
            </a:pPr>
            <a:r>
              <a:rPr sz="2800" dirty="0">
                <a:solidFill>
                  <a:srgbClr val="C00000"/>
                </a:solidFill>
                <a:latin typeface="Arial Black" panose="020B0A04020102020204" pitchFamily="34" charset="0"/>
              </a:rPr>
              <a:t>Packet</a:t>
            </a:r>
            <a:r>
              <a:rPr sz="2800" spc="-79" dirty="0">
                <a:solidFill>
                  <a:srgbClr val="C00000"/>
                </a:solidFill>
                <a:latin typeface="Arial Black" panose="020B0A04020102020204" pitchFamily="34" charset="0"/>
              </a:rPr>
              <a:t> </a:t>
            </a:r>
            <a:r>
              <a:rPr sz="2800" spc="-4" dirty="0">
                <a:solidFill>
                  <a:srgbClr val="C00000"/>
                </a:solidFill>
                <a:latin typeface="Arial Black" panose="020B0A04020102020204" pitchFamily="34" charset="0"/>
              </a:rPr>
              <a:t>Filters</a:t>
            </a:r>
          </a:p>
        </p:txBody>
      </p:sp>
      <p:sp>
        <p:nvSpPr>
          <p:cNvPr id="22" name="object 22"/>
          <p:cNvSpPr txBox="1"/>
          <p:nvPr/>
        </p:nvSpPr>
        <p:spPr>
          <a:xfrm>
            <a:off x="6804217" y="1502934"/>
            <a:ext cx="919443" cy="744401"/>
          </a:xfrm>
          <a:prstGeom prst="rect">
            <a:avLst/>
          </a:prstGeom>
        </p:spPr>
        <p:txBody>
          <a:bodyPr vert="horz" wrap="square" lIns="0" tIns="11206" rIns="0" bIns="0" rtlCol="0">
            <a:spAutoFit/>
          </a:bodyPr>
          <a:lstStyle/>
          <a:p>
            <a:pPr marR="4483" defTabSz="806867">
              <a:spcBef>
                <a:spcPts val="88"/>
              </a:spcBef>
            </a:pPr>
            <a:r>
              <a:rPr sz="1588" dirty="0">
                <a:solidFill>
                  <a:prstClr val="black"/>
                </a:solidFill>
                <a:latin typeface="Arial"/>
                <a:cs typeface="Arial"/>
              </a:rPr>
              <a:t>Remote  </a:t>
            </a:r>
            <a:r>
              <a:rPr sz="1588" spc="-4" dirty="0">
                <a:solidFill>
                  <a:prstClr val="black"/>
                </a:solidFill>
                <a:latin typeface="Arial"/>
                <a:cs typeface="Arial"/>
              </a:rPr>
              <a:t>Network</a:t>
            </a:r>
            <a:r>
              <a:rPr sz="1588" spc="-62" dirty="0">
                <a:solidFill>
                  <a:prstClr val="black"/>
                </a:solidFill>
                <a:latin typeface="Arial"/>
                <a:cs typeface="Arial"/>
              </a:rPr>
              <a:t> </a:t>
            </a:r>
            <a:r>
              <a:rPr sz="1588" spc="-4" dirty="0">
                <a:solidFill>
                  <a:prstClr val="black"/>
                </a:solidFill>
                <a:latin typeface="Arial"/>
                <a:cs typeface="Arial"/>
              </a:rPr>
              <a:t>1  </a:t>
            </a:r>
            <a:r>
              <a:rPr sz="1588" dirty="0">
                <a:solidFill>
                  <a:prstClr val="black"/>
                </a:solidFill>
                <a:latin typeface="Arial"/>
                <a:cs typeface="Arial"/>
              </a:rPr>
              <a:t>(Blocked)</a:t>
            </a:r>
            <a:endParaRPr sz="1588">
              <a:solidFill>
                <a:prstClr val="black"/>
              </a:solidFill>
              <a:latin typeface="Arial"/>
              <a:cs typeface="Arial"/>
            </a:endParaRPr>
          </a:p>
        </p:txBody>
      </p:sp>
      <p:sp>
        <p:nvSpPr>
          <p:cNvPr id="23" name="object 23"/>
          <p:cNvSpPr txBox="1"/>
          <p:nvPr/>
        </p:nvSpPr>
        <p:spPr>
          <a:xfrm>
            <a:off x="6938688" y="2780405"/>
            <a:ext cx="990600" cy="744401"/>
          </a:xfrm>
          <a:prstGeom prst="rect">
            <a:avLst/>
          </a:prstGeom>
        </p:spPr>
        <p:txBody>
          <a:bodyPr vert="horz" wrap="square" lIns="0" tIns="11206" rIns="0" bIns="0" rtlCol="0">
            <a:spAutoFit/>
          </a:bodyPr>
          <a:lstStyle/>
          <a:p>
            <a:pPr marR="4483" defTabSz="806867">
              <a:spcBef>
                <a:spcPts val="88"/>
              </a:spcBef>
            </a:pPr>
            <a:r>
              <a:rPr sz="1588" dirty="0">
                <a:solidFill>
                  <a:prstClr val="black"/>
                </a:solidFill>
                <a:latin typeface="Arial"/>
                <a:cs typeface="Arial"/>
              </a:rPr>
              <a:t>Remote  </a:t>
            </a:r>
            <a:r>
              <a:rPr sz="1588" spc="-4" dirty="0">
                <a:solidFill>
                  <a:prstClr val="black"/>
                </a:solidFill>
                <a:latin typeface="Arial"/>
                <a:cs typeface="Arial"/>
              </a:rPr>
              <a:t>Network 2  </a:t>
            </a:r>
            <a:r>
              <a:rPr sz="1588" dirty="0">
                <a:solidFill>
                  <a:prstClr val="black"/>
                </a:solidFill>
                <a:latin typeface="Arial"/>
                <a:cs typeface="Arial"/>
              </a:rPr>
              <a:t>(</a:t>
            </a:r>
            <a:r>
              <a:rPr sz="1588" spc="-4" dirty="0">
                <a:solidFill>
                  <a:prstClr val="black"/>
                </a:solidFill>
                <a:latin typeface="Arial"/>
                <a:cs typeface="Arial"/>
              </a:rPr>
              <a:t>A</a:t>
            </a:r>
            <a:r>
              <a:rPr sz="1588" spc="9" dirty="0">
                <a:solidFill>
                  <a:prstClr val="black"/>
                </a:solidFill>
                <a:latin typeface="Arial"/>
                <a:cs typeface="Arial"/>
              </a:rPr>
              <a:t>cc</a:t>
            </a:r>
            <a:r>
              <a:rPr sz="1588" spc="-22" dirty="0">
                <a:solidFill>
                  <a:prstClr val="black"/>
                </a:solidFill>
                <a:latin typeface="Arial"/>
                <a:cs typeface="Arial"/>
              </a:rPr>
              <a:t>e</a:t>
            </a:r>
            <a:r>
              <a:rPr sz="1588" dirty="0">
                <a:solidFill>
                  <a:prstClr val="black"/>
                </a:solidFill>
                <a:latin typeface="Arial"/>
                <a:cs typeface="Arial"/>
              </a:rPr>
              <a:t>pted)</a:t>
            </a:r>
            <a:endParaRPr sz="1588">
              <a:solidFill>
                <a:prstClr val="black"/>
              </a:solidFill>
              <a:latin typeface="Arial"/>
              <a:cs typeface="Arial"/>
            </a:endParaRPr>
          </a:p>
        </p:txBody>
      </p:sp>
      <p:sp>
        <p:nvSpPr>
          <p:cNvPr id="24" name="object 24"/>
          <p:cNvSpPr txBox="1"/>
          <p:nvPr/>
        </p:nvSpPr>
        <p:spPr>
          <a:xfrm>
            <a:off x="4504768" y="3318288"/>
            <a:ext cx="573181" cy="255678"/>
          </a:xfrm>
          <a:prstGeom prst="rect">
            <a:avLst/>
          </a:prstGeom>
        </p:spPr>
        <p:txBody>
          <a:bodyPr vert="horz" wrap="square" lIns="0" tIns="11206" rIns="0" bIns="0" rtlCol="0">
            <a:spAutoFit/>
          </a:bodyPr>
          <a:lstStyle/>
          <a:p>
            <a:pPr defTabSz="806867">
              <a:spcBef>
                <a:spcPts val="88"/>
              </a:spcBef>
            </a:pPr>
            <a:r>
              <a:rPr sz="1588" spc="-4" dirty="0">
                <a:solidFill>
                  <a:prstClr val="black"/>
                </a:solidFill>
                <a:latin typeface="Arial"/>
                <a:cs typeface="Arial"/>
              </a:rPr>
              <a:t>Telnet</a:t>
            </a:r>
            <a:endParaRPr sz="1588">
              <a:solidFill>
                <a:prstClr val="black"/>
              </a:solidFill>
              <a:latin typeface="Arial"/>
              <a:cs typeface="Arial"/>
            </a:endParaRPr>
          </a:p>
        </p:txBody>
      </p:sp>
      <p:sp>
        <p:nvSpPr>
          <p:cNvPr id="25" name="object 25"/>
          <p:cNvSpPr txBox="1"/>
          <p:nvPr/>
        </p:nvSpPr>
        <p:spPr>
          <a:xfrm>
            <a:off x="4047568" y="1785322"/>
            <a:ext cx="536201" cy="255678"/>
          </a:xfrm>
          <a:prstGeom prst="rect">
            <a:avLst/>
          </a:prstGeom>
        </p:spPr>
        <p:txBody>
          <a:bodyPr vert="horz" wrap="square" lIns="0" tIns="11206" rIns="0" bIns="0" rtlCol="0">
            <a:spAutoFit/>
          </a:bodyPr>
          <a:lstStyle/>
          <a:p>
            <a:pPr defTabSz="806867">
              <a:spcBef>
                <a:spcPts val="88"/>
              </a:spcBef>
            </a:pPr>
            <a:r>
              <a:rPr sz="1588" spc="-9" dirty="0">
                <a:solidFill>
                  <a:prstClr val="black"/>
                </a:solidFill>
                <a:latin typeface="Arial"/>
                <a:cs typeface="Arial"/>
              </a:rPr>
              <a:t>H</a:t>
            </a:r>
            <a:r>
              <a:rPr sz="1588" dirty="0">
                <a:solidFill>
                  <a:prstClr val="black"/>
                </a:solidFill>
                <a:latin typeface="Arial"/>
                <a:cs typeface="Arial"/>
              </a:rPr>
              <a:t>T</a:t>
            </a:r>
            <a:r>
              <a:rPr sz="1588" spc="-18" dirty="0">
                <a:solidFill>
                  <a:prstClr val="black"/>
                </a:solidFill>
                <a:latin typeface="Arial"/>
                <a:cs typeface="Arial"/>
              </a:rPr>
              <a:t>T</a:t>
            </a:r>
            <a:r>
              <a:rPr sz="1588" dirty="0">
                <a:solidFill>
                  <a:prstClr val="black"/>
                </a:solidFill>
                <a:latin typeface="Arial"/>
                <a:cs typeface="Arial"/>
              </a:rPr>
              <a:t>P</a:t>
            </a:r>
            <a:endParaRPr sz="1588">
              <a:solidFill>
                <a:prstClr val="black"/>
              </a:solidFill>
              <a:latin typeface="Arial"/>
              <a:cs typeface="Arial"/>
            </a:endParaRPr>
          </a:p>
        </p:txBody>
      </p:sp>
      <p:sp>
        <p:nvSpPr>
          <p:cNvPr id="26" name="object 26"/>
          <p:cNvSpPr txBox="1"/>
          <p:nvPr/>
        </p:nvSpPr>
        <p:spPr>
          <a:xfrm>
            <a:off x="1210235" y="3350562"/>
            <a:ext cx="2511238" cy="500039"/>
          </a:xfrm>
          <a:prstGeom prst="rect">
            <a:avLst/>
          </a:prstGeom>
        </p:spPr>
        <p:txBody>
          <a:bodyPr vert="horz" wrap="square" lIns="0" tIns="11206" rIns="0" bIns="0" rtlCol="0">
            <a:spAutoFit/>
          </a:bodyPr>
          <a:lstStyle/>
          <a:p>
            <a:pPr marR="4483" defTabSz="806867">
              <a:spcBef>
                <a:spcPts val="88"/>
              </a:spcBef>
            </a:pPr>
            <a:r>
              <a:rPr sz="1588" dirty="0">
                <a:solidFill>
                  <a:prstClr val="black"/>
                </a:solidFill>
                <a:latin typeface="Arial"/>
                <a:cs typeface="Arial"/>
              </a:rPr>
              <a:t>Packets </a:t>
            </a:r>
            <a:r>
              <a:rPr sz="1588" spc="-4" dirty="0">
                <a:solidFill>
                  <a:prstClr val="black"/>
                </a:solidFill>
                <a:latin typeface="Arial"/>
                <a:cs typeface="Arial"/>
              </a:rPr>
              <a:t>filtered from  Specific networks/</a:t>
            </a:r>
            <a:r>
              <a:rPr sz="1588" spc="-31" dirty="0">
                <a:solidFill>
                  <a:prstClr val="black"/>
                </a:solidFill>
                <a:latin typeface="Arial"/>
                <a:cs typeface="Arial"/>
              </a:rPr>
              <a:t> </a:t>
            </a:r>
            <a:r>
              <a:rPr sz="1588" spc="-4" dirty="0">
                <a:solidFill>
                  <a:prstClr val="black"/>
                </a:solidFill>
                <a:latin typeface="Arial"/>
                <a:cs typeface="Arial"/>
              </a:rPr>
              <a:t>protocols</a:t>
            </a:r>
            <a:endParaRPr sz="1588">
              <a:solidFill>
                <a:prstClr val="black"/>
              </a:solidFill>
              <a:latin typeface="Arial"/>
              <a:cs typeface="Arial"/>
            </a:endParaRPr>
          </a:p>
        </p:txBody>
      </p:sp>
      <p:sp>
        <p:nvSpPr>
          <p:cNvPr id="27" name="object 27"/>
          <p:cNvSpPr/>
          <p:nvPr/>
        </p:nvSpPr>
        <p:spPr>
          <a:xfrm>
            <a:off x="1008529" y="4303059"/>
            <a:ext cx="2689412" cy="1465729"/>
          </a:xfrm>
          <a:prstGeom prst="rect">
            <a:avLst/>
          </a:prstGeom>
          <a:blipFill>
            <a:blip r:embed="rId2" cstate="print"/>
            <a:stretch>
              <a:fillRect/>
            </a:stretch>
          </a:blipFill>
        </p:spPr>
        <p:txBody>
          <a:bodyPr wrap="square" lIns="0" tIns="0" rIns="0" bIns="0" rtlCol="0"/>
          <a:lstStyle/>
          <a:p>
            <a:pPr defTabSz="806867"/>
            <a:endParaRPr sz="1588">
              <a:solidFill>
                <a:prstClr val="black"/>
              </a:solidFill>
              <a:latin typeface="Calibri"/>
            </a:endParaRPr>
          </a:p>
        </p:txBody>
      </p:sp>
      <p:sp>
        <p:nvSpPr>
          <p:cNvPr id="28" name="object 28"/>
          <p:cNvSpPr txBox="1"/>
          <p:nvPr/>
        </p:nvSpPr>
        <p:spPr>
          <a:xfrm>
            <a:off x="1414183" y="5738761"/>
            <a:ext cx="1775012" cy="255678"/>
          </a:xfrm>
          <a:prstGeom prst="rect">
            <a:avLst/>
          </a:prstGeom>
        </p:spPr>
        <p:txBody>
          <a:bodyPr vert="horz" wrap="square" lIns="0" tIns="11206" rIns="0" bIns="0" rtlCol="0">
            <a:spAutoFit/>
          </a:bodyPr>
          <a:lstStyle/>
          <a:p>
            <a:pPr marL="11206" defTabSz="806867">
              <a:spcBef>
                <a:spcPts val="88"/>
              </a:spcBef>
            </a:pPr>
            <a:r>
              <a:rPr sz="1588" dirty="0">
                <a:solidFill>
                  <a:prstClr val="black"/>
                </a:solidFill>
                <a:latin typeface="Arial"/>
                <a:cs typeface="Arial"/>
              </a:rPr>
              <a:t>Subnet</a:t>
            </a:r>
            <a:r>
              <a:rPr sz="1588" spc="-53" dirty="0">
                <a:solidFill>
                  <a:prstClr val="black"/>
                </a:solidFill>
                <a:latin typeface="Arial"/>
                <a:cs typeface="Arial"/>
              </a:rPr>
              <a:t> </a:t>
            </a:r>
            <a:r>
              <a:rPr sz="1588" spc="-4" dirty="0">
                <a:solidFill>
                  <a:prstClr val="black"/>
                </a:solidFill>
                <a:latin typeface="Arial"/>
                <a:cs typeface="Arial"/>
              </a:rPr>
              <a:t>100.50.25.x</a:t>
            </a:r>
            <a:endParaRPr sz="1588">
              <a:solidFill>
                <a:prstClr val="black"/>
              </a:solidFill>
              <a:latin typeface="Arial"/>
              <a:cs typeface="Arial"/>
            </a:endParaRPr>
          </a:p>
        </p:txBody>
      </p:sp>
      <p:sp>
        <p:nvSpPr>
          <p:cNvPr id="29" name="object 29"/>
          <p:cNvSpPr/>
          <p:nvPr/>
        </p:nvSpPr>
        <p:spPr>
          <a:xfrm>
            <a:off x="1008530" y="5881744"/>
            <a:ext cx="341779" cy="67235"/>
          </a:xfrm>
          <a:custGeom>
            <a:avLst/>
            <a:gdLst/>
            <a:ahLst/>
            <a:cxnLst/>
            <a:rect l="l" t="t" r="r" b="b"/>
            <a:pathLst>
              <a:path w="387350" h="76200">
                <a:moveTo>
                  <a:pt x="76200" y="33528"/>
                </a:moveTo>
                <a:lnTo>
                  <a:pt x="76200" y="0"/>
                </a:lnTo>
                <a:lnTo>
                  <a:pt x="0" y="39624"/>
                </a:lnTo>
                <a:lnTo>
                  <a:pt x="57912" y="67421"/>
                </a:lnTo>
                <a:lnTo>
                  <a:pt x="57912" y="39624"/>
                </a:lnTo>
                <a:lnTo>
                  <a:pt x="64008" y="33528"/>
                </a:lnTo>
                <a:lnTo>
                  <a:pt x="76200" y="33528"/>
                </a:lnTo>
                <a:close/>
              </a:path>
              <a:path w="387350" h="76200">
                <a:moveTo>
                  <a:pt x="387096" y="39624"/>
                </a:moveTo>
                <a:lnTo>
                  <a:pt x="381000" y="33528"/>
                </a:lnTo>
                <a:lnTo>
                  <a:pt x="64008" y="33528"/>
                </a:lnTo>
                <a:lnTo>
                  <a:pt x="57912" y="39624"/>
                </a:lnTo>
                <a:lnTo>
                  <a:pt x="64008" y="45720"/>
                </a:lnTo>
                <a:lnTo>
                  <a:pt x="381000" y="45720"/>
                </a:lnTo>
                <a:lnTo>
                  <a:pt x="387096" y="39624"/>
                </a:lnTo>
                <a:close/>
              </a:path>
              <a:path w="387350" h="76200">
                <a:moveTo>
                  <a:pt x="76200" y="76200"/>
                </a:moveTo>
                <a:lnTo>
                  <a:pt x="76200" y="45720"/>
                </a:lnTo>
                <a:lnTo>
                  <a:pt x="64008" y="45720"/>
                </a:lnTo>
                <a:lnTo>
                  <a:pt x="57912" y="39624"/>
                </a:lnTo>
                <a:lnTo>
                  <a:pt x="57912" y="67421"/>
                </a:lnTo>
                <a:lnTo>
                  <a:pt x="76200" y="76200"/>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30" name="object 30"/>
          <p:cNvSpPr/>
          <p:nvPr/>
        </p:nvSpPr>
        <p:spPr>
          <a:xfrm>
            <a:off x="3356386" y="5814508"/>
            <a:ext cx="476250" cy="67235"/>
          </a:xfrm>
          <a:custGeom>
            <a:avLst/>
            <a:gdLst/>
            <a:ahLst/>
            <a:cxnLst/>
            <a:rect l="l" t="t" r="r" b="b"/>
            <a:pathLst>
              <a:path w="539750" h="76200">
                <a:moveTo>
                  <a:pt x="481584" y="39624"/>
                </a:moveTo>
                <a:lnTo>
                  <a:pt x="475488" y="33528"/>
                </a:lnTo>
                <a:lnTo>
                  <a:pt x="6096" y="33528"/>
                </a:lnTo>
                <a:lnTo>
                  <a:pt x="0" y="39624"/>
                </a:lnTo>
                <a:lnTo>
                  <a:pt x="6096" y="45720"/>
                </a:lnTo>
                <a:lnTo>
                  <a:pt x="475488" y="45720"/>
                </a:lnTo>
                <a:lnTo>
                  <a:pt x="481584" y="39624"/>
                </a:lnTo>
                <a:close/>
              </a:path>
              <a:path w="539750" h="76200">
                <a:moveTo>
                  <a:pt x="539496" y="39624"/>
                </a:moveTo>
                <a:lnTo>
                  <a:pt x="463296" y="0"/>
                </a:lnTo>
                <a:lnTo>
                  <a:pt x="463296" y="33528"/>
                </a:lnTo>
                <a:lnTo>
                  <a:pt x="475488" y="33528"/>
                </a:lnTo>
                <a:lnTo>
                  <a:pt x="481584" y="39624"/>
                </a:lnTo>
                <a:lnTo>
                  <a:pt x="481584" y="67421"/>
                </a:lnTo>
                <a:lnTo>
                  <a:pt x="539496" y="39624"/>
                </a:lnTo>
                <a:close/>
              </a:path>
              <a:path w="539750" h="76200">
                <a:moveTo>
                  <a:pt x="481584" y="67421"/>
                </a:moveTo>
                <a:lnTo>
                  <a:pt x="481584" y="39624"/>
                </a:lnTo>
                <a:lnTo>
                  <a:pt x="475488" y="45720"/>
                </a:lnTo>
                <a:lnTo>
                  <a:pt x="463296" y="45720"/>
                </a:lnTo>
                <a:lnTo>
                  <a:pt x="463296" y="76200"/>
                </a:lnTo>
                <a:lnTo>
                  <a:pt x="481584" y="67421"/>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grpSp>
        <p:nvGrpSpPr>
          <p:cNvPr id="31" name="object 31"/>
          <p:cNvGrpSpPr/>
          <p:nvPr/>
        </p:nvGrpSpPr>
        <p:grpSpPr>
          <a:xfrm>
            <a:off x="3429000" y="4231621"/>
            <a:ext cx="4975412" cy="1483659"/>
            <a:chOff x="3733800" y="4795837"/>
            <a:chExt cx="5638800" cy="1681480"/>
          </a:xfrm>
        </p:grpSpPr>
        <p:sp>
          <p:nvSpPr>
            <p:cNvPr id="32" name="object 32"/>
            <p:cNvSpPr/>
            <p:nvPr/>
          </p:nvSpPr>
          <p:spPr>
            <a:xfrm>
              <a:off x="3733800" y="5715000"/>
              <a:ext cx="1600200" cy="0"/>
            </a:xfrm>
            <a:custGeom>
              <a:avLst/>
              <a:gdLst/>
              <a:ahLst/>
              <a:cxnLst/>
              <a:rect l="l" t="t" r="r" b="b"/>
              <a:pathLst>
                <a:path w="1600200">
                  <a:moveTo>
                    <a:pt x="0" y="0"/>
                  </a:moveTo>
                  <a:lnTo>
                    <a:pt x="1600199" y="0"/>
                  </a:lnTo>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33" name="object 33"/>
            <p:cNvSpPr/>
            <p:nvPr/>
          </p:nvSpPr>
          <p:spPr>
            <a:xfrm>
              <a:off x="5334000" y="5105400"/>
              <a:ext cx="557783" cy="1371600"/>
            </a:xfrm>
            <a:prstGeom prst="rect">
              <a:avLst/>
            </a:prstGeom>
            <a:blipFill>
              <a:blip r:embed="rId6" cstate="print"/>
              <a:stretch>
                <a:fillRect/>
              </a:stretch>
            </a:blipFill>
          </p:spPr>
          <p:txBody>
            <a:bodyPr wrap="square" lIns="0" tIns="0" rIns="0" bIns="0" rtlCol="0"/>
            <a:lstStyle/>
            <a:p>
              <a:pPr defTabSz="806867"/>
              <a:endParaRPr sz="1588">
                <a:solidFill>
                  <a:prstClr val="black"/>
                </a:solidFill>
                <a:latin typeface="Calibri"/>
              </a:endParaRPr>
            </a:p>
          </p:txBody>
        </p:sp>
        <p:sp>
          <p:nvSpPr>
            <p:cNvPr id="34" name="object 34"/>
            <p:cNvSpPr/>
            <p:nvPr/>
          </p:nvSpPr>
          <p:spPr>
            <a:xfrm>
              <a:off x="5181600" y="4800600"/>
              <a:ext cx="838200" cy="609600"/>
            </a:xfrm>
            <a:custGeom>
              <a:avLst/>
              <a:gdLst/>
              <a:ahLst/>
              <a:cxnLst/>
              <a:rect l="l" t="t" r="r" b="b"/>
              <a:pathLst>
                <a:path w="838200" h="609600">
                  <a:moveTo>
                    <a:pt x="838200" y="304800"/>
                  </a:moveTo>
                  <a:lnTo>
                    <a:pt x="834347" y="263586"/>
                  </a:lnTo>
                  <a:lnTo>
                    <a:pt x="823129" y="224013"/>
                  </a:lnTo>
                  <a:lnTo>
                    <a:pt x="805053" y="186451"/>
                  </a:lnTo>
                  <a:lnTo>
                    <a:pt x="780626" y="151271"/>
                  </a:lnTo>
                  <a:lnTo>
                    <a:pt x="750358" y="118842"/>
                  </a:lnTo>
                  <a:lnTo>
                    <a:pt x="714756" y="89535"/>
                  </a:lnTo>
                  <a:lnTo>
                    <a:pt x="674327" y="63720"/>
                  </a:lnTo>
                  <a:lnTo>
                    <a:pt x="629581" y="41768"/>
                  </a:lnTo>
                  <a:lnTo>
                    <a:pt x="581025" y="24050"/>
                  </a:lnTo>
                  <a:lnTo>
                    <a:pt x="529166" y="10936"/>
                  </a:lnTo>
                  <a:lnTo>
                    <a:pt x="474514" y="2795"/>
                  </a:lnTo>
                  <a:lnTo>
                    <a:pt x="417576" y="0"/>
                  </a:lnTo>
                  <a:lnTo>
                    <a:pt x="361337" y="2795"/>
                  </a:lnTo>
                  <a:lnTo>
                    <a:pt x="307269" y="10936"/>
                  </a:lnTo>
                  <a:lnTo>
                    <a:pt x="255889" y="24050"/>
                  </a:lnTo>
                  <a:lnTo>
                    <a:pt x="207715" y="41768"/>
                  </a:lnTo>
                  <a:lnTo>
                    <a:pt x="163267" y="63720"/>
                  </a:lnTo>
                  <a:lnTo>
                    <a:pt x="123063" y="89535"/>
                  </a:lnTo>
                  <a:lnTo>
                    <a:pt x="87621" y="118842"/>
                  </a:lnTo>
                  <a:lnTo>
                    <a:pt x="57460" y="151271"/>
                  </a:lnTo>
                  <a:lnTo>
                    <a:pt x="33099" y="186451"/>
                  </a:lnTo>
                  <a:lnTo>
                    <a:pt x="15056" y="224013"/>
                  </a:lnTo>
                  <a:lnTo>
                    <a:pt x="3850" y="263586"/>
                  </a:lnTo>
                  <a:lnTo>
                    <a:pt x="0" y="304800"/>
                  </a:lnTo>
                  <a:lnTo>
                    <a:pt x="3850" y="346013"/>
                  </a:lnTo>
                  <a:lnTo>
                    <a:pt x="15056" y="385586"/>
                  </a:lnTo>
                  <a:lnTo>
                    <a:pt x="33099" y="423148"/>
                  </a:lnTo>
                  <a:lnTo>
                    <a:pt x="57460" y="458328"/>
                  </a:lnTo>
                  <a:lnTo>
                    <a:pt x="87621" y="490758"/>
                  </a:lnTo>
                  <a:lnTo>
                    <a:pt x="103632" y="503997"/>
                  </a:lnTo>
                  <a:lnTo>
                    <a:pt x="103632" y="304800"/>
                  </a:lnTo>
                  <a:lnTo>
                    <a:pt x="107537" y="268890"/>
                  </a:lnTo>
                  <a:lnTo>
                    <a:pt x="118872" y="234696"/>
                  </a:lnTo>
                  <a:lnTo>
                    <a:pt x="137064" y="202787"/>
                  </a:lnTo>
                  <a:lnTo>
                    <a:pt x="161544" y="173736"/>
                  </a:lnTo>
                  <a:lnTo>
                    <a:pt x="237744" y="228769"/>
                  </a:lnTo>
                  <a:lnTo>
                    <a:pt x="237744" y="118872"/>
                  </a:lnTo>
                  <a:lnTo>
                    <a:pt x="278701" y="100631"/>
                  </a:lnTo>
                  <a:lnTo>
                    <a:pt x="323088" y="87249"/>
                  </a:lnTo>
                  <a:lnTo>
                    <a:pt x="369760" y="79009"/>
                  </a:lnTo>
                  <a:lnTo>
                    <a:pt x="417576" y="76200"/>
                  </a:lnTo>
                  <a:lnTo>
                    <a:pt x="474204" y="79925"/>
                  </a:lnTo>
                  <a:lnTo>
                    <a:pt x="527646" y="90649"/>
                  </a:lnTo>
                  <a:lnTo>
                    <a:pt x="576975" y="107696"/>
                  </a:lnTo>
                  <a:lnTo>
                    <a:pt x="621261" y="130386"/>
                  </a:lnTo>
                  <a:lnTo>
                    <a:pt x="659576" y="158044"/>
                  </a:lnTo>
                  <a:lnTo>
                    <a:pt x="690992" y="189992"/>
                  </a:lnTo>
                  <a:lnTo>
                    <a:pt x="714582" y="225552"/>
                  </a:lnTo>
                  <a:lnTo>
                    <a:pt x="729416" y="264047"/>
                  </a:lnTo>
                  <a:lnTo>
                    <a:pt x="734568" y="304800"/>
                  </a:lnTo>
                  <a:lnTo>
                    <a:pt x="734568" y="503756"/>
                  </a:lnTo>
                  <a:lnTo>
                    <a:pt x="750358" y="490758"/>
                  </a:lnTo>
                  <a:lnTo>
                    <a:pt x="780626" y="458328"/>
                  </a:lnTo>
                  <a:lnTo>
                    <a:pt x="805053" y="423148"/>
                  </a:lnTo>
                  <a:lnTo>
                    <a:pt x="823129" y="385586"/>
                  </a:lnTo>
                  <a:lnTo>
                    <a:pt x="834347" y="346013"/>
                  </a:lnTo>
                  <a:lnTo>
                    <a:pt x="838200" y="304800"/>
                  </a:lnTo>
                  <a:close/>
                </a:path>
                <a:path w="838200" h="609600">
                  <a:moveTo>
                    <a:pt x="600456" y="578458"/>
                  </a:moveTo>
                  <a:lnTo>
                    <a:pt x="600456" y="490728"/>
                  </a:lnTo>
                  <a:lnTo>
                    <a:pt x="559450" y="508968"/>
                  </a:lnTo>
                  <a:lnTo>
                    <a:pt x="514731" y="522351"/>
                  </a:lnTo>
                  <a:lnTo>
                    <a:pt x="467153" y="530590"/>
                  </a:lnTo>
                  <a:lnTo>
                    <a:pt x="417576" y="533400"/>
                  </a:lnTo>
                  <a:lnTo>
                    <a:pt x="361854" y="529674"/>
                  </a:lnTo>
                  <a:lnTo>
                    <a:pt x="309119" y="518950"/>
                  </a:lnTo>
                  <a:lnTo>
                    <a:pt x="260321" y="501904"/>
                  </a:lnTo>
                  <a:lnTo>
                    <a:pt x="216416" y="479213"/>
                  </a:lnTo>
                  <a:lnTo>
                    <a:pt x="178356" y="451555"/>
                  </a:lnTo>
                  <a:lnTo>
                    <a:pt x="147094" y="419608"/>
                  </a:lnTo>
                  <a:lnTo>
                    <a:pt x="123584" y="384048"/>
                  </a:lnTo>
                  <a:lnTo>
                    <a:pt x="108778" y="345552"/>
                  </a:lnTo>
                  <a:lnTo>
                    <a:pt x="103632" y="304800"/>
                  </a:lnTo>
                  <a:lnTo>
                    <a:pt x="103632" y="503997"/>
                  </a:lnTo>
                  <a:lnTo>
                    <a:pt x="163267" y="545879"/>
                  </a:lnTo>
                  <a:lnTo>
                    <a:pt x="207715" y="567831"/>
                  </a:lnTo>
                  <a:lnTo>
                    <a:pt x="255889" y="585549"/>
                  </a:lnTo>
                  <a:lnTo>
                    <a:pt x="307269" y="598663"/>
                  </a:lnTo>
                  <a:lnTo>
                    <a:pt x="361337" y="606804"/>
                  </a:lnTo>
                  <a:lnTo>
                    <a:pt x="417576" y="609600"/>
                  </a:lnTo>
                  <a:lnTo>
                    <a:pt x="474514" y="606804"/>
                  </a:lnTo>
                  <a:lnTo>
                    <a:pt x="529166" y="598663"/>
                  </a:lnTo>
                  <a:lnTo>
                    <a:pt x="581025" y="585549"/>
                  </a:lnTo>
                  <a:lnTo>
                    <a:pt x="600456" y="578458"/>
                  </a:lnTo>
                  <a:close/>
                </a:path>
                <a:path w="838200" h="609600">
                  <a:moveTo>
                    <a:pt x="734568" y="503756"/>
                  </a:moveTo>
                  <a:lnTo>
                    <a:pt x="734568" y="304800"/>
                  </a:lnTo>
                  <a:lnTo>
                    <a:pt x="730662" y="340709"/>
                  </a:lnTo>
                  <a:lnTo>
                    <a:pt x="719328" y="374904"/>
                  </a:lnTo>
                  <a:lnTo>
                    <a:pt x="701135" y="406812"/>
                  </a:lnTo>
                  <a:lnTo>
                    <a:pt x="676656" y="435864"/>
                  </a:lnTo>
                  <a:lnTo>
                    <a:pt x="237744" y="118872"/>
                  </a:lnTo>
                  <a:lnTo>
                    <a:pt x="237744" y="228769"/>
                  </a:lnTo>
                  <a:lnTo>
                    <a:pt x="600456" y="490728"/>
                  </a:lnTo>
                  <a:lnTo>
                    <a:pt x="600456" y="578458"/>
                  </a:lnTo>
                  <a:lnTo>
                    <a:pt x="629581" y="567831"/>
                  </a:lnTo>
                  <a:lnTo>
                    <a:pt x="674327" y="545879"/>
                  </a:lnTo>
                  <a:lnTo>
                    <a:pt x="714756" y="520065"/>
                  </a:lnTo>
                  <a:lnTo>
                    <a:pt x="734568" y="503756"/>
                  </a:lnTo>
                  <a:close/>
                </a:path>
              </a:pathLst>
            </a:custGeom>
            <a:solidFill>
              <a:srgbClr val="FF0000"/>
            </a:solidFill>
          </p:spPr>
          <p:txBody>
            <a:bodyPr wrap="square" lIns="0" tIns="0" rIns="0" bIns="0" rtlCol="0"/>
            <a:lstStyle/>
            <a:p>
              <a:pPr defTabSz="806867"/>
              <a:endParaRPr sz="1588">
                <a:solidFill>
                  <a:prstClr val="black"/>
                </a:solidFill>
                <a:latin typeface="Calibri"/>
              </a:endParaRPr>
            </a:p>
          </p:txBody>
        </p:sp>
        <p:sp>
          <p:nvSpPr>
            <p:cNvPr id="35" name="object 35"/>
            <p:cNvSpPr/>
            <p:nvPr/>
          </p:nvSpPr>
          <p:spPr>
            <a:xfrm>
              <a:off x="5181600" y="4800600"/>
              <a:ext cx="838200" cy="609600"/>
            </a:xfrm>
            <a:custGeom>
              <a:avLst/>
              <a:gdLst/>
              <a:ahLst/>
              <a:cxnLst/>
              <a:rect l="l" t="t" r="r" b="b"/>
              <a:pathLst>
                <a:path w="838200" h="609600">
                  <a:moveTo>
                    <a:pt x="0" y="304799"/>
                  </a:moveTo>
                  <a:lnTo>
                    <a:pt x="3850" y="263586"/>
                  </a:lnTo>
                  <a:lnTo>
                    <a:pt x="15056" y="224013"/>
                  </a:lnTo>
                  <a:lnTo>
                    <a:pt x="33099" y="186451"/>
                  </a:lnTo>
                  <a:lnTo>
                    <a:pt x="57460" y="151271"/>
                  </a:lnTo>
                  <a:lnTo>
                    <a:pt x="87621" y="118842"/>
                  </a:lnTo>
                  <a:lnTo>
                    <a:pt x="123062" y="89534"/>
                  </a:lnTo>
                  <a:lnTo>
                    <a:pt x="163267" y="63720"/>
                  </a:lnTo>
                  <a:lnTo>
                    <a:pt x="207715" y="41768"/>
                  </a:lnTo>
                  <a:lnTo>
                    <a:pt x="255889" y="24050"/>
                  </a:lnTo>
                  <a:lnTo>
                    <a:pt x="307269" y="10936"/>
                  </a:lnTo>
                  <a:lnTo>
                    <a:pt x="361337" y="2795"/>
                  </a:lnTo>
                  <a:lnTo>
                    <a:pt x="417575" y="0"/>
                  </a:lnTo>
                  <a:lnTo>
                    <a:pt x="474514" y="2795"/>
                  </a:lnTo>
                  <a:lnTo>
                    <a:pt x="529166" y="10936"/>
                  </a:lnTo>
                  <a:lnTo>
                    <a:pt x="581024" y="24050"/>
                  </a:lnTo>
                  <a:lnTo>
                    <a:pt x="629581" y="41768"/>
                  </a:lnTo>
                  <a:lnTo>
                    <a:pt x="674327" y="63720"/>
                  </a:lnTo>
                  <a:lnTo>
                    <a:pt x="714755" y="89534"/>
                  </a:lnTo>
                  <a:lnTo>
                    <a:pt x="750358" y="118842"/>
                  </a:lnTo>
                  <a:lnTo>
                    <a:pt x="780626" y="151271"/>
                  </a:lnTo>
                  <a:lnTo>
                    <a:pt x="805052" y="186451"/>
                  </a:lnTo>
                  <a:lnTo>
                    <a:pt x="823129" y="224013"/>
                  </a:lnTo>
                  <a:lnTo>
                    <a:pt x="834347" y="263586"/>
                  </a:lnTo>
                  <a:lnTo>
                    <a:pt x="838199" y="304799"/>
                  </a:lnTo>
                  <a:lnTo>
                    <a:pt x="834347" y="346013"/>
                  </a:lnTo>
                  <a:lnTo>
                    <a:pt x="823129" y="385586"/>
                  </a:lnTo>
                  <a:lnTo>
                    <a:pt x="805052" y="423148"/>
                  </a:lnTo>
                  <a:lnTo>
                    <a:pt x="780626" y="458328"/>
                  </a:lnTo>
                  <a:lnTo>
                    <a:pt x="750358" y="490757"/>
                  </a:lnTo>
                  <a:lnTo>
                    <a:pt x="714755" y="520064"/>
                  </a:lnTo>
                  <a:lnTo>
                    <a:pt x="674327" y="545879"/>
                  </a:lnTo>
                  <a:lnTo>
                    <a:pt x="629581" y="567831"/>
                  </a:lnTo>
                  <a:lnTo>
                    <a:pt x="581024" y="585549"/>
                  </a:lnTo>
                  <a:lnTo>
                    <a:pt x="529166" y="598663"/>
                  </a:lnTo>
                  <a:lnTo>
                    <a:pt x="474514" y="606804"/>
                  </a:lnTo>
                  <a:lnTo>
                    <a:pt x="417575" y="609599"/>
                  </a:lnTo>
                  <a:lnTo>
                    <a:pt x="361337" y="606804"/>
                  </a:lnTo>
                  <a:lnTo>
                    <a:pt x="307269" y="598663"/>
                  </a:lnTo>
                  <a:lnTo>
                    <a:pt x="255889" y="585549"/>
                  </a:lnTo>
                  <a:lnTo>
                    <a:pt x="207715" y="567831"/>
                  </a:lnTo>
                  <a:lnTo>
                    <a:pt x="163267" y="545879"/>
                  </a:lnTo>
                  <a:lnTo>
                    <a:pt x="123062" y="520064"/>
                  </a:lnTo>
                  <a:lnTo>
                    <a:pt x="87621" y="490757"/>
                  </a:lnTo>
                  <a:lnTo>
                    <a:pt x="57460" y="458328"/>
                  </a:lnTo>
                  <a:lnTo>
                    <a:pt x="33099" y="423148"/>
                  </a:lnTo>
                  <a:lnTo>
                    <a:pt x="15056" y="385586"/>
                  </a:lnTo>
                  <a:lnTo>
                    <a:pt x="3850" y="346013"/>
                  </a:lnTo>
                  <a:lnTo>
                    <a:pt x="0" y="304799"/>
                  </a:lnTo>
                  <a:close/>
                </a:path>
                <a:path w="838200" h="609600">
                  <a:moveTo>
                    <a:pt x="676655" y="435863"/>
                  </a:moveTo>
                  <a:lnTo>
                    <a:pt x="701135" y="406812"/>
                  </a:lnTo>
                  <a:lnTo>
                    <a:pt x="719327" y="374903"/>
                  </a:lnTo>
                  <a:lnTo>
                    <a:pt x="730662" y="340709"/>
                  </a:lnTo>
                  <a:lnTo>
                    <a:pt x="734567" y="304799"/>
                  </a:lnTo>
                  <a:lnTo>
                    <a:pt x="729416" y="264047"/>
                  </a:lnTo>
                  <a:lnTo>
                    <a:pt x="714582" y="225551"/>
                  </a:lnTo>
                  <a:lnTo>
                    <a:pt x="690992" y="189991"/>
                  </a:lnTo>
                  <a:lnTo>
                    <a:pt x="659576" y="158044"/>
                  </a:lnTo>
                  <a:lnTo>
                    <a:pt x="621260" y="130386"/>
                  </a:lnTo>
                  <a:lnTo>
                    <a:pt x="576975" y="107695"/>
                  </a:lnTo>
                  <a:lnTo>
                    <a:pt x="527646" y="90649"/>
                  </a:lnTo>
                  <a:lnTo>
                    <a:pt x="474204" y="79925"/>
                  </a:lnTo>
                  <a:lnTo>
                    <a:pt x="417575" y="76199"/>
                  </a:lnTo>
                  <a:lnTo>
                    <a:pt x="369760" y="79009"/>
                  </a:lnTo>
                  <a:lnTo>
                    <a:pt x="323087" y="87248"/>
                  </a:lnTo>
                  <a:lnTo>
                    <a:pt x="278701" y="100631"/>
                  </a:lnTo>
                  <a:lnTo>
                    <a:pt x="237743" y="118871"/>
                  </a:lnTo>
                  <a:lnTo>
                    <a:pt x="676655" y="435863"/>
                  </a:lnTo>
                  <a:close/>
                </a:path>
                <a:path w="838200" h="609600">
                  <a:moveTo>
                    <a:pt x="161543" y="173735"/>
                  </a:moveTo>
                  <a:lnTo>
                    <a:pt x="137064" y="202787"/>
                  </a:lnTo>
                  <a:lnTo>
                    <a:pt x="118871" y="234695"/>
                  </a:lnTo>
                  <a:lnTo>
                    <a:pt x="107537" y="268890"/>
                  </a:lnTo>
                  <a:lnTo>
                    <a:pt x="103631" y="304799"/>
                  </a:lnTo>
                  <a:lnTo>
                    <a:pt x="108778" y="345552"/>
                  </a:lnTo>
                  <a:lnTo>
                    <a:pt x="123584" y="384047"/>
                  </a:lnTo>
                  <a:lnTo>
                    <a:pt x="147094" y="419607"/>
                  </a:lnTo>
                  <a:lnTo>
                    <a:pt x="178356" y="451555"/>
                  </a:lnTo>
                  <a:lnTo>
                    <a:pt x="216416" y="479213"/>
                  </a:lnTo>
                  <a:lnTo>
                    <a:pt x="260321" y="501903"/>
                  </a:lnTo>
                  <a:lnTo>
                    <a:pt x="309119" y="518950"/>
                  </a:lnTo>
                  <a:lnTo>
                    <a:pt x="361854" y="529674"/>
                  </a:lnTo>
                  <a:lnTo>
                    <a:pt x="417575" y="533399"/>
                  </a:lnTo>
                  <a:lnTo>
                    <a:pt x="467153" y="530590"/>
                  </a:lnTo>
                  <a:lnTo>
                    <a:pt x="514730" y="522350"/>
                  </a:lnTo>
                  <a:lnTo>
                    <a:pt x="559450" y="508968"/>
                  </a:lnTo>
                  <a:lnTo>
                    <a:pt x="600455" y="490727"/>
                  </a:lnTo>
                  <a:lnTo>
                    <a:pt x="161543" y="173735"/>
                  </a:lnTo>
                  <a:close/>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36" name="object 36"/>
            <p:cNvSpPr/>
            <p:nvPr/>
          </p:nvSpPr>
          <p:spPr>
            <a:xfrm>
              <a:off x="7391400" y="4800600"/>
              <a:ext cx="1981200" cy="1380744"/>
            </a:xfrm>
            <a:prstGeom prst="rect">
              <a:avLst/>
            </a:prstGeom>
            <a:blipFill>
              <a:blip r:embed="rId3" cstate="print"/>
              <a:stretch>
                <a:fillRect/>
              </a:stretch>
            </a:blipFill>
          </p:spPr>
          <p:txBody>
            <a:bodyPr wrap="square" lIns="0" tIns="0" rIns="0" bIns="0" rtlCol="0"/>
            <a:lstStyle/>
            <a:p>
              <a:pPr defTabSz="806867"/>
              <a:endParaRPr sz="1588">
                <a:solidFill>
                  <a:prstClr val="black"/>
                </a:solidFill>
                <a:latin typeface="Calibri"/>
              </a:endParaRPr>
            </a:p>
          </p:txBody>
        </p:sp>
        <p:sp>
          <p:nvSpPr>
            <p:cNvPr id="37" name="object 37"/>
            <p:cNvSpPr/>
            <p:nvPr/>
          </p:nvSpPr>
          <p:spPr>
            <a:xfrm>
              <a:off x="5638800" y="4971300"/>
              <a:ext cx="2133600" cy="954405"/>
            </a:xfrm>
            <a:custGeom>
              <a:avLst/>
              <a:gdLst/>
              <a:ahLst/>
              <a:cxnLst/>
              <a:rect l="l" t="t" r="r" b="b"/>
              <a:pathLst>
                <a:path w="2133600" h="954404">
                  <a:moveTo>
                    <a:pt x="1905000" y="896112"/>
                  </a:moveTo>
                  <a:lnTo>
                    <a:pt x="1789176" y="838200"/>
                  </a:lnTo>
                  <a:lnTo>
                    <a:pt x="1789176" y="877824"/>
                  </a:lnTo>
                  <a:lnTo>
                    <a:pt x="341376" y="877824"/>
                  </a:lnTo>
                  <a:lnTo>
                    <a:pt x="341376" y="838200"/>
                  </a:lnTo>
                  <a:lnTo>
                    <a:pt x="228600" y="896112"/>
                  </a:lnTo>
                  <a:lnTo>
                    <a:pt x="323088" y="944626"/>
                  </a:lnTo>
                  <a:lnTo>
                    <a:pt x="341376" y="954024"/>
                  </a:lnTo>
                  <a:lnTo>
                    <a:pt x="341376" y="914400"/>
                  </a:lnTo>
                  <a:lnTo>
                    <a:pt x="1789176" y="914400"/>
                  </a:lnTo>
                  <a:lnTo>
                    <a:pt x="1789176" y="954024"/>
                  </a:lnTo>
                  <a:lnTo>
                    <a:pt x="1810512" y="943356"/>
                  </a:lnTo>
                  <a:lnTo>
                    <a:pt x="1905000" y="896112"/>
                  </a:lnTo>
                  <a:close/>
                </a:path>
                <a:path w="2133600" h="954404">
                  <a:moveTo>
                    <a:pt x="2133600" y="39624"/>
                  </a:moveTo>
                  <a:lnTo>
                    <a:pt x="112776" y="39624"/>
                  </a:lnTo>
                  <a:lnTo>
                    <a:pt x="112776" y="0"/>
                  </a:lnTo>
                  <a:lnTo>
                    <a:pt x="0" y="57912"/>
                  </a:lnTo>
                  <a:lnTo>
                    <a:pt x="94488" y="106426"/>
                  </a:lnTo>
                  <a:lnTo>
                    <a:pt x="112776" y="115824"/>
                  </a:lnTo>
                  <a:lnTo>
                    <a:pt x="112776" y="76200"/>
                  </a:lnTo>
                  <a:lnTo>
                    <a:pt x="2133600" y="76200"/>
                  </a:lnTo>
                  <a:lnTo>
                    <a:pt x="2133600" y="39624"/>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grpSp>
      <p:sp>
        <p:nvSpPr>
          <p:cNvPr id="38" name="object 38"/>
          <p:cNvSpPr txBox="1"/>
          <p:nvPr/>
        </p:nvSpPr>
        <p:spPr>
          <a:xfrm>
            <a:off x="4628033" y="5703799"/>
            <a:ext cx="933450" cy="500039"/>
          </a:xfrm>
          <a:prstGeom prst="rect">
            <a:avLst/>
          </a:prstGeom>
        </p:spPr>
        <p:txBody>
          <a:bodyPr vert="horz" wrap="square" lIns="0" tIns="11206" rIns="0" bIns="0" rtlCol="0">
            <a:spAutoFit/>
          </a:bodyPr>
          <a:lstStyle/>
          <a:p>
            <a:pPr marL="161373" marR="4483" indent="-150727" defTabSz="806867">
              <a:spcBef>
                <a:spcPts val="88"/>
              </a:spcBef>
            </a:pPr>
            <a:r>
              <a:rPr sz="1588" spc="-4" dirty="0">
                <a:solidFill>
                  <a:prstClr val="black"/>
                </a:solidFill>
                <a:latin typeface="Arial"/>
                <a:cs typeface="Arial"/>
              </a:rPr>
              <a:t>S</a:t>
            </a:r>
            <a:r>
              <a:rPr sz="1588" spc="9" dirty="0">
                <a:solidFill>
                  <a:prstClr val="black"/>
                </a:solidFill>
                <a:latin typeface="Arial"/>
                <a:cs typeface="Arial"/>
              </a:rPr>
              <a:t>c</a:t>
            </a:r>
            <a:r>
              <a:rPr sz="1588" dirty="0">
                <a:solidFill>
                  <a:prstClr val="black"/>
                </a:solidFill>
                <a:latin typeface="Arial"/>
                <a:cs typeface="Arial"/>
              </a:rPr>
              <a:t>ree</a:t>
            </a:r>
            <a:r>
              <a:rPr sz="1588" spc="-22" dirty="0">
                <a:solidFill>
                  <a:prstClr val="black"/>
                </a:solidFill>
                <a:latin typeface="Arial"/>
                <a:cs typeface="Arial"/>
              </a:rPr>
              <a:t>n</a:t>
            </a:r>
            <a:r>
              <a:rPr sz="1588" dirty="0">
                <a:solidFill>
                  <a:prstClr val="black"/>
                </a:solidFill>
                <a:latin typeface="Arial"/>
                <a:cs typeface="Arial"/>
              </a:rPr>
              <a:t>in</a:t>
            </a:r>
            <a:r>
              <a:rPr sz="1588" spc="-4" dirty="0">
                <a:solidFill>
                  <a:prstClr val="black"/>
                </a:solidFill>
                <a:latin typeface="Arial"/>
                <a:cs typeface="Arial"/>
              </a:rPr>
              <a:t>g  </a:t>
            </a:r>
            <a:r>
              <a:rPr sz="1588" dirty="0">
                <a:solidFill>
                  <a:prstClr val="black"/>
                </a:solidFill>
                <a:latin typeface="Arial"/>
                <a:cs typeface="Arial"/>
              </a:rPr>
              <a:t>Router</a:t>
            </a:r>
            <a:endParaRPr sz="1588">
              <a:solidFill>
                <a:prstClr val="black"/>
              </a:solidFill>
              <a:latin typeface="Arial"/>
              <a:cs typeface="Arial"/>
            </a:endParaRPr>
          </a:p>
        </p:txBody>
      </p:sp>
      <p:sp>
        <p:nvSpPr>
          <p:cNvPr id="39" name="object 39"/>
          <p:cNvSpPr txBox="1"/>
          <p:nvPr/>
        </p:nvSpPr>
        <p:spPr>
          <a:xfrm>
            <a:off x="5784481" y="5362243"/>
            <a:ext cx="2176182" cy="988763"/>
          </a:xfrm>
          <a:prstGeom prst="rect">
            <a:avLst/>
          </a:prstGeom>
        </p:spPr>
        <p:txBody>
          <a:bodyPr vert="horz" wrap="square" lIns="0" tIns="11206" rIns="0" bIns="0" rtlCol="0">
            <a:spAutoFit/>
          </a:bodyPr>
          <a:lstStyle/>
          <a:p>
            <a:pPr marL="11206" marR="4483" defTabSz="806867">
              <a:spcBef>
                <a:spcPts val="88"/>
              </a:spcBef>
            </a:pPr>
            <a:r>
              <a:rPr sz="1588" spc="-4" dirty="0">
                <a:solidFill>
                  <a:prstClr val="black"/>
                </a:solidFill>
                <a:latin typeface="Arial"/>
                <a:cs typeface="Arial"/>
              </a:rPr>
              <a:t>Incoming Packets </a:t>
            </a:r>
            <a:r>
              <a:rPr sz="1588" spc="-9" dirty="0">
                <a:solidFill>
                  <a:prstClr val="black"/>
                </a:solidFill>
                <a:latin typeface="Arial"/>
                <a:cs typeface="Arial"/>
              </a:rPr>
              <a:t>with  </a:t>
            </a:r>
            <a:r>
              <a:rPr sz="1588" dirty="0">
                <a:solidFill>
                  <a:prstClr val="black"/>
                </a:solidFill>
                <a:latin typeface="Arial"/>
                <a:cs typeface="Arial"/>
              </a:rPr>
              <a:t>source </a:t>
            </a:r>
            <a:r>
              <a:rPr sz="1588" spc="-4" dirty="0">
                <a:solidFill>
                  <a:prstClr val="black"/>
                </a:solidFill>
                <a:latin typeface="Arial"/>
                <a:cs typeface="Arial"/>
              </a:rPr>
              <a:t>address</a:t>
            </a:r>
            <a:r>
              <a:rPr sz="1588" spc="-57" dirty="0">
                <a:solidFill>
                  <a:prstClr val="black"/>
                </a:solidFill>
                <a:latin typeface="Arial"/>
                <a:cs typeface="Arial"/>
              </a:rPr>
              <a:t> </a:t>
            </a:r>
            <a:r>
              <a:rPr sz="1588" spc="-4" dirty="0">
                <a:solidFill>
                  <a:prstClr val="black"/>
                </a:solidFill>
                <a:latin typeface="Arial"/>
                <a:cs typeface="Arial"/>
              </a:rPr>
              <a:t>spoofed  </a:t>
            </a:r>
            <a:r>
              <a:rPr sz="1588" dirty="0">
                <a:solidFill>
                  <a:prstClr val="black"/>
                </a:solidFill>
                <a:latin typeface="Arial"/>
                <a:cs typeface="Arial"/>
              </a:rPr>
              <a:t>to </a:t>
            </a:r>
            <a:r>
              <a:rPr sz="1588" spc="-4" dirty="0">
                <a:solidFill>
                  <a:prstClr val="black"/>
                </a:solidFill>
                <a:latin typeface="Arial"/>
                <a:cs typeface="Arial"/>
              </a:rPr>
              <a:t>belong </a:t>
            </a:r>
            <a:r>
              <a:rPr sz="1588" dirty="0">
                <a:solidFill>
                  <a:prstClr val="black"/>
                </a:solidFill>
                <a:latin typeface="Arial"/>
                <a:cs typeface="Arial"/>
              </a:rPr>
              <a:t>to </a:t>
            </a:r>
            <a:r>
              <a:rPr sz="1588" spc="-9" dirty="0">
                <a:solidFill>
                  <a:prstClr val="black"/>
                </a:solidFill>
                <a:latin typeface="Arial"/>
                <a:cs typeface="Arial"/>
              </a:rPr>
              <a:t>Subnet  </a:t>
            </a:r>
            <a:r>
              <a:rPr sz="1588" spc="-4" dirty="0">
                <a:solidFill>
                  <a:prstClr val="black"/>
                </a:solidFill>
                <a:latin typeface="Arial"/>
                <a:cs typeface="Arial"/>
              </a:rPr>
              <a:t>100.50.25.x </a:t>
            </a:r>
            <a:r>
              <a:rPr sz="1588" dirty="0">
                <a:solidFill>
                  <a:prstClr val="black"/>
                </a:solidFill>
                <a:latin typeface="Arial"/>
                <a:cs typeface="Arial"/>
              </a:rPr>
              <a:t>are</a:t>
            </a:r>
            <a:r>
              <a:rPr sz="1588" spc="-31" dirty="0">
                <a:solidFill>
                  <a:prstClr val="black"/>
                </a:solidFill>
                <a:latin typeface="Arial"/>
                <a:cs typeface="Arial"/>
              </a:rPr>
              <a:t> </a:t>
            </a:r>
            <a:r>
              <a:rPr sz="1588" spc="-4" dirty="0">
                <a:solidFill>
                  <a:prstClr val="black"/>
                </a:solidFill>
                <a:latin typeface="Arial"/>
                <a:cs typeface="Arial"/>
              </a:rPr>
              <a:t>filtered</a:t>
            </a:r>
            <a:endParaRPr sz="1588">
              <a:solidFill>
                <a:prstClr val="black"/>
              </a:solidFill>
              <a:latin typeface="Arial"/>
              <a:cs typeface="Arial"/>
            </a:endParaRPr>
          </a:p>
        </p:txBody>
      </p:sp>
      <p:sp>
        <p:nvSpPr>
          <p:cNvPr id="40" name="object 40"/>
          <p:cNvSpPr txBox="1"/>
          <p:nvPr/>
        </p:nvSpPr>
        <p:spPr>
          <a:xfrm>
            <a:off x="5502093" y="4157385"/>
            <a:ext cx="1089772" cy="255678"/>
          </a:xfrm>
          <a:prstGeom prst="rect">
            <a:avLst/>
          </a:prstGeom>
        </p:spPr>
        <p:txBody>
          <a:bodyPr vert="horz" wrap="square" lIns="0" tIns="11206" rIns="0" bIns="0" rtlCol="0">
            <a:spAutoFit/>
          </a:bodyPr>
          <a:lstStyle/>
          <a:p>
            <a:pPr marL="11206" defTabSz="806867">
              <a:spcBef>
                <a:spcPts val="88"/>
              </a:spcBef>
            </a:pPr>
            <a:r>
              <a:rPr sz="1588" b="1" spc="-4" dirty="0">
                <a:solidFill>
                  <a:prstClr val="black"/>
                </a:solidFill>
                <a:latin typeface="Arial"/>
                <a:cs typeface="Arial"/>
              </a:rPr>
              <a:t>100.50.25.x</a:t>
            </a:r>
            <a:endParaRPr sz="1588">
              <a:solidFill>
                <a:prstClr val="black"/>
              </a:solidFill>
              <a:latin typeface="Arial"/>
              <a:cs typeface="Arial"/>
            </a:endParaRPr>
          </a:p>
        </p:txBody>
      </p:sp>
      <p:sp>
        <p:nvSpPr>
          <p:cNvPr id="41"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7491785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8093" y="304801"/>
            <a:ext cx="6166596" cy="441071"/>
          </a:xfrm>
          <a:prstGeom prst="rect">
            <a:avLst/>
          </a:prstGeom>
        </p:spPr>
        <p:txBody>
          <a:bodyPr vert="horz" wrap="square" lIns="0" tIns="10085" rIns="0" bIns="0" rtlCol="0">
            <a:spAutoFit/>
          </a:bodyPr>
          <a:lstStyle/>
          <a:p>
            <a:pPr marL="11206">
              <a:spcBef>
                <a:spcPts val="79"/>
              </a:spcBef>
            </a:pPr>
            <a:r>
              <a:rPr lang="en-US" sz="2800" spc="-4" dirty="0" err="1">
                <a:solidFill>
                  <a:srgbClr val="C00000"/>
                </a:solidFill>
                <a:latin typeface="Arial Black" panose="020B0A04020102020204" pitchFamily="34" charset="0"/>
              </a:rPr>
              <a:t>Stateful</a:t>
            </a:r>
            <a:r>
              <a:rPr lang="en-US" sz="2800" spc="-4" dirty="0">
                <a:solidFill>
                  <a:srgbClr val="C00000"/>
                </a:solidFill>
                <a:latin typeface="Arial Black" panose="020B0A04020102020204" pitchFamily="34" charset="0"/>
              </a:rPr>
              <a:t> </a:t>
            </a:r>
            <a:r>
              <a:rPr lang="en-US" sz="2800" dirty="0">
                <a:solidFill>
                  <a:srgbClr val="C00000"/>
                </a:solidFill>
                <a:latin typeface="Arial Black" panose="020B0A04020102020204" pitchFamily="34" charset="0"/>
              </a:rPr>
              <a:t>Inspection</a:t>
            </a:r>
            <a:r>
              <a:rPr lang="en-US" sz="2800" spc="-18" dirty="0">
                <a:solidFill>
                  <a:srgbClr val="C00000"/>
                </a:solidFill>
                <a:latin typeface="Arial Black" panose="020B0A04020102020204" pitchFamily="34" charset="0"/>
              </a:rPr>
              <a:t> </a:t>
            </a:r>
            <a:r>
              <a:rPr lang="en-US" sz="2800" spc="-4" dirty="0">
                <a:solidFill>
                  <a:srgbClr val="C00000"/>
                </a:solidFill>
                <a:latin typeface="Arial Black" panose="020B0A04020102020204" pitchFamily="34" charset="0"/>
              </a:rPr>
              <a:t>Firewalls</a:t>
            </a:r>
            <a:endParaRPr sz="2800" spc="-4" dirty="0">
              <a:solidFill>
                <a:srgbClr val="C00000"/>
              </a:solidFill>
              <a:latin typeface="Arial Black" panose="020B0A04020102020204" pitchFamily="34" charset="0"/>
            </a:endParaRPr>
          </a:p>
        </p:txBody>
      </p:sp>
      <p:sp>
        <p:nvSpPr>
          <p:cNvPr id="3" name="object 3"/>
          <p:cNvSpPr txBox="1"/>
          <p:nvPr/>
        </p:nvSpPr>
        <p:spPr>
          <a:xfrm>
            <a:off x="741829" y="1056492"/>
            <a:ext cx="7779124" cy="4354797"/>
          </a:xfrm>
          <a:prstGeom prst="rect">
            <a:avLst/>
          </a:prstGeom>
        </p:spPr>
        <p:txBody>
          <a:bodyPr vert="horz" wrap="square" lIns="0" tIns="62753" rIns="0" bIns="0" rtlCol="0">
            <a:spAutoFit/>
          </a:bodyPr>
          <a:lstStyle/>
          <a:p>
            <a:pPr marL="314902" marR="102539" indent="-304256" algn="just" defTabSz="806867">
              <a:lnSpc>
                <a:spcPct val="80500"/>
              </a:lnSpc>
              <a:spcBef>
                <a:spcPts val="494"/>
              </a:spcBef>
              <a:buFontTx/>
              <a:buChar char="•"/>
              <a:tabLst>
                <a:tab pos="314902" algn="l"/>
                <a:tab pos="315462" algn="l"/>
              </a:tabLst>
            </a:pPr>
            <a:r>
              <a:rPr sz="2400" spc="-4" dirty="0">
                <a:solidFill>
                  <a:srgbClr val="0000CC"/>
                </a:solidFill>
                <a:cs typeface="Arial"/>
              </a:rPr>
              <a:t>Firewalls based </a:t>
            </a:r>
            <a:r>
              <a:rPr sz="2400" spc="-9" dirty="0">
                <a:solidFill>
                  <a:srgbClr val="0000CC"/>
                </a:solidFill>
                <a:cs typeface="Arial"/>
              </a:rPr>
              <a:t>on </a:t>
            </a:r>
            <a:r>
              <a:rPr sz="2400" dirty="0">
                <a:solidFill>
                  <a:srgbClr val="0000CC"/>
                </a:solidFill>
                <a:cs typeface="Arial"/>
              </a:rPr>
              <a:t>packet </a:t>
            </a:r>
            <a:r>
              <a:rPr sz="2400" spc="-4" dirty="0">
                <a:solidFill>
                  <a:srgbClr val="0000CC"/>
                </a:solidFill>
                <a:cs typeface="Arial"/>
              </a:rPr>
              <a:t>filters </a:t>
            </a:r>
            <a:r>
              <a:rPr sz="2400" spc="-9" dirty="0">
                <a:solidFill>
                  <a:srgbClr val="0EA246"/>
                </a:solidFill>
                <a:cs typeface="Arial"/>
              </a:rPr>
              <a:t>operate on </a:t>
            </a:r>
            <a:r>
              <a:rPr sz="2400" dirty="0">
                <a:solidFill>
                  <a:srgbClr val="0EA246"/>
                </a:solidFill>
                <a:cs typeface="Arial"/>
              </a:rPr>
              <a:t>packets </a:t>
            </a:r>
            <a:r>
              <a:rPr sz="2400" spc="-9" dirty="0">
                <a:solidFill>
                  <a:srgbClr val="0000CC"/>
                </a:solidFill>
                <a:cs typeface="Arial"/>
              </a:rPr>
              <a:t>on an </a:t>
            </a:r>
            <a:r>
              <a:rPr sz="2400" dirty="0">
                <a:solidFill>
                  <a:srgbClr val="0000CC"/>
                </a:solidFill>
                <a:cs typeface="Arial"/>
              </a:rPr>
              <a:t>individual </a:t>
            </a:r>
            <a:r>
              <a:rPr sz="2400" spc="-4" dirty="0">
                <a:solidFill>
                  <a:srgbClr val="0000CC"/>
                </a:solidFill>
                <a:cs typeface="Arial"/>
              </a:rPr>
              <a:t>basis  </a:t>
            </a:r>
            <a:r>
              <a:rPr sz="2400" spc="-9" dirty="0">
                <a:solidFill>
                  <a:srgbClr val="0000CC"/>
                </a:solidFill>
                <a:cs typeface="Arial"/>
              </a:rPr>
              <a:t>and </a:t>
            </a:r>
            <a:r>
              <a:rPr sz="2400" spc="4" dirty="0">
                <a:solidFill>
                  <a:srgbClr val="FF0000"/>
                </a:solidFill>
                <a:cs typeface="Arial"/>
              </a:rPr>
              <a:t>do </a:t>
            </a:r>
            <a:r>
              <a:rPr sz="2400" spc="-9" dirty="0">
                <a:solidFill>
                  <a:srgbClr val="FF0000"/>
                </a:solidFill>
                <a:cs typeface="Arial"/>
              </a:rPr>
              <a:t>not </a:t>
            </a:r>
            <a:r>
              <a:rPr sz="2400" spc="-4" dirty="0">
                <a:solidFill>
                  <a:srgbClr val="FF0000"/>
                </a:solidFill>
                <a:cs typeface="Arial"/>
              </a:rPr>
              <a:t>store </a:t>
            </a:r>
            <a:r>
              <a:rPr sz="2400" dirty="0">
                <a:solidFill>
                  <a:srgbClr val="FF0000"/>
                </a:solidFill>
                <a:cs typeface="Arial"/>
              </a:rPr>
              <a:t>the </a:t>
            </a:r>
            <a:r>
              <a:rPr sz="2400" spc="-4" dirty="0">
                <a:solidFill>
                  <a:srgbClr val="FF0000"/>
                </a:solidFill>
                <a:cs typeface="Arial"/>
              </a:rPr>
              <a:t>state information pertaining </a:t>
            </a:r>
            <a:r>
              <a:rPr sz="2400" spc="-9" dirty="0">
                <a:solidFill>
                  <a:srgbClr val="FF0000"/>
                </a:solidFill>
                <a:cs typeface="Arial"/>
              </a:rPr>
              <a:t>to </a:t>
            </a:r>
            <a:r>
              <a:rPr sz="2400" dirty="0">
                <a:solidFill>
                  <a:srgbClr val="FF0000"/>
                </a:solidFill>
                <a:cs typeface="Arial"/>
              </a:rPr>
              <a:t>the </a:t>
            </a:r>
            <a:r>
              <a:rPr sz="2400" spc="-9" dirty="0">
                <a:solidFill>
                  <a:srgbClr val="FF0000"/>
                </a:solidFill>
                <a:cs typeface="Arial"/>
              </a:rPr>
              <a:t>action </a:t>
            </a:r>
            <a:r>
              <a:rPr sz="2400" spc="4" dirty="0">
                <a:solidFill>
                  <a:srgbClr val="FF0000"/>
                </a:solidFill>
                <a:cs typeface="Arial"/>
              </a:rPr>
              <a:t>taken </a:t>
            </a:r>
            <a:r>
              <a:rPr sz="2400" spc="-9" dirty="0">
                <a:solidFill>
                  <a:srgbClr val="0000CC"/>
                </a:solidFill>
                <a:cs typeface="Arial"/>
              </a:rPr>
              <a:t>on </a:t>
            </a:r>
            <a:r>
              <a:rPr sz="2400" spc="-4" dirty="0">
                <a:solidFill>
                  <a:srgbClr val="0000CC"/>
                </a:solidFill>
                <a:cs typeface="Arial"/>
              </a:rPr>
              <a:t>a  </a:t>
            </a:r>
            <a:r>
              <a:rPr sz="2400" dirty="0">
                <a:solidFill>
                  <a:srgbClr val="0000CC"/>
                </a:solidFill>
                <a:cs typeface="Arial"/>
              </a:rPr>
              <a:t>packet </a:t>
            </a:r>
            <a:r>
              <a:rPr sz="2400" spc="-4" dirty="0">
                <a:solidFill>
                  <a:srgbClr val="0000CC"/>
                </a:solidFill>
                <a:cs typeface="Arial"/>
              </a:rPr>
              <a:t>processed</a:t>
            </a:r>
            <a:r>
              <a:rPr sz="2400" spc="-22" dirty="0">
                <a:solidFill>
                  <a:srgbClr val="0000CC"/>
                </a:solidFill>
                <a:cs typeface="Arial"/>
              </a:rPr>
              <a:t> </a:t>
            </a:r>
            <a:r>
              <a:rPr sz="2400" spc="-4" dirty="0">
                <a:solidFill>
                  <a:srgbClr val="0000CC"/>
                </a:solidFill>
                <a:cs typeface="Arial"/>
              </a:rPr>
              <a:t>earlier.</a:t>
            </a:r>
            <a:endParaRPr sz="2400" dirty="0">
              <a:solidFill>
                <a:srgbClr val="0000CC"/>
              </a:solidFill>
              <a:cs typeface="Arial"/>
            </a:endParaRPr>
          </a:p>
          <a:p>
            <a:pPr marL="314902" marR="4483" indent="-304256" algn="just" defTabSz="806867">
              <a:lnSpc>
                <a:spcPts val="1694"/>
              </a:lnSpc>
              <a:spcBef>
                <a:spcPts val="409"/>
              </a:spcBef>
              <a:buFontTx/>
              <a:buChar char="•"/>
              <a:tabLst>
                <a:tab pos="315462" algn="l"/>
              </a:tabLst>
            </a:pPr>
            <a:r>
              <a:rPr sz="2400" spc="-9" dirty="0">
                <a:solidFill>
                  <a:srgbClr val="0000CC"/>
                </a:solidFill>
                <a:cs typeface="Arial"/>
              </a:rPr>
              <a:t>Stateful </a:t>
            </a:r>
            <a:r>
              <a:rPr sz="2400" spc="-4" dirty="0">
                <a:solidFill>
                  <a:srgbClr val="0000CC"/>
                </a:solidFill>
                <a:cs typeface="Arial"/>
              </a:rPr>
              <a:t>firewalls (also </a:t>
            </a:r>
            <a:r>
              <a:rPr sz="2400" b="1" dirty="0">
                <a:solidFill>
                  <a:srgbClr val="E40AAB"/>
                </a:solidFill>
                <a:cs typeface="Arial"/>
              </a:rPr>
              <a:t>called </a:t>
            </a:r>
            <a:r>
              <a:rPr sz="2400" b="1" spc="-4" dirty="0">
                <a:solidFill>
                  <a:srgbClr val="E40AAB"/>
                </a:solidFill>
                <a:cs typeface="Arial"/>
              </a:rPr>
              <a:t>circuit firewalls</a:t>
            </a:r>
            <a:r>
              <a:rPr sz="2400" spc="-4" dirty="0">
                <a:solidFill>
                  <a:srgbClr val="0000CC"/>
                </a:solidFill>
                <a:cs typeface="Arial"/>
              </a:rPr>
              <a:t>) </a:t>
            </a:r>
            <a:r>
              <a:rPr sz="2400" spc="-4" dirty="0">
                <a:solidFill>
                  <a:srgbClr val="0EA246"/>
                </a:solidFill>
                <a:cs typeface="Arial"/>
              </a:rPr>
              <a:t>examine </a:t>
            </a:r>
            <a:r>
              <a:rPr sz="2400" spc="-9" dirty="0">
                <a:solidFill>
                  <a:srgbClr val="0EA246"/>
                </a:solidFill>
                <a:cs typeface="Arial"/>
              </a:rPr>
              <a:t>the </a:t>
            </a:r>
            <a:r>
              <a:rPr sz="2400" spc="-4" dirty="0">
                <a:solidFill>
                  <a:srgbClr val="0EA246"/>
                </a:solidFill>
                <a:cs typeface="Arial"/>
              </a:rPr>
              <a:t>contents </a:t>
            </a:r>
            <a:r>
              <a:rPr sz="2400" spc="-9" dirty="0">
                <a:solidFill>
                  <a:srgbClr val="0EA246"/>
                </a:solidFill>
                <a:cs typeface="Arial"/>
              </a:rPr>
              <a:t>of </a:t>
            </a:r>
            <a:r>
              <a:rPr sz="2400" spc="-4" dirty="0">
                <a:solidFill>
                  <a:srgbClr val="0EA246"/>
                </a:solidFill>
                <a:cs typeface="Arial"/>
              </a:rPr>
              <a:t>each  </a:t>
            </a:r>
            <a:r>
              <a:rPr sz="2400" dirty="0">
                <a:solidFill>
                  <a:srgbClr val="0EA246"/>
                </a:solidFill>
                <a:cs typeface="Arial"/>
              </a:rPr>
              <a:t>packet </a:t>
            </a:r>
            <a:r>
              <a:rPr sz="2400" spc="-9" dirty="0">
                <a:solidFill>
                  <a:srgbClr val="0000CC"/>
                </a:solidFill>
                <a:cs typeface="Arial"/>
              </a:rPr>
              <a:t>with regards to </a:t>
            </a:r>
            <a:r>
              <a:rPr sz="2400" spc="-4" dirty="0">
                <a:solidFill>
                  <a:srgbClr val="0000CC"/>
                </a:solidFill>
                <a:cs typeface="Arial"/>
              </a:rPr>
              <a:t>their placement </a:t>
            </a:r>
            <a:r>
              <a:rPr sz="2400" spc="-9" dirty="0">
                <a:solidFill>
                  <a:srgbClr val="0000CC"/>
                </a:solidFill>
                <a:cs typeface="Arial"/>
              </a:rPr>
              <a:t>within the </a:t>
            </a:r>
            <a:r>
              <a:rPr sz="2400" dirty="0">
                <a:solidFill>
                  <a:srgbClr val="0000CC"/>
                </a:solidFill>
                <a:cs typeface="Arial"/>
              </a:rPr>
              <a:t>packet </a:t>
            </a:r>
            <a:r>
              <a:rPr sz="2400" spc="-9" dirty="0">
                <a:solidFill>
                  <a:srgbClr val="0000CC"/>
                </a:solidFill>
                <a:cs typeface="Arial"/>
              </a:rPr>
              <a:t>series </a:t>
            </a:r>
            <a:r>
              <a:rPr sz="2400" spc="-4" dirty="0">
                <a:solidFill>
                  <a:srgbClr val="0000CC"/>
                </a:solidFill>
                <a:cs typeface="Arial"/>
              </a:rPr>
              <a:t>belonging </a:t>
            </a:r>
            <a:r>
              <a:rPr sz="2400" spc="-9" dirty="0">
                <a:solidFill>
                  <a:srgbClr val="0000CC"/>
                </a:solidFill>
                <a:cs typeface="Arial"/>
              </a:rPr>
              <a:t>to  </a:t>
            </a:r>
            <a:r>
              <a:rPr sz="2400" spc="-4" dirty="0">
                <a:solidFill>
                  <a:srgbClr val="0000CC"/>
                </a:solidFill>
                <a:cs typeface="Arial"/>
              </a:rPr>
              <a:t>a specific connection.</a:t>
            </a:r>
            <a:endParaRPr sz="2400" dirty="0">
              <a:solidFill>
                <a:srgbClr val="0000CC"/>
              </a:solidFill>
              <a:cs typeface="Arial"/>
            </a:endParaRPr>
          </a:p>
          <a:p>
            <a:pPr marL="314902" marR="289127" indent="-304256" algn="just" defTabSz="806867">
              <a:lnSpc>
                <a:spcPct val="80500"/>
              </a:lnSpc>
              <a:spcBef>
                <a:spcPts val="424"/>
              </a:spcBef>
              <a:buFontTx/>
              <a:buChar char="•"/>
              <a:tabLst>
                <a:tab pos="314902" algn="l"/>
                <a:tab pos="315462" algn="l"/>
              </a:tabLst>
            </a:pPr>
            <a:r>
              <a:rPr sz="2400" spc="-9" dirty="0">
                <a:solidFill>
                  <a:srgbClr val="0000CC"/>
                </a:solidFill>
                <a:cs typeface="Arial"/>
              </a:rPr>
              <a:t>Stateful </a:t>
            </a:r>
            <a:r>
              <a:rPr sz="2400" spc="-4" dirty="0">
                <a:solidFill>
                  <a:srgbClr val="0000CC"/>
                </a:solidFill>
                <a:cs typeface="Arial"/>
              </a:rPr>
              <a:t>firewalls </a:t>
            </a:r>
            <a:r>
              <a:rPr sz="2400" spc="-4" dirty="0">
                <a:solidFill>
                  <a:srgbClr val="0EA246"/>
                </a:solidFill>
                <a:cs typeface="Arial"/>
              </a:rPr>
              <a:t>maintain records </a:t>
            </a:r>
            <a:r>
              <a:rPr sz="2400" spc="-9" dirty="0">
                <a:solidFill>
                  <a:srgbClr val="0EA246"/>
                </a:solidFill>
                <a:cs typeface="Arial"/>
              </a:rPr>
              <a:t>of all </a:t>
            </a:r>
            <a:r>
              <a:rPr sz="2400" spc="-4" dirty="0">
                <a:solidFill>
                  <a:srgbClr val="0EA246"/>
                </a:solidFill>
                <a:cs typeface="Arial"/>
              </a:rPr>
              <a:t>connections </a:t>
            </a:r>
            <a:r>
              <a:rPr sz="2400" spc="-4" dirty="0">
                <a:solidFill>
                  <a:srgbClr val="0000CC"/>
                </a:solidFill>
                <a:cs typeface="Arial"/>
              </a:rPr>
              <a:t>passing through </a:t>
            </a:r>
            <a:r>
              <a:rPr sz="2400" dirty="0">
                <a:solidFill>
                  <a:srgbClr val="0000CC"/>
                </a:solidFill>
                <a:cs typeface="Arial"/>
              </a:rPr>
              <a:t>the  </a:t>
            </a:r>
            <a:r>
              <a:rPr sz="2400" spc="-4" dirty="0">
                <a:solidFill>
                  <a:srgbClr val="0000CC"/>
                </a:solidFill>
                <a:cs typeface="Arial"/>
              </a:rPr>
              <a:t>firewall </a:t>
            </a:r>
            <a:r>
              <a:rPr sz="2400" dirty="0">
                <a:solidFill>
                  <a:srgbClr val="0000CC"/>
                </a:solidFill>
                <a:cs typeface="Arial"/>
              </a:rPr>
              <a:t>and </a:t>
            </a:r>
            <a:r>
              <a:rPr sz="2400" spc="-13" dirty="0">
                <a:solidFill>
                  <a:srgbClr val="0000CC"/>
                </a:solidFill>
                <a:cs typeface="Arial"/>
              </a:rPr>
              <a:t>is </a:t>
            </a:r>
            <a:r>
              <a:rPr sz="2400" spc="-4" dirty="0">
                <a:solidFill>
                  <a:srgbClr val="0000CC"/>
                </a:solidFill>
                <a:cs typeface="Arial"/>
              </a:rPr>
              <a:t>able </a:t>
            </a:r>
            <a:r>
              <a:rPr sz="2400" spc="-9" dirty="0">
                <a:solidFill>
                  <a:srgbClr val="0000CC"/>
                </a:solidFill>
                <a:cs typeface="Arial"/>
              </a:rPr>
              <a:t>to </a:t>
            </a:r>
            <a:r>
              <a:rPr sz="2400" dirty="0">
                <a:solidFill>
                  <a:srgbClr val="0000CC"/>
                </a:solidFill>
                <a:cs typeface="Arial"/>
              </a:rPr>
              <a:t>determine </a:t>
            </a:r>
            <a:r>
              <a:rPr sz="2400" spc="-9" dirty="0">
                <a:solidFill>
                  <a:srgbClr val="0000CC"/>
                </a:solidFill>
                <a:cs typeface="Arial"/>
              </a:rPr>
              <a:t>whether </a:t>
            </a:r>
            <a:r>
              <a:rPr sz="2400" spc="-4" dirty="0">
                <a:solidFill>
                  <a:srgbClr val="0000CC"/>
                </a:solidFill>
                <a:cs typeface="Arial"/>
              </a:rPr>
              <a:t>a </a:t>
            </a:r>
            <a:r>
              <a:rPr sz="2400" dirty="0">
                <a:solidFill>
                  <a:srgbClr val="0000CC"/>
                </a:solidFill>
                <a:cs typeface="Arial"/>
              </a:rPr>
              <a:t>packet </a:t>
            </a:r>
            <a:r>
              <a:rPr sz="2400" spc="-13" dirty="0">
                <a:solidFill>
                  <a:srgbClr val="0000CC"/>
                </a:solidFill>
                <a:cs typeface="Arial"/>
              </a:rPr>
              <a:t>is </a:t>
            </a:r>
            <a:r>
              <a:rPr sz="2400" spc="-9" dirty="0">
                <a:solidFill>
                  <a:srgbClr val="0000CC"/>
                </a:solidFill>
                <a:cs typeface="Arial"/>
              </a:rPr>
              <a:t>the </a:t>
            </a:r>
            <a:r>
              <a:rPr sz="2400" spc="-4" dirty="0">
                <a:solidFill>
                  <a:srgbClr val="0EA246"/>
                </a:solidFill>
                <a:cs typeface="Arial"/>
              </a:rPr>
              <a:t>start </a:t>
            </a:r>
            <a:r>
              <a:rPr sz="2400" spc="-9" dirty="0">
                <a:solidFill>
                  <a:srgbClr val="0EA246"/>
                </a:solidFill>
                <a:cs typeface="Arial"/>
              </a:rPr>
              <a:t>of </a:t>
            </a:r>
            <a:r>
              <a:rPr sz="2400" spc="-4" dirty="0">
                <a:solidFill>
                  <a:srgbClr val="0EA246"/>
                </a:solidFill>
                <a:cs typeface="Arial"/>
              </a:rPr>
              <a:t>a </a:t>
            </a:r>
            <a:r>
              <a:rPr sz="2400" spc="-9" dirty="0">
                <a:solidFill>
                  <a:srgbClr val="0EA246"/>
                </a:solidFill>
                <a:cs typeface="Arial"/>
              </a:rPr>
              <a:t>new  </a:t>
            </a:r>
            <a:r>
              <a:rPr sz="2400" spc="-4" dirty="0">
                <a:solidFill>
                  <a:srgbClr val="0EA246"/>
                </a:solidFill>
                <a:cs typeface="Arial"/>
              </a:rPr>
              <a:t>connection </a:t>
            </a:r>
            <a:r>
              <a:rPr sz="2400" spc="-9" dirty="0">
                <a:solidFill>
                  <a:srgbClr val="0EA246"/>
                </a:solidFill>
                <a:cs typeface="Arial"/>
              </a:rPr>
              <a:t>or </a:t>
            </a:r>
            <a:r>
              <a:rPr sz="2400" dirty="0">
                <a:solidFill>
                  <a:srgbClr val="0EA246"/>
                </a:solidFill>
                <a:cs typeface="Arial"/>
              </a:rPr>
              <a:t>part </a:t>
            </a:r>
            <a:r>
              <a:rPr sz="2400" spc="-9" dirty="0">
                <a:solidFill>
                  <a:srgbClr val="0EA246"/>
                </a:solidFill>
                <a:cs typeface="Arial"/>
              </a:rPr>
              <a:t>of an </a:t>
            </a:r>
            <a:r>
              <a:rPr sz="2400" spc="-4" dirty="0">
                <a:solidFill>
                  <a:srgbClr val="0EA246"/>
                </a:solidFill>
                <a:cs typeface="Arial"/>
              </a:rPr>
              <a:t>existing</a:t>
            </a:r>
            <a:r>
              <a:rPr sz="2400" spc="9" dirty="0">
                <a:solidFill>
                  <a:srgbClr val="0EA246"/>
                </a:solidFill>
                <a:cs typeface="Arial"/>
              </a:rPr>
              <a:t> </a:t>
            </a:r>
            <a:r>
              <a:rPr sz="2400" spc="-4" dirty="0">
                <a:solidFill>
                  <a:srgbClr val="0EA246"/>
                </a:solidFill>
                <a:cs typeface="Arial"/>
              </a:rPr>
              <a:t>connection</a:t>
            </a:r>
            <a:r>
              <a:rPr sz="2400" spc="-4" dirty="0">
                <a:solidFill>
                  <a:srgbClr val="0000CC"/>
                </a:solidFill>
                <a:cs typeface="Arial"/>
              </a:rPr>
              <a:t>.</a:t>
            </a:r>
            <a:endParaRPr sz="2400" dirty="0">
              <a:solidFill>
                <a:srgbClr val="0000CC"/>
              </a:solidFill>
              <a:cs typeface="Arial"/>
            </a:endParaRPr>
          </a:p>
          <a:p>
            <a:pPr marL="314902" marR="203397" indent="-304256" algn="just" defTabSz="806867">
              <a:lnSpc>
                <a:spcPts val="1694"/>
              </a:lnSpc>
              <a:spcBef>
                <a:spcPts val="410"/>
              </a:spcBef>
              <a:buFontTx/>
              <a:buChar char="•"/>
              <a:tabLst>
                <a:tab pos="314902" algn="l"/>
                <a:tab pos="315462" algn="l"/>
              </a:tabLst>
            </a:pPr>
            <a:r>
              <a:rPr sz="2400" spc="-9" dirty="0">
                <a:solidFill>
                  <a:srgbClr val="0000CC"/>
                </a:solidFill>
                <a:cs typeface="Arial"/>
              </a:rPr>
              <a:t>Stateful </a:t>
            </a:r>
            <a:r>
              <a:rPr sz="2400" spc="-4" dirty="0">
                <a:solidFill>
                  <a:srgbClr val="0000CC"/>
                </a:solidFill>
                <a:cs typeface="Arial"/>
              </a:rPr>
              <a:t>firewalls </a:t>
            </a:r>
            <a:r>
              <a:rPr sz="2400" spc="-4" dirty="0">
                <a:solidFill>
                  <a:srgbClr val="0EA246"/>
                </a:solidFill>
                <a:cs typeface="Arial"/>
              </a:rPr>
              <a:t>can </a:t>
            </a:r>
            <a:r>
              <a:rPr sz="2400" dirty="0">
                <a:solidFill>
                  <a:srgbClr val="0EA246"/>
                </a:solidFill>
                <a:cs typeface="Arial"/>
              </a:rPr>
              <a:t>remember </a:t>
            </a:r>
            <a:r>
              <a:rPr sz="2400" spc="-9" dirty="0">
                <a:solidFill>
                  <a:srgbClr val="0EA246"/>
                </a:solidFill>
                <a:cs typeface="Arial"/>
              </a:rPr>
              <a:t>the </a:t>
            </a:r>
            <a:r>
              <a:rPr sz="2400" spc="-4" dirty="0">
                <a:solidFill>
                  <a:srgbClr val="0EA246"/>
                </a:solidFill>
                <a:cs typeface="Arial"/>
              </a:rPr>
              <a:t>sequence numbers </a:t>
            </a:r>
            <a:r>
              <a:rPr sz="2400" spc="-4" dirty="0">
                <a:solidFill>
                  <a:srgbClr val="0000CC"/>
                </a:solidFill>
                <a:cs typeface="Arial"/>
              </a:rPr>
              <a:t>expected </a:t>
            </a:r>
            <a:r>
              <a:rPr sz="2400" spc="-9" dirty="0">
                <a:solidFill>
                  <a:srgbClr val="0000CC"/>
                </a:solidFill>
                <a:cs typeface="Arial"/>
              </a:rPr>
              <a:t>on both  sides as </a:t>
            </a:r>
            <a:r>
              <a:rPr sz="2400" spc="-4" dirty="0">
                <a:solidFill>
                  <a:srgbClr val="0000CC"/>
                </a:solidFill>
                <a:cs typeface="Arial"/>
              </a:rPr>
              <a:t>part </a:t>
            </a:r>
            <a:r>
              <a:rPr sz="2400" spc="-9" dirty="0">
                <a:solidFill>
                  <a:srgbClr val="0000CC"/>
                </a:solidFill>
                <a:cs typeface="Arial"/>
              </a:rPr>
              <a:t>of </a:t>
            </a:r>
            <a:r>
              <a:rPr sz="2400" spc="-4" dirty="0">
                <a:solidFill>
                  <a:srgbClr val="0000CC"/>
                </a:solidFill>
                <a:cs typeface="Arial"/>
              </a:rPr>
              <a:t>a </a:t>
            </a:r>
            <a:r>
              <a:rPr sz="2400" dirty="0">
                <a:solidFill>
                  <a:srgbClr val="0000CC"/>
                </a:solidFill>
                <a:cs typeface="Arial"/>
              </a:rPr>
              <a:t>TCP </a:t>
            </a:r>
            <a:r>
              <a:rPr sz="2400" spc="-4" dirty="0">
                <a:solidFill>
                  <a:srgbClr val="0000CC"/>
                </a:solidFill>
                <a:cs typeface="Arial"/>
              </a:rPr>
              <a:t>session </a:t>
            </a:r>
            <a:r>
              <a:rPr sz="2400" spc="-9" dirty="0">
                <a:solidFill>
                  <a:srgbClr val="0000CC"/>
                </a:solidFill>
                <a:cs typeface="Arial"/>
              </a:rPr>
              <a:t>and </a:t>
            </a:r>
            <a:r>
              <a:rPr sz="2400" spc="4" dirty="0">
                <a:solidFill>
                  <a:srgbClr val="0000CC"/>
                </a:solidFill>
                <a:cs typeface="Arial"/>
              </a:rPr>
              <a:t>can </a:t>
            </a:r>
            <a:r>
              <a:rPr sz="2400" spc="-4" dirty="0">
                <a:solidFill>
                  <a:srgbClr val="FF0000"/>
                </a:solidFill>
                <a:cs typeface="Arial"/>
              </a:rPr>
              <a:t>block </a:t>
            </a:r>
            <a:r>
              <a:rPr sz="2400" spc="-9" dirty="0">
                <a:solidFill>
                  <a:srgbClr val="FF0000"/>
                </a:solidFill>
                <a:cs typeface="Arial"/>
              </a:rPr>
              <a:t>attempts to </a:t>
            </a:r>
            <a:r>
              <a:rPr sz="2400" spc="-4" dirty="0">
                <a:solidFill>
                  <a:srgbClr val="FF0000"/>
                </a:solidFill>
                <a:cs typeface="Arial"/>
              </a:rPr>
              <a:t>hijack </a:t>
            </a:r>
            <a:r>
              <a:rPr sz="2400" spc="-9" dirty="0">
                <a:solidFill>
                  <a:srgbClr val="0000CC"/>
                </a:solidFill>
                <a:cs typeface="Arial"/>
              </a:rPr>
              <a:t>the  </a:t>
            </a:r>
            <a:r>
              <a:rPr sz="2400" spc="-4" dirty="0">
                <a:solidFill>
                  <a:srgbClr val="0000CC"/>
                </a:solidFill>
                <a:cs typeface="Arial"/>
              </a:rPr>
              <a:t>session, </a:t>
            </a:r>
            <a:r>
              <a:rPr sz="2400" spc="-9" dirty="0">
                <a:solidFill>
                  <a:srgbClr val="0000CC"/>
                </a:solidFill>
                <a:cs typeface="Arial"/>
              </a:rPr>
              <a:t>when </a:t>
            </a:r>
            <a:r>
              <a:rPr sz="2400" spc="4" dirty="0">
                <a:solidFill>
                  <a:srgbClr val="0000CC"/>
                </a:solidFill>
                <a:cs typeface="Arial"/>
              </a:rPr>
              <a:t>an </a:t>
            </a:r>
            <a:r>
              <a:rPr sz="2400" spc="-4" dirty="0">
                <a:solidFill>
                  <a:srgbClr val="0000CC"/>
                </a:solidFill>
                <a:cs typeface="Arial"/>
              </a:rPr>
              <a:t>intruder sends several </a:t>
            </a:r>
            <a:r>
              <a:rPr sz="2400" spc="9" dirty="0">
                <a:solidFill>
                  <a:srgbClr val="0000CC"/>
                </a:solidFill>
                <a:cs typeface="Arial"/>
              </a:rPr>
              <a:t>TCP </a:t>
            </a:r>
            <a:r>
              <a:rPr sz="2400" spc="-4" dirty="0">
                <a:solidFill>
                  <a:srgbClr val="0000CC"/>
                </a:solidFill>
                <a:cs typeface="Arial"/>
              </a:rPr>
              <a:t>segments </a:t>
            </a:r>
            <a:r>
              <a:rPr sz="2400" spc="-9" dirty="0">
                <a:solidFill>
                  <a:srgbClr val="0000CC"/>
                </a:solidFill>
                <a:cs typeface="Arial"/>
              </a:rPr>
              <a:t>with </a:t>
            </a:r>
            <a:r>
              <a:rPr sz="2400" dirty="0">
                <a:solidFill>
                  <a:srgbClr val="0000CC"/>
                </a:solidFill>
                <a:cs typeface="Arial"/>
              </a:rPr>
              <a:t>different  </a:t>
            </a:r>
            <a:r>
              <a:rPr sz="2400" spc="-9" dirty="0">
                <a:solidFill>
                  <a:srgbClr val="0000CC"/>
                </a:solidFill>
                <a:cs typeface="Arial"/>
              </a:rPr>
              <a:t>sequence </a:t>
            </a:r>
            <a:r>
              <a:rPr sz="2400" spc="-4" dirty="0">
                <a:solidFill>
                  <a:srgbClr val="0000CC"/>
                </a:solidFill>
                <a:cs typeface="Arial"/>
              </a:rPr>
              <a:t>numbers</a:t>
            </a:r>
            <a:r>
              <a:rPr sz="2400" spc="22" dirty="0">
                <a:solidFill>
                  <a:srgbClr val="0000CC"/>
                </a:solidFill>
                <a:cs typeface="Arial"/>
              </a:rPr>
              <a:t> </a:t>
            </a:r>
            <a:r>
              <a:rPr sz="2400" spc="-4" dirty="0">
                <a:solidFill>
                  <a:srgbClr val="E40AAB"/>
                </a:solidFill>
                <a:cs typeface="Arial"/>
              </a:rPr>
              <a:t>(trial-and-error).</a:t>
            </a:r>
            <a:endParaRPr sz="2400" dirty="0">
              <a:solidFill>
                <a:srgbClr val="E40AAB"/>
              </a:solidFill>
              <a:cs typeface="Aria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11882192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noChangeAspect="1"/>
          </p:cNvGraphicFramePr>
          <p:nvPr>
            <p:ph idx="1"/>
            <p:extLst>
              <p:ext uri="{D42A27DB-BD31-4B8C-83A1-F6EECF244321}">
                <p14:modId xmlns:p14="http://schemas.microsoft.com/office/powerpoint/2010/main" val="224763808"/>
              </p:ext>
            </p:extLst>
          </p:nvPr>
        </p:nvGraphicFramePr>
        <p:xfrm>
          <a:off x="1524000" y="4038600"/>
          <a:ext cx="6335713" cy="2590800"/>
        </p:xfrm>
        <a:graphic>
          <a:graphicData uri="http://schemas.openxmlformats.org/presentationml/2006/ole">
            <mc:AlternateContent xmlns:mc="http://schemas.openxmlformats.org/markup-compatibility/2006">
              <mc:Choice xmlns:v="urn:schemas-microsoft-com:vml" Requires="v">
                <p:oleObj name="Bitmap Image" r:id="rId2" imgW="6335009" imgH="2591162" progId="PBrush">
                  <p:embed/>
                </p:oleObj>
              </mc:Choice>
              <mc:Fallback>
                <p:oleObj name="Bitmap Image" r:id="rId2" imgW="6335009" imgH="2591162" progId="PBrush">
                  <p:embed/>
                  <p:pic>
                    <p:nvPicPr>
                      <p:cNvPr id="4"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038600"/>
                        <a:ext cx="6335713" cy="2590800"/>
                      </a:xfrm>
                      <a:prstGeom prst="rect">
                        <a:avLst/>
                      </a:prstGeom>
                      <a:noFill/>
                      <a:ln>
                        <a:noFill/>
                      </a:ln>
                      <a:effectLst/>
                    </p:spPr>
                  </p:pic>
                </p:oleObj>
              </mc:Fallback>
            </mc:AlternateContent>
          </a:graphicData>
        </a:graphic>
      </p:graphicFrame>
      <p:sp>
        <p:nvSpPr>
          <p:cNvPr id="5" name="Rectangle 4"/>
          <p:cNvSpPr/>
          <p:nvPr/>
        </p:nvSpPr>
        <p:spPr>
          <a:xfrm>
            <a:off x="304800" y="685800"/>
            <a:ext cx="8686800" cy="3170099"/>
          </a:xfrm>
          <a:prstGeom prst="rect">
            <a:avLst/>
          </a:prstGeom>
        </p:spPr>
        <p:txBody>
          <a:bodyPr wrap="square">
            <a:spAutoFit/>
          </a:bodyPr>
          <a:lstStyle/>
          <a:p>
            <a:pPr marL="314902" marR="415760" indent="-304256" algn="just" defTabSz="806867">
              <a:buFontTx/>
              <a:buChar char="•"/>
              <a:tabLst>
                <a:tab pos="314902" algn="l"/>
                <a:tab pos="315462" algn="l"/>
              </a:tabLst>
            </a:pPr>
            <a:r>
              <a:rPr lang="en-US" sz="2000" dirty="0">
                <a:solidFill>
                  <a:srgbClr val="0000CC"/>
                </a:solidFill>
                <a:cs typeface="Arial"/>
              </a:rPr>
              <a:t>The </a:t>
            </a:r>
            <a:r>
              <a:rPr lang="en-US" sz="2000" spc="-4" dirty="0">
                <a:solidFill>
                  <a:srgbClr val="0000CC"/>
                </a:solidFill>
                <a:cs typeface="Arial"/>
              </a:rPr>
              <a:t>state </a:t>
            </a:r>
            <a:r>
              <a:rPr lang="en-US" sz="2000" spc="-9" dirty="0">
                <a:solidFill>
                  <a:srgbClr val="0000CC"/>
                </a:solidFill>
                <a:cs typeface="Arial"/>
              </a:rPr>
              <a:t>of </a:t>
            </a:r>
            <a:r>
              <a:rPr lang="en-US" sz="2000" spc="-4" dirty="0">
                <a:solidFill>
                  <a:srgbClr val="0000CC"/>
                </a:solidFill>
                <a:cs typeface="Arial"/>
              </a:rPr>
              <a:t>a </a:t>
            </a:r>
            <a:r>
              <a:rPr lang="en-US" sz="2000" spc="-9" dirty="0">
                <a:solidFill>
                  <a:srgbClr val="0000CC"/>
                </a:solidFill>
                <a:cs typeface="Arial"/>
              </a:rPr>
              <a:t>connection </a:t>
            </a:r>
            <a:r>
              <a:rPr lang="en-US" sz="2000" dirty="0">
                <a:solidFill>
                  <a:srgbClr val="0000CC"/>
                </a:solidFill>
                <a:cs typeface="Arial"/>
              </a:rPr>
              <a:t>will </a:t>
            </a:r>
            <a:r>
              <a:rPr lang="en-US" sz="2000" spc="-9" dirty="0">
                <a:solidFill>
                  <a:srgbClr val="0000CC"/>
                </a:solidFill>
                <a:cs typeface="Arial"/>
              </a:rPr>
              <a:t>be </a:t>
            </a:r>
            <a:r>
              <a:rPr lang="en-US" sz="2000" spc="-4" dirty="0">
                <a:solidFill>
                  <a:srgbClr val="0000CC"/>
                </a:solidFill>
                <a:cs typeface="Arial"/>
              </a:rPr>
              <a:t>a criteria </a:t>
            </a:r>
            <a:r>
              <a:rPr lang="en-US" sz="2000" spc="-9" dirty="0">
                <a:solidFill>
                  <a:srgbClr val="0EA246"/>
                </a:solidFill>
                <a:cs typeface="Arial"/>
              </a:rPr>
              <a:t>to </a:t>
            </a:r>
            <a:r>
              <a:rPr lang="en-US" sz="2000" spc="-4" dirty="0">
                <a:solidFill>
                  <a:srgbClr val="0EA246"/>
                </a:solidFill>
                <a:cs typeface="Arial"/>
              </a:rPr>
              <a:t>trigger specific </a:t>
            </a:r>
            <a:r>
              <a:rPr lang="en-US" sz="2000" spc="-9" dirty="0">
                <a:solidFill>
                  <a:srgbClr val="0EA246"/>
                </a:solidFill>
                <a:cs typeface="Arial"/>
              </a:rPr>
              <a:t>rules </a:t>
            </a:r>
            <a:r>
              <a:rPr lang="en-US" sz="2000" spc="-9" dirty="0">
                <a:solidFill>
                  <a:srgbClr val="0000CC"/>
                </a:solidFill>
                <a:cs typeface="Arial"/>
              </a:rPr>
              <a:t>of the </a:t>
            </a:r>
            <a:r>
              <a:rPr lang="en-US" sz="2000" spc="-4" dirty="0">
                <a:solidFill>
                  <a:srgbClr val="0000CC"/>
                </a:solidFill>
                <a:cs typeface="Arial"/>
              </a:rPr>
              <a:t>firewall.</a:t>
            </a:r>
            <a:endParaRPr lang="en-US" sz="2000" dirty="0">
              <a:solidFill>
                <a:srgbClr val="0000CC"/>
              </a:solidFill>
              <a:cs typeface="Arial"/>
            </a:endParaRPr>
          </a:p>
          <a:p>
            <a:pPr marL="667346" lvl="1" indent="-253266" defTabSz="806867">
              <a:buFontTx/>
              <a:buChar char="–"/>
              <a:tabLst>
                <a:tab pos="667346" algn="l"/>
                <a:tab pos="667906" algn="l"/>
              </a:tabLst>
            </a:pPr>
            <a:r>
              <a:rPr lang="en-US" sz="2000" spc="-4" dirty="0">
                <a:solidFill>
                  <a:schemeClr val="accent6">
                    <a:lumMod val="75000"/>
                  </a:schemeClr>
                </a:solidFill>
                <a:cs typeface="Arial"/>
              </a:rPr>
              <a:t>Examples:</a:t>
            </a:r>
            <a:endParaRPr lang="en-US" sz="2000" dirty="0">
              <a:solidFill>
                <a:schemeClr val="accent6">
                  <a:lumMod val="75000"/>
                </a:schemeClr>
              </a:solidFill>
              <a:cs typeface="Arial"/>
            </a:endParaRPr>
          </a:p>
          <a:p>
            <a:pPr marL="1019790" marR="438734" lvl="2" indent="-201717" algn="just" defTabSz="806867">
              <a:buFontTx/>
              <a:buChar char="•"/>
              <a:tabLst>
                <a:tab pos="1019229" algn="l"/>
                <a:tab pos="1019790" algn="l"/>
              </a:tabLst>
            </a:pPr>
            <a:r>
              <a:rPr lang="en-US" sz="2000" dirty="0">
                <a:solidFill>
                  <a:srgbClr val="0000CC"/>
                </a:solidFill>
                <a:cs typeface="Arial"/>
              </a:rPr>
              <a:t>Data </a:t>
            </a:r>
            <a:r>
              <a:rPr lang="en-US" sz="2000" spc="-4" dirty="0">
                <a:solidFill>
                  <a:srgbClr val="0000CC"/>
                </a:solidFill>
                <a:cs typeface="Arial"/>
              </a:rPr>
              <a:t>packets </a:t>
            </a:r>
            <a:r>
              <a:rPr lang="en-US" sz="2000" dirty="0">
                <a:solidFill>
                  <a:srgbClr val="0000CC"/>
                </a:solidFill>
                <a:cs typeface="Arial"/>
              </a:rPr>
              <a:t>for a </a:t>
            </a:r>
            <a:r>
              <a:rPr lang="en-US" sz="2000" spc="-4" dirty="0">
                <a:solidFill>
                  <a:srgbClr val="0000CC"/>
                </a:solidFill>
                <a:cs typeface="Arial"/>
              </a:rPr>
              <a:t>connection </a:t>
            </a:r>
            <a:r>
              <a:rPr lang="en-US" sz="2000" spc="-4" dirty="0">
                <a:solidFill>
                  <a:srgbClr val="FF0000"/>
                </a:solidFill>
                <a:cs typeface="Arial"/>
              </a:rPr>
              <a:t>cannot get </a:t>
            </a:r>
            <a:r>
              <a:rPr lang="en-US" sz="2000" spc="-9" dirty="0">
                <a:solidFill>
                  <a:srgbClr val="FF0000"/>
                </a:solidFill>
                <a:cs typeface="Arial"/>
              </a:rPr>
              <a:t>in </a:t>
            </a:r>
            <a:r>
              <a:rPr lang="en-US" sz="2000" spc="-4" dirty="0">
                <a:solidFill>
                  <a:srgbClr val="0000CC"/>
                </a:solidFill>
                <a:cs typeface="Arial"/>
              </a:rPr>
              <a:t>before </a:t>
            </a:r>
            <a:r>
              <a:rPr lang="en-US" sz="2000" dirty="0">
                <a:solidFill>
                  <a:srgbClr val="0000CC"/>
                </a:solidFill>
                <a:cs typeface="Arial"/>
              </a:rPr>
              <a:t>the </a:t>
            </a:r>
            <a:r>
              <a:rPr lang="en-US" sz="2000" spc="-4" dirty="0">
                <a:solidFill>
                  <a:srgbClr val="0000CC"/>
                </a:solidFill>
                <a:cs typeface="Arial"/>
              </a:rPr>
              <a:t>connection </a:t>
            </a:r>
            <a:r>
              <a:rPr lang="en-US" sz="2000" spc="-9" dirty="0">
                <a:solidFill>
                  <a:srgbClr val="0000CC"/>
                </a:solidFill>
                <a:cs typeface="Arial"/>
              </a:rPr>
              <a:t>is </a:t>
            </a:r>
            <a:r>
              <a:rPr lang="en-US" sz="2000" spc="-4" dirty="0">
                <a:solidFill>
                  <a:srgbClr val="0000CC"/>
                </a:solidFill>
                <a:cs typeface="Arial"/>
              </a:rPr>
              <a:t>completely  established and after </a:t>
            </a:r>
            <a:r>
              <a:rPr lang="en-US" sz="2000" dirty="0">
                <a:solidFill>
                  <a:srgbClr val="0000CC"/>
                </a:solidFill>
                <a:cs typeface="Arial"/>
              </a:rPr>
              <a:t>a </a:t>
            </a:r>
            <a:r>
              <a:rPr lang="en-US" sz="2000" spc="-4" dirty="0">
                <a:solidFill>
                  <a:srgbClr val="0000CC"/>
                </a:solidFill>
                <a:cs typeface="Arial"/>
              </a:rPr>
              <a:t>connection </a:t>
            </a:r>
            <a:r>
              <a:rPr lang="en-US" sz="2000" dirty="0">
                <a:solidFill>
                  <a:srgbClr val="0000CC"/>
                </a:solidFill>
                <a:cs typeface="Arial"/>
              </a:rPr>
              <a:t>is </a:t>
            </a:r>
            <a:r>
              <a:rPr lang="en-US" sz="2000" spc="-4" dirty="0">
                <a:solidFill>
                  <a:srgbClr val="0000CC"/>
                </a:solidFill>
                <a:cs typeface="Arial"/>
              </a:rPr>
              <a:t>completely</a:t>
            </a:r>
            <a:r>
              <a:rPr lang="en-US" sz="2000" spc="9" dirty="0">
                <a:solidFill>
                  <a:srgbClr val="0000CC"/>
                </a:solidFill>
                <a:cs typeface="Arial"/>
              </a:rPr>
              <a:t> </a:t>
            </a:r>
            <a:r>
              <a:rPr lang="en-US" sz="2000" spc="-9" dirty="0">
                <a:solidFill>
                  <a:srgbClr val="0000CC"/>
                </a:solidFill>
                <a:cs typeface="Arial"/>
              </a:rPr>
              <a:t>teardown.</a:t>
            </a:r>
            <a:endParaRPr lang="en-US" sz="2000" dirty="0">
              <a:solidFill>
                <a:srgbClr val="0000CC"/>
              </a:solidFill>
              <a:cs typeface="Arial"/>
            </a:endParaRPr>
          </a:p>
          <a:p>
            <a:pPr marL="1019790" marR="71161" lvl="2" indent="-201717" algn="just" defTabSz="806867">
              <a:buFontTx/>
              <a:buChar char="•"/>
              <a:tabLst>
                <a:tab pos="1019229" algn="l"/>
                <a:tab pos="1019790" algn="l"/>
              </a:tabLst>
            </a:pPr>
            <a:r>
              <a:rPr lang="en-US" sz="2000" spc="-4" dirty="0">
                <a:solidFill>
                  <a:srgbClr val="FF0000"/>
                </a:solidFill>
                <a:cs typeface="Arial"/>
              </a:rPr>
              <a:t>Do not </a:t>
            </a:r>
            <a:r>
              <a:rPr lang="en-US" sz="2000" spc="-9" dirty="0">
                <a:solidFill>
                  <a:srgbClr val="FF0000"/>
                </a:solidFill>
                <a:cs typeface="Arial"/>
              </a:rPr>
              <a:t>let </a:t>
            </a:r>
            <a:r>
              <a:rPr lang="en-US" sz="2000" spc="4" dirty="0">
                <a:solidFill>
                  <a:srgbClr val="0000CC"/>
                </a:solidFill>
                <a:cs typeface="Arial"/>
              </a:rPr>
              <a:t>more </a:t>
            </a:r>
            <a:r>
              <a:rPr lang="en-US" sz="2000" dirty="0">
                <a:solidFill>
                  <a:srgbClr val="0000CC"/>
                </a:solidFill>
                <a:cs typeface="Arial"/>
              </a:rPr>
              <a:t>than a </a:t>
            </a:r>
            <a:r>
              <a:rPr lang="en-US" sz="2000" spc="-4" dirty="0">
                <a:solidFill>
                  <a:srgbClr val="0000CC"/>
                </a:solidFill>
                <a:cs typeface="Arial"/>
              </a:rPr>
              <a:t>certain </a:t>
            </a:r>
            <a:r>
              <a:rPr lang="en-US" sz="2000" spc="-4" dirty="0">
                <a:solidFill>
                  <a:srgbClr val="0EA246"/>
                </a:solidFill>
                <a:cs typeface="Arial"/>
              </a:rPr>
              <a:t>number of simultaneous </a:t>
            </a:r>
            <a:r>
              <a:rPr lang="en-US" sz="2000" spc="-9" dirty="0">
                <a:solidFill>
                  <a:srgbClr val="0EA246"/>
                </a:solidFill>
                <a:cs typeface="Arial"/>
              </a:rPr>
              <a:t>TCP </a:t>
            </a:r>
            <a:r>
              <a:rPr lang="en-US" sz="2000" spc="-4" dirty="0">
                <a:solidFill>
                  <a:srgbClr val="0EA246"/>
                </a:solidFill>
                <a:cs typeface="Arial"/>
              </a:rPr>
              <a:t>connections </a:t>
            </a:r>
            <a:r>
              <a:rPr lang="en-US" sz="2000" spc="4" dirty="0">
                <a:solidFill>
                  <a:srgbClr val="0000CC"/>
                </a:solidFill>
                <a:cs typeface="Arial"/>
              </a:rPr>
              <a:t>to </a:t>
            </a:r>
            <a:r>
              <a:rPr lang="en-US" sz="2000" spc="-4" dirty="0">
                <a:solidFill>
                  <a:srgbClr val="0000CC"/>
                </a:solidFill>
                <a:cs typeface="Arial"/>
              </a:rPr>
              <a:t>originate  per </a:t>
            </a:r>
            <a:r>
              <a:rPr lang="en-US" sz="2000" spc="4" dirty="0">
                <a:solidFill>
                  <a:srgbClr val="0000CC"/>
                </a:solidFill>
                <a:cs typeface="Arial"/>
              </a:rPr>
              <a:t>IP</a:t>
            </a:r>
            <a:r>
              <a:rPr lang="en-US" sz="2000" spc="13" dirty="0">
                <a:solidFill>
                  <a:srgbClr val="0000CC"/>
                </a:solidFill>
                <a:cs typeface="Arial"/>
              </a:rPr>
              <a:t> </a:t>
            </a:r>
            <a:r>
              <a:rPr lang="en-US" sz="2000" spc="-4" dirty="0">
                <a:solidFill>
                  <a:srgbClr val="0000CC"/>
                </a:solidFill>
                <a:cs typeface="Arial"/>
              </a:rPr>
              <a:t>address.</a:t>
            </a:r>
            <a:endParaRPr lang="en-US" sz="2000" dirty="0">
              <a:solidFill>
                <a:srgbClr val="0000CC"/>
              </a:solidFill>
              <a:cs typeface="Arial"/>
            </a:endParaRPr>
          </a:p>
          <a:p>
            <a:pPr marL="1019790" marR="350763" lvl="2" indent="-201717" algn="just" defTabSz="806867">
              <a:buFontTx/>
              <a:buChar char="•"/>
              <a:tabLst>
                <a:tab pos="1019229" algn="l"/>
                <a:tab pos="1019790" algn="l"/>
              </a:tabLst>
            </a:pPr>
            <a:r>
              <a:rPr lang="en-US" sz="2000" spc="-4" dirty="0">
                <a:solidFill>
                  <a:srgbClr val="FF0000"/>
                </a:solidFill>
                <a:cs typeface="Arial"/>
              </a:rPr>
              <a:t>Do not </a:t>
            </a:r>
            <a:r>
              <a:rPr lang="en-US" sz="2000" spc="-9" dirty="0">
                <a:solidFill>
                  <a:srgbClr val="FF0000"/>
                </a:solidFill>
                <a:cs typeface="Arial"/>
              </a:rPr>
              <a:t>let </a:t>
            </a:r>
            <a:r>
              <a:rPr lang="en-US" sz="2000" spc="4" dirty="0">
                <a:solidFill>
                  <a:srgbClr val="0000CC"/>
                </a:solidFill>
                <a:cs typeface="Arial"/>
              </a:rPr>
              <a:t>more </a:t>
            </a:r>
            <a:r>
              <a:rPr lang="en-US" sz="2000" dirty="0">
                <a:solidFill>
                  <a:srgbClr val="0000CC"/>
                </a:solidFill>
                <a:cs typeface="Arial"/>
              </a:rPr>
              <a:t>than a </a:t>
            </a:r>
            <a:r>
              <a:rPr lang="en-US" sz="2000" spc="-9" dirty="0">
                <a:solidFill>
                  <a:srgbClr val="0000CC"/>
                </a:solidFill>
                <a:cs typeface="Arial"/>
              </a:rPr>
              <a:t>specific </a:t>
            </a:r>
            <a:r>
              <a:rPr lang="en-US" sz="2000" spc="-9" dirty="0">
                <a:solidFill>
                  <a:srgbClr val="0EA246"/>
                </a:solidFill>
                <a:cs typeface="Arial"/>
              </a:rPr>
              <a:t>amount </a:t>
            </a:r>
            <a:r>
              <a:rPr lang="en-US" sz="2000" spc="-4" dirty="0">
                <a:solidFill>
                  <a:srgbClr val="0EA246"/>
                </a:solidFill>
                <a:cs typeface="Arial"/>
              </a:rPr>
              <a:t>of </a:t>
            </a:r>
            <a:r>
              <a:rPr lang="en-US" sz="2000" dirty="0">
                <a:solidFill>
                  <a:srgbClr val="0EA246"/>
                </a:solidFill>
                <a:cs typeface="Arial"/>
              </a:rPr>
              <a:t>data </a:t>
            </a:r>
            <a:r>
              <a:rPr lang="en-US" sz="2000" spc="4" dirty="0">
                <a:solidFill>
                  <a:srgbClr val="0EA246"/>
                </a:solidFill>
                <a:cs typeface="Arial"/>
              </a:rPr>
              <a:t>to </a:t>
            </a:r>
            <a:r>
              <a:rPr lang="en-US" sz="2000" spc="-4" dirty="0">
                <a:solidFill>
                  <a:srgbClr val="0EA246"/>
                </a:solidFill>
                <a:cs typeface="Arial"/>
              </a:rPr>
              <a:t>be transferred per day </a:t>
            </a:r>
            <a:r>
              <a:rPr lang="en-US" sz="2000" dirty="0">
                <a:solidFill>
                  <a:srgbClr val="0000CC"/>
                </a:solidFill>
                <a:cs typeface="Arial"/>
              </a:rPr>
              <a:t>from the  </a:t>
            </a:r>
            <a:r>
              <a:rPr lang="en-US" sz="2000" spc="-4" dirty="0">
                <a:solidFill>
                  <a:srgbClr val="0000CC"/>
                </a:solidFill>
                <a:cs typeface="Arial"/>
              </a:rPr>
              <a:t>inside </a:t>
            </a:r>
            <a:r>
              <a:rPr lang="en-US" sz="2000" spc="-9" dirty="0">
                <a:solidFill>
                  <a:srgbClr val="0000CC"/>
                </a:solidFill>
                <a:cs typeface="Arial"/>
              </a:rPr>
              <a:t>network </a:t>
            </a:r>
            <a:r>
              <a:rPr lang="en-US" sz="2000" spc="4" dirty="0">
                <a:solidFill>
                  <a:srgbClr val="0000CC"/>
                </a:solidFill>
                <a:cs typeface="Arial"/>
              </a:rPr>
              <a:t>to </a:t>
            </a:r>
            <a:r>
              <a:rPr lang="en-US" sz="2000" spc="-4" dirty="0">
                <a:solidFill>
                  <a:srgbClr val="0000CC"/>
                </a:solidFill>
                <a:cs typeface="Arial"/>
              </a:rPr>
              <a:t>any outside IP</a:t>
            </a:r>
            <a:r>
              <a:rPr lang="en-US" sz="2000" spc="53" dirty="0">
                <a:solidFill>
                  <a:srgbClr val="0000CC"/>
                </a:solidFill>
                <a:cs typeface="Arial"/>
              </a:rPr>
              <a:t> </a:t>
            </a:r>
            <a:r>
              <a:rPr lang="en-US" sz="2000" spc="-4" dirty="0">
                <a:solidFill>
                  <a:srgbClr val="0000CC"/>
                </a:solidFill>
                <a:cs typeface="Arial"/>
              </a:rPr>
              <a:t>address. </a:t>
            </a:r>
            <a:endParaRPr lang="en-US" sz="2000" dirty="0">
              <a:solidFill>
                <a:srgbClr val="0000CC"/>
              </a:solidFill>
              <a:cs typeface="Arial"/>
            </a:endParaRPr>
          </a:p>
        </p:txBody>
      </p:sp>
      <p:sp>
        <p:nvSpPr>
          <p:cNvPr id="7" name="Title 6"/>
          <p:cNvSpPr>
            <a:spLocks noGrp="1"/>
          </p:cNvSpPr>
          <p:nvPr>
            <p:ph type="title"/>
          </p:nvPr>
        </p:nvSpPr>
        <p:spPr>
          <a:xfrm>
            <a:off x="457200" y="274638"/>
            <a:ext cx="8229600" cy="411162"/>
          </a:xfrm>
        </p:spPr>
        <p:txBody>
          <a:bodyPr>
            <a:noAutofit/>
          </a:bodyPr>
          <a:lstStyle/>
          <a:p>
            <a:r>
              <a:rPr lang="en-US" sz="2800" spc="-4" dirty="0" err="1">
                <a:solidFill>
                  <a:srgbClr val="C00000"/>
                </a:solidFill>
                <a:latin typeface="Arial Black" panose="020B0A04020102020204" pitchFamily="34" charset="0"/>
              </a:rPr>
              <a:t>Stateful</a:t>
            </a:r>
            <a:r>
              <a:rPr lang="en-US" sz="2800" spc="-4" dirty="0">
                <a:solidFill>
                  <a:srgbClr val="C00000"/>
                </a:solidFill>
                <a:latin typeface="Arial Black" panose="020B0A04020102020204" pitchFamily="34" charset="0"/>
              </a:rPr>
              <a:t> </a:t>
            </a:r>
            <a:r>
              <a:rPr lang="en-US" sz="2800" dirty="0">
                <a:solidFill>
                  <a:srgbClr val="C00000"/>
                </a:solidFill>
                <a:latin typeface="Arial Black" panose="020B0A04020102020204" pitchFamily="34" charset="0"/>
              </a:rPr>
              <a:t>Inspection</a:t>
            </a:r>
            <a:r>
              <a:rPr lang="en-US" sz="2800" spc="-18" dirty="0">
                <a:solidFill>
                  <a:srgbClr val="C00000"/>
                </a:solidFill>
                <a:latin typeface="Arial Black" panose="020B0A04020102020204" pitchFamily="34" charset="0"/>
              </a:rPr>
              <a:t> </a:t>
            </a:r>
            <a:r>
              <a:rPr lang="en-US" sz="2800" spc="-4" dirty="0">
                <a:solidFill>
                  <a:srgbClr val="C00000"/>
                </a:solidFill>
                <a:latin typeface="Arial Black" panose="020B0A04020102020204" pitchFamily="34" charset="0"/>
              </a:rPr>
              <a:t>Firewalls</a:t>
            </a:r>
            <a:endParaRPr lang="en-US" sz="2800" dirty="0"/>
          </a:p>
        </p:txBody>
      </p:sp>
      <p:sp>
        <p:nvSpPr>
          <p:cNvPr id="8"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39827281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35386" y="3290327"/>
            <a:ext cx="4916581" cy="2895040"/>
            <a:chOff x="681037" y="3729037"/>
            <a:chExt cx="5572125" cy="3281045"/>
          </a:xfrm>
        </p:grpSpPr>
        <p:sp>
          <p:nvSpPr>
            <p:cNvPr id="3" name="object 3"/>
            <p:cNvSpPr/>
            <p:nvPr/>
          </p:nvSpPr>
          <p:spPr>
            <a:xfrm>
              <a:off x="685800" y="3733800"/>
              <a:ext cx="5562600" cy="1600200"/>
            </a:xfrm>
            <a:custGeom>
              <a:avLst/>
              <a:gdLst/>
              <a:ahLst/>
              <a:cxnLst/>
              <a:rect l="l" t="t" r="r" b="b"/>
              <a:pathLst>
                <a:path w="5562600" h="1600200">
                  <a:moveTo>
                    <a:pt x="0" y="0"/>
                  </a:moveTo>
                  <a:lnTo>
                    <a:pt x="0" y="1600199"/>
                  </a:lnTo>
                  <a:lnTo>
                    <a:pt x="5562599" y="1600199"/>
                  </a:lnTo>
                  <a:lnTo>
                    <a:pt x="5562599" y="0"/>
                  </a:lnTo>
                  <a:lnTo>
                    <a:pt x="0" y="0"/>
                  </a:lnTo>
                  <a:close/>
                </a:path>
              </a:pathLst>
            </a:custGeom>
            <a:ln w="9524">
              <a:solidFill>
                <a:srgbClr val="000000"/>
              </a:solidFill>
              <a:prstDash val="lgDash"/>
            </a:ln>
          </p:spPr>
          <p:txBody>
            <a:bodyPr wrap="square" lIns="0" tIns="0" rIns="0" bIns="0" rtlCol="0"/>
            <a:lstStyle/>
            <a:p>
              <a:pPr defTabSz="806867"/>
              <a:endParaRPr sz="1588">
                <a:solidFill>
                  <a:prstClr val="black"/>
                </a:solidFill>
                <a:latin typeface="Calibri"/>
              </a:endParaRPr>
            </a:p>
          </p:txBody>
        </p:sp>
        <p:sp>
          <p:nvSpPr>
            <p:cNvPr id="4" name="object 4"/>
            <p:cNvSpPr/>
            <p:nvPr/>
          </p:nvSpPr>
          <p:spPr>
            <a:xfrm>
              <a:off x="1524000" y="6477000"/>
              <a:ext cx="2133600" cy="152400"/>
            </a:xfrm>
            <a:custGeom>
              <a:avLst/>
              <a:gdLst/>
              <a:ahLst/>
              <a:cxnLst/>
              <a:rect l="l" t="t" r="r" b="b"/>
              <a:pathLst>
                <a:path w="2133600" h="152400">
                  <a:moveTo>
                    <a:pt x="0" y="0"/>
                  </a:moveTo>
                  <a:lnTo>
                    <a:pt x="2133599" y="0"/>
                  </a:lnTo>
                </a:path>
                <a:path w="2133600" h="152400">
                  <a:moveTo>
                    <a:pt x="0" y="0"/>
                  </a:moveTo>
                  <a:lnTo>
                    <a:pt x="0" y="152399"/>
                  </a:lnTo>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5" name="object 5"/>
            <p:cNvSpPr/>
            <p:nvPr/>
          </p:nvSpPr>
          <p:spPr>
            <a:xfrm>
              <a:off x="1219200" y="6629400"/>
              <a:ext cx="456826" cy="380274"/>
            </a:xfrm>
            <a:prstGeom prst="rect">
              <a:avLst/>
            </a:prstGeom>
            <a:blipFill>
              <a:blip r:embed="rId3" cstate="print"/>
              <a:stretch>
                <a:fillRect/>
              </a:stretch>
            </a:blipFill>
          </p:spPr>
          <p:txBody>
            <a:bodyPr wrap="square" lIns="0" tIns="0" rIns="0" bIns="0" rtlCol="0"/>
            <a:lstStyle/>
            <a:p>
              <a:pPr defTabSz="806867"/>
              <a:endParaRPr sz="1588">
                <a:solidFill>
                  <a:prstClr val="black"/>
                </a:solidFill>
                <a:latin typeface="Calibri"/>
              </a:endParaRPr>
            </a:p>
          </p:txBody>
        </p:sp>
        <p:sp>
          <p:nvSpPr>
            <p:cNvPr id="6" name="object 6"/>
            <p:cNvSpPr/>
            <p:nvPr/>
          </p:nvSpPr>
          <p:spPr>
            <a:xfrm>
              <a:off x="2200655" y="6477000"/>
              <a:ext cx="0" cy="152400"/>
            </a:xfrm>
            <a:custGeom>
              <a:avLst/>
              <a:gdLst/>
              <a:ahLst/>
              <a:cxnLst/>
              <a:rect l="l" t="t" r="r" b="b"/>
              <a:pathLst>
                <a:path h="152400">
                  <a:moveTo>
                    <a:pt x="0" y="0"/>
                  </a:moveTo>
                  <a:lnTo>
                    <a:pt x="0" y="152399"/>
                  </a:lnTo>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7" name="object 7"/>
            <p:cNvSpPr/>
            <p:nvPr/>
          </p:nvSpPr>
          <p:spPr>
            <a:xfrm>
              <a:off x="1972055" y="6629400"/>
              <a:ext cx="456826" cy="380274"/>
            </a:xfrm>
            <a:prstGeom prst="rect">
              <a:avLst/>
            </a:prstGeom>
            <a:blipFill>
              <a:blip r:embed="rId3" cstate="print"/>
              <a:stretch>
                <a:fillRect/>
              </a:stretch>
            </a:blipFill>
          </p:spPr>
          <p:txBody>
            <a:bodyPr wrap="square" lIns="0" tIns="0" rIns="0" bIns="0" rtlCol="0"/>
            <a:lstStyle/>
            <a:p>
              <a:pPr defTabSz="806867"/>
              <a:endParaRPr sz="1588">
                <a:solidFill>
                  <a:prstClr val="black"/>
                </a:solidFill>
                <a:latin typeface="Calibri"/>
              </a:endParaRPr>
            </a:p>
          </p:txBody>
        </p:sp>
        <p:sp>
          <p:nvSpPr>
            <p:cNvPr id="8" name="object 8"/>
            <p:cNvSpPr/>
            <p:nvPr/>
          </p:nvSpPr>
          <p:spPr>
            <a:xfrm>
              <a:off x="2962655" y="6477000"/>
              <a:ext cx="0" cy="152400"/>
            </a:xfrm>
            <a:custGeom>
              <a:avLst/>
              <a:gdLst/>
              <a:ahLst/>
              <a:cxnLst/>
              <a:rect l="l" t="t" r="r" b="b"/>
              <a:pathLst>
                <a:path h="152400">
                  <a:moveTo>
                    <a:pt x="0" y="0"/>
                  </a:moveTo>
                  <a:lnTo>
                    <a:pt x="0" y="152399"/>
                  </a:lnTo>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9" name="object 9"/>
            <p:cNvSpPr/>
            <p:nvPr/>
          </p:nvSpPr>
          <p:spPr>
            <a:xfrm>
              <a:off x="2734055" y="6629400"/>
              <a:ext cx="456826" cy="380274"/>
            </a:xfrm>
            <a:prstGeom prst="rect">
              <a:avLst/>
            </a:prstGeom>
            <a:blipFill>
              <a:blip r:embed="rId3"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0" name="object 10"/>
            <p:cNvSpPr/>
            <p:nvPr/>
          </p:nvSpPr>
          <p:spPr>
            <a:xfrm>
              <a:off x="3648455" y="6477000"/>
              <a:ext cx="0" cy="152400"/>
            </a:xfrm>
            <a:custGeom>
              <a:avLst/>
              <a:gdLst/>
              <a:ahLst/>
              <a:cxnLst/>
              <a:rect l="l" t="t" r="r" b="b"/>
              <a:pathLst>
                <a:path h="152400">
                  <a:moveTo>
                    <a:pt x="0" y="0"/>
                  </a:moveTo>
                  <a:lnTo>
                    <a:pt x="0" y="152399"/>
                  </a:lnTo>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11" name="object 11"/>
            <p:cNvSpPr/>
            <p:nvPr/>
          </p:nvSpPr>
          <p:spPr>
            <a:xfrm>
              <a:off x="3419855" y="6629400"/>
              <a:ext cx="456826" cy="380274"/>
            </a:xfrm>
            <a:prstGeom prst="rect">
              <a:avLst/>
            </a:prstGeom>
            <a:blipFill>
              <a:blip r:embed="rId3"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2" name="object 12"/>
            <p:cNvSpPr/>
            <p:nvPr/>
          </p:nvSpPr>
          <p:spPr>
            <a:xfrm>
              <a:off x="2057400" y="5486400"/>
              <a:ext cx="1295399" cy="829055"/>
            </a:xfrm>
            <a:prstGeom prst="rect">
              <a:avLst/>
            </a:prstGeom>
            <a:blipFill>
              <a:blip r:embed="rId4" cstate="print"/>
              <a:stretch>
                <a:fillRect/>
              </a:stretch>
            </a:blipFill>
          </p:spPr>
          <p:txBody>
            <a:bodyPr wrap="square" lIns="0" tIns="0" rIns="0" bIns="0" rtlCol="0"/>
            <a:lstStyle/>
            <a:p>
              <a:pPr defTabSz="806867"/>
              <a:endParaRPr sz="1588">
                <a:solidFill>
                  <a:prstClr val="black"/>
                </a:solidFill>
                <a:latin typeface="Calibri"/>
              </a:endParaRPr>
            </a:p>
          </p:txBody>
        </p:sp>
      </p:grpSp>
      <p:sp>
        <p:nvSpPr>
          <p:cNvPr id="13" name="object 13"/>
          <p:cNvSpPr txBox="1">
            <a:spLocks noGrp="1"/>
          </p:cNvSpPr>
          <p:nvPr>
            <p:ph type="title"/>
          </p:nvPr>
        </p:nvSpPr>
        <p:spPr>
          <a:xfrm>
            <a:off x="1860737" y="212010"/>
            <a:ext cx="5669616" cy="441071"/>
          </a:xfrm>
          <a:prstGeom prst="rect">
            <a:avLst/>
          </a:prstGeom>
        </p:spPr>
        <p:txBody>
          <a:bodyPr vert="horz" wrap="square" lIns="0" tIns="10085" rIns="0" bIns="0" rtlCol="0">
            <a:spAutoFit/>
          </a:bodyPr>
          <a:lstStyle/>
          <a:p>
            <a:pPr marL="11206">
              <a:spcBef>
                <a:spcPts val="79"/>
              </a:spcBef>
            </a:pPr>
            <a:r>
              <a:rPr sz="2800" spc="-4" dirty="0">
                <a:solidFill>
                  <a:srgbClr val="C00000"/>
                </a:solidFill>
                <a:latin typeface="Arial Black" panose="020B0A04020102020204" pitchFamily="34" charset="0"/>
              </a:rPr>
              <a:t>Application Proxy</a:t>
            </a:r>
            <a:r>
              <a:rPr sz="2800" spc="-49" dirty="0">
                <a:solidFill>
                  <a:srgbClr val="C00000"/>
                </a:solidFill>
                <a:latin typeface="Arial Black" panose="020B0A04020102020204" pitchFamily="34" charset="0"/>
              </a:rPr>
              <a:t> </a:t>
            </a:r>
            <a:r>
              <a:rPr sz="2800" dirty="0">
                <a:solidFill>
                  <a:srgbClr val="C00000"/>
                </a:solidFill>
                <a:latin typeface="Arial Black" panose="020B0A04020102020204" pitchFamily="34" charset="0"/>
              </a:rPr>
              <a:t>Firewall</a:t>
            </a:r>
          </a:p>
        </p:txBody>
      </p:sp>
      <p:sp>
        <p:nvSpPr>
          <p:cNvPr id="14" name="object 14"/>
          <p:cNvSpPr txBox="1"/>
          <p:nvPr/>
        </p:nvSpPr>
        <p:spPr>
          <a:xfrm>
            <a:off x="457201" y="832011"/>
            <a:ext cx="8033500" cy="1907762"/>
          </a:xfrm>
          <a:prstGeom prst="rect">
            <a:avLst/>
          </a:prstGeom>
        </p:spPr>
        <p:txBody>
          <a:bodyPr vert="horz" wrap="square" lIns="0" tIns="60512" rIns="0" bIns="0" rtlCol="0">
            <a:spAutoFit/>
          </a:bodyPr>
          <a:lstStyle/>
          <a:p>
            <a:pPr marL="314902" marR="4483" indent="-304256" algn="just" defTabSz="806867">
              <a:lnSpc>
                <a:spcPts val="1711"/>
              </a:lnSpc>
              <a:spcBef>
                <a:spcPts val="476"/>
              </a:spcBef>
              <a:buFontTx/>
              <a:buChar char="•"/>
              <a:tabLst>
                <a:tab pos="314902" algn="l"/>
                <a:tab pos="315462" algn="l"/>
              </a:tabLst>
            </a:pPr>
            <a:r>
              <a:rPr sz="1765" dirty="0">
                <a:solidFill>
                  <a:srgbClr val="0000CC"/>
                </a:solidFill>
                <a:latin typeface="Arial"/>
                <a:cs typeface="Arial"/>
              </a:rPr>
              <a:t>Packet </a:t>
            </a:r>
            <a:r>
              <a:rPr sz="1765" spc="-4" dirty="0">
                <a:solidFill>
                  <a:srgbClr val="0000CC"/>
                </a:solidFill>
                <a:latin typeface="Arial"/>
                <a:cs typeface="Arial"/>
              </a:rPr>
              <a:t>filters </a:t>
            </a:r>
            <a:r>
              <a:rPr sz="1765" spc="-13" dirty="0">
                <a:solidFill>
                  <a:srgbClr val="0EA246"/>
                </a:solidFill>
                <a:latin typeface="Arial"/>
                <a:cs typeface="Arial"/>
              </a:rPr>
              <a:t>look </a:t>
            </a:r>
            <a:r>
              <a:rPr sz="1765" dirty="0">
                <a:solidFill>
                  <a:srgbClr val="0EA246"/>
                </a:solidFill>
                <a:latin typeface="Arial"/>
                <a:cs typeface="Arial"/>
              </a:rPr>
              <a:t>only </a:t>
            </a:r>
            <a:r>
              <a:rPr sz="1765" spc="-9" dirty="0">
                <a:solidFill>
                  <a:srgbClr val="0EA246"/>
                </a:solidFill>
                <a:latin typeface="Arial"/>
                <a:cs typeface="Arial"/>
              </a:rPr>
              <a:t>at </a:t>
            </a:r>
            <a:r>
              <a:rPr sz="1765" dirty="0">
                <a:solidFill>
                  <a:srgbClr val="0EA246"/>
                </a:solidFill>
                <a:latin typeface="Arial"/>
                <a:cs typeface="Arial"/>
              </a:rPr>
              <a:t>the </a:t>
            </a:r>
            <a:r>
              <a:rPr sz="1765" spc="-4" dirty="0">
                <a:solidFill>
                  <a:srgbClr val="0EA246"/>
                </a:solidFill>
                <a:latin typeface="Arial"/>
                <a:cs typeface="Arial"/>
              </a:rPr>
              <a:t>headers </a:t>
            </a:r>
            <a:r>
              <a:rPr sz="1765" spc="-9" dirty="0">
                <a:solidFill>
                  <a:srgbClr val="0000CC"/>
                </a:solidFill>
                <a:latin typeface="Arial"/>
                <a:cs typeface="Arial"/>
              </a:rPr>
              <a:t>of the </a:t>
            </a:r>
            <a:r>
              <a:rPr sz="1765" dirty="0">
                <a:solidFill>
                  <a:srgbClr val="0000CC"/>
                </a:solidFill>
                <a:latin typeface="Arial"/>
                <a:cs typeface="Arial"/>
              </a:rPr>
              <a:t>packets, </a:t>
            </a:r>
            <a:r>
              <a:rPr sz="1765" spc="-18" dirty="0">
                <a:solidFill>
                  <a:srgbClr val="FF0000"/>
                </a:solidFill>
                <a:latin typeface="Arial"/>
                <a:cs typeface="Arial"/>
              </a:rPr>
              <a:t>not </a:t>
            </a:r>
            <a:r>
              <a:rPr sz="1765" spc="-9" dirty="0">
                <a:solidFill>
                  <a:srgbClr val="FF0000"/>
                </a:solidFill>
                <a:latin typeface="Arial"/>
                <a:cs typeface="Arial"/>
              </a:rPr>
              <a:t>at the </a:t>
            </a:r>
            <a:r>
              <a:rPr sz="1765" spc="-4" dirty="0">
                <a:solidFill>
                  <a:srgbClr val="FF0000"/>
                </a:solidFill>
                <a:latin typeface="Arial"/>
                <a:cs typeface="Arial"/>
              </a:rPr>
              <a:t>data inside  </a:t>
            </a:r>
            <a:r>
              <a:rPr sz="1765" spc="-9" dirty="0">
                <a:solidFill>
                  <a:srgbClr val="FF0000"/>
                </a:solidFill>
                <a:latin typeface="Arial"/>
                <a:cs typeface="Arial"/>
              </a:rPr>
              <a:t>the</a:t>
            </a:r>
            <a:r>
              <a:rPr sz="1765" spc="-13" dirty="0">
                <a:solidFill>
                  <a:srgbClr val="FF0000"/>
                </a:solidFill>
                <a:latin typeface="Arial"/>
                <a:cs typeface="Arial"/>
              </a:rPr>
              <a:t> </a:t>
            </a:r>
            <a:r>
              <a:rPr sz="1765" dirty="0">
                <a:solidFill>
                  <a:srgbClr val="FF0000"/>
                </a:solidFill>
                <a:latin typeface="Arial"/>
                <a:cs typeface="Arial"/>
              </a:rPr>
              <a:t>packets.</a:t>
            </a:r>
          </a:p>
          <a:p>
            <a:pPr marL="314902" marR="257189" indent="-304256" algn="just" defTabSz="806867">
              <a:lnSpc>
                <a:spcPts val="1694"/>
              </a:lnSpc>
              <a:spcBef>
                <a:spcPts val="424"/>
              </a:spcBef>
              <a:buFontTx/>
              <a:buChar char="•"/>
              <a:tabLst>
                <a:tab pos="314902" algn="l"/>
                <a:tab pos="315462" algn="l"/>
              </a:tabLst>
            </a:pPr>
            <a:r>
              <a:rPr sz="1765" spc="-9" dirty="0">
                <a:solidFill>
                  <a:srgbClr val="0000CC"/>
                </a:solidFill>
                <a:latin typeface="Arial"/>
                <a:cs typeface="Arial"/>
              </a:rPr>
              <a:t>An </a:t>
            </a:r>
            <a:r>
              <a:rPr sz="1765" spc="-4" dirty="0">
                <a:solidFill>
                  <a:srgbClr val="0000CC"/>
                </a:solidFill>
                <a:latin typeface="Arial"/>
                <a:cs typeface="Arial"/>
              </a:rPr>
              <a:t>application </a:t>
            </a:r>
            <a:r>
              <a:rPr sz="1765" spc="-9" dirty="0">
                <a:solidFill>
                  <a:srgbClr val="0000CC"/>
                </a:solidFill>
                <a:latin typeface="Arial"/>
                <a:cs typeface="Arial"/>
              </a:rPr>
              <a:t>layer </a:t>
            </a:r>
            <a:r>
              <a:rPr sz="1765" spc="-4" dirty="0">
                <a:solidFill>
                  <a:srgbClr val="0000CC"/>
                </a:solidFill>
                <a:latin typeface="Arial"/>
                <a:cs typeface="Arial"/>
              </a:rPr>
              <a:t>firewall </a:t>
            </a:r>
            <a:r>
              <a:rPr sz="1765" spc="-9" dirty="0">
                <a:solidFill>
                  <a:srgbClr val="0000CC"/>
                </a:solidFill>
                <a:latin typeface="Arial"/>
                <a:cs typeface="Arial"/>
              </a:rPr>
              <a:t>(proxy; </a:t>
            </a:r>
            <a:r>
              <a:rPr sz="1765" b="1" spc="-4" dirty="0">
                <a:solidFill>
                  <a:srgbClr val="E40AAB"/>
                </a:solidFill>
                <a:latin typeface="Arial"/>
                <a:cs typeface="Arial"/>
              </a:rPr>
              <a:t>also called </a:t>
            </a:r>
            <a:r>
              <a:rPr sz="1765" b="1" spc="-9" dirty="0">
                <a:solidFill>
                  <a:srgbClr val="E40AAB"/>
                </a:solidFill>
                <a:latin typeface="Arial"/>
                <a:cs typeface="Arial"/>
              </a:rPr>
              <a:t>as </a:t>
            </a:r>
            <a:r>
              <a:rPr sz="1765" b="1" spc="-4" dirty="0">
                <a:solidFill>
                  <a:srgbClr val="E40AAB"/>
                </a:solidFill>
                <a:latin typeface="Arial"/>
                <a:cs typeface="Arial"/>
              </a:rPr>
              <a:t>bastion</a:t>
            </a:r>
            <a:r>
              <a:rPr sz="1765" spc="-4" dirty="0">
                <a:solidFill>
                  <a:srgbClr val="0000CC"/>
                </a:solidFill>
                <a:latin typeface="Arial"/>
                <a:cs typeface="Arial"/>
              </a:rPr>
              <a:t>) simulates </a:t>
            </a:r>
            <a:r>
              <a:rPr sz="1765" spc="-9" dirty="0">
                <a:solidFill>
                  <a:srgbClr val="0000CC"/>
                </a:solidFill>
                <a:latin typeface="Arial"/>
                <a:cs typeface="Arial"/>
              </a:rPr>
              <a:t>the  proper </a:t>
            </a:r>
            <a:r>
              <a:rPr sz="1765" spc="-4" dirty="0">
                <a:solidFill>
                  <a:srgbClr val="0000CC"/>
                </a:solidFill>
                <a:latin typeface="Arial"/>
                <a:cs typeface="Arial"/>
              </a:rPr>
              <a:t>effects </a:t>
            </a:r>
            <a:r>
              <a:rPr sz="1765" spc="-9" dirty="0">
                <a:solidFill>
                  <a:srgbClr val="0000CC"/>
                </a:solidFill>
                <a:latin typeface="Arial"/>
                <a:cs typeface="Arial"/>
              </a:rPr>
              <a:t>of an </a:t>
            </a:r>
            <a:r>
              <a:rPr sz="1765" spc="-4" dirty="0">
                <a:solidFill>
                  <a:srgbClr val="0000CC"/>
                </a:solidFill>
                <a:latin typeface="Arial"/>
                <a:cs typeface="Arial"/>
              </a:rPr>
              <a:t>application </a:t>
            </a:r>
            <a:r>
              <a:rPr sz="1765" dirty="0">
                <a:solidFill>
                  <a:srgbClr val="0000CC"/>
                </a:solidFill>
                <a:latin typeface="Arial"/>
                <a:cs typeface="Arial"/>
              </a:rPr>
              <a:t>so </a:t>
            </a:r>
            <a:r>
              <a:rPr sz="1765" spc="-4" dirty="0">
                <a:solidFill>
                  <a:srgbClr val="0000CC"/>
                </a:solidFill>
                <a:latin typeface="Arial"/>
                <a:cs typeface="Arial"/>
              </a:rPr>
              <a:t>that </a:t>
            </a:r>
            <a:r>
              <a:rPr sz="1765" spc="-9" dirty="0">
                <a:solidFill>
                  <a:srgbClr val="0000CC"/>
                </a:solidFill>
                <a:latin typeface="Arial"/>
                <a:cs typeface="Arial"/>
              </a:rPr>
              <a:t>the </a:t>
            </a:r>
            <a:r>
              <a:rPr sz="1765" spc="-4" dirty="0">
                <a:solidFill>
                  <a:srgbClr val="0000CC"/>
                </a:solidFill>
                <a:latin typeface="Arial"/>
                <a:cs typeface="Arial"/>
              </a:rPr>
              <a:t>application receives </a:t>
            </a:r>
            <a:r>
              <a:rPr sz="1765" spc="4" dirty="0">
                <a:solidFill>
                  <a:srgbClr val="0000CC"/>
                </a:solidFill>
                <a:latin typeface="Arial"/>
                <a:cs typeface="Arial"/>
              </a:rPr>
              <a:t>only  </a:t>
            </a:r>
            <a:r>
              <a:rPr sz="1765" spc="-9" dirty="0">
                <a:solidFill>
                  <a:srgbClr val="0000CC"/>
                </a:solidFill>
                <a:latin typeface="Arial"/>
                <a:cs typeface="Arial"/>
              </a:rPr>
              <a:t>requests to </a:t>
            </a:r>
            <a:r>
              <a:rPr sz="1765" spc="-4" dirty="0">
                <a:solidFill>
                  <a:srgbClr val="0000CC"/>
                </a:solidFill>
                <a:latin typeface="Arial"/>
                <a:cs typeface="Arial"/>
              </a:rPr>
              <a:t>act</a:t>
            </a:r>
            <a:r>
              <a:rPr sz="1765" spc="4" dirty="0">
                <a:solidFill>
                  <a:srgbClr val="0000CC"/>
                </a:solidFill>
                <a:latin typeface="Arial"/>
                <a:cs typeface="Arial"/>
              </a:rPr>
              <a:t> </a:t>
            </a:r>
            <a:r>
              <a:rPr sz="1765" spc="-9" dirty="0">
                <a:solidFill>
                  <a:srgbClr val="0000CC"/>
                </a:solidFill>
                <a:latin typeface="Arial"/>
                <a:cs typeface="Arial"/>
              </a:rPr>
              <a:t>properly.</a:t>
            </a:r>
            <a:endParaRPr sz="1765" dirty="0">
              <a:solidFill>
                <a:srgbClr val="0000CC"/>
              </a:solidFill>
              <a:latin typeface="Arial"/>
              <a:cs typeface="Arial"/>
            </a:endParaRPr>
          </a:p>
          <a:p>
            <a:pPr marL="314902" marR="25774" indent="-304256" algn="just" defTabSz="806867">
              <a:lnSpc>
                <a:spcPts val="1694"/>
              </a:lnSpc>
              <a:spcBef>
                <a:spcPts val="424"/>
              </a:spcBef>
              <a:buFontTx/>
              <a:buChar char="•"/>
              <a:tabLst>
                <a:tab pos="314902" algn="l"/>
                <a:tab pos="315462" algn="l"/>
              </a:tabLst>
            </a:pPr>
            <a:r>
              <a:rPr sz="1765" spc="-9" dirty="0">
                <a:solidFill>
                  <a:srgbClr val="0000CC"/>
                </a:solidFill>
                <a:latin typeface="Arial"/>
                <a:cs typeface="Arial"/>
              </a:rPr>
              <a:t>A </a:t>
            </a:r>
            <a:r>
              <a:rPr sz="1765" dirty="0">
                <a:solidFill>
                  <a:srgbClr val="0000CC"/>
                </a:solidFill>
                <a:latin typeface="Arial"/>
                <a:cs typeface="Arial"/>
              </a:rPr>
              <a:t>proxy gateway </a:t>
            </a:r>
            <a:r>
              <a:rPr sz="1765" spc="-13" dirty="0">
                <a:solidFill>
                  <a:srgbClr val="0000CC"/>
                </a:solidFill>
                <a:latin typeface="Arial"/>
                <a:cs typeface="Arial"/>
              </a:rPr>
              <a:t>is </a:t>
            </a:r>
            <a:r>
              <a:rPr sz="1765" spc="-4" dirty="0">
                <a:solidFill>
                  <a:srgbClr val="0000CC"/>
                </a:solidFill>
                <a:latin typeface="Arial"/>
                <a:cs typeface="Arial"/>
              </a:rPr>
              <a:t>a </a:t>
            </a:r>
            <a:r>
              <a:rPr sz="1765" dirty="0">
                <a:solidFill>
                  <a:srgbClr val="0000CC"/>
                </a:solidFill>
                <a:latin typeface="Arial"/>
                <a:cs typeface="Arial"/>
              </a:rPr>
              <a:t>two-headed </a:t>
            </a:r>
            <a:r>
              <a:rPr sz="1765" spc="-4" dirty="0">
                <a:solidFill>
                  <a:srgbClr val="0000CC"/>
                </a:solidFill>
                <a:latin typeface="Arial"/>
                <a:cs typeface="Arial"/>
              </a:rPr>
              <a:t>device: It </a:t>
            </a:r>
            <a:r>
              <a:rPr sz="1765" dirty="0">
                <a:solidFill>
                  <a:srgbClr val="0000CC"/>
                </a:solidFill>
                <a:latin typeface="Arial"/>
                <a:cs typeface="Arial"/>
              </a:rPr>
              <a:t>looks </a:t>
            </a:r>
            <a:r>
              <a:rPr sz="1765" spc="-9" dirty="0">
                <a:solidFill>
                  <a:srgbClr val="0000CC"/>
                </a:solidFill>
                <a:latin typeface="Arial"/>
                <a:cs typeface="Arial"/>
              </a:rPr>
              <a:t>to the </a:t>
            </a:r>
            <a:r>
              <a:rPr sz="1765" spc="-4" dirty="0">
                <a:solidFill>
                  <a:srgbClr val="0000CC"/>
                </a:solidFill>
                <a:latin typeface="Arial"/>
                <a:cs typeface="Arial"/>
              </a:rPr>
              <a:t>inside </a:t>
            </a:r>
            <a:r>
              <a:rPr sz="1765" spc="-9" dirty="0">
                <a:solidFill>
                  <a:srgbClr val="0000CC"/>
                </a:solidFill>
                <a:latin typeface="Arial"/>
                <a:cs typeface="Arial"/>
              </a:rPr>
              <a:t>as if it </a:t>
            </a:r>
            <a:r>
              <a:rPr sz="1765" spc="-13" dirty="0">
                <a:solidFill>
                  <a:srgbClr val="0000CC"/>
                </a:solidFill>
                <a:latin typeface="Arial"/>
                <a:cs typeface="Arial"/>
              </a:rPr>
              <a:t>is </a:t>
            </a:r>
            <a:r>
              <a:rPr sz="1765" spc="-9" dirty="0">
                <a:solidFill>
                  <a:srgbClr val="0000CC"/>
                </a:solidFill>
                <a:latin typeface="Arial"/>
                <a:cs typeface="Arial"/>
              </a:rPr>
              <a:t>the  </a:t>
            </a:r>
            <a:r>
              <a:rPr sz="1765" spc="-4" dirty="0">
                <a:solidFill>
                  <a:srgbClr val="0000CC"/>
                </a:solidFill>
                <a:latin typeface="Arial"/>
                <a:cs typeface="Arial"/>
              </a:rPr>
              <a:t>outside (destination) connection; while </a:t>
            </a:r>
            <a:r>
              <a:rPr sz="1765" spc="-9" dirty="0">
                <a:solidFill>
                  <a:srgbClr val="0000CC"/>
                </a:solidFill>
                <a:latin typeface="Arial"/>
                <a:cs typeface="Arial"/>
              </a:rPr>
              <a:t>to the </a:t>
            </a:r>
            <a:r>
              <a:rPr sz="1765" spc="-4" dirty="0">
                <a:solidFill>
                  <a:srgbClr val="0000CC"/>
                </a:solidFill>
                <a:latin typeface="Arial"/>
                <a:cs typeface="Arial"/>
              </a:rPr>
              <a:t>outside, </a:t>
            </a:r>
            <a:r>
              <a:rPr sz="1765" spc="-9" dirty="0">
                <a:solidFill>
                  <a:srgbClr val="0000CC"/>
                </a:solidFill>
                <a:latin typeface="Arial"/>
                <a:cs typeface="Arial"/>
              </a:rPr>
              <a:t>it responds as it </a:t>
            </a:r>
            <a:r>
              <a:rPr sz="1765" spc="-13" dirty="0">
                <a:solidFill>
                  <a:srgbClr val="0000CC"/>
                </a:solidFill>
                <a:latin typeface="Arial"/>
                <a:cs typeface="Arial"/>
              </a:rPr>
              <a:t>is  </a:t>
            </a:r>
            <a:r>
              <a:rPr sz="1765" spc="-9" dirty="0">
                <a:solidFill>
                  <a:srgbClr val="0000CC"/>
                </a:solidFill>
                <a:latin typeface="Arial"/>
                <a:cs typeface="Arial"/>
              </a:rPr>
              <a:t>from the</a:t>
            </a:r>
            <a:r>
              <a:rPr sz="1765" spc="9" dirty="0">
                <a:solidFill>
                  <a:srgbClr val="0000CC"/>
                </a:solidFill>
                <a:latin typeface="Arial"/>
                <a:cs typeface="Arial"/>
              </a:rPr>
              <a:t> </a:t>
            </a:r>
            <a:r>
              <a:rPr sz="1765" spc="-4" dirty="0">
                <a:solidFill>
                  <a:srgbClr val="0000CC"/>
                </a:solidFill>
                <a:latin typeface="Arial"/>
                <a:cs typeface="Arial"/>
              </a:rPr>
              <a:t>inside.</a:t>
            </a:r>
            <a:endParaRPr sz="1765" dirty="0">
              <a:solidFill>
                <a:srgbClr val="0000CC"/>
              </a:solidFill>
              <a:latin typeface="Arial"/>
              <a:cs typeface="Arial"/>
            </a:endParaRPr>
          </a:p>
        </p:txBody>
      </p:sp>
      <p:sp>
        <p:nvSpPr>
          <p:cNvPr id="15" name="object 15"/>
          <p:cNvSpPr txBox="1"/>
          <p:nvPr/>
        </p:nvSpPr>
        <p:spPr>
          <a:xfrm>
            <a:off x="1613647" y="3832412"/>
            <a:ext cx="806824" cy="613758"/>
          </a:xfrm>
          <a:prstGeom prst="rect">
            <a:avLst/>
          </a:prstGeom>
          <a:solidFill>
            <a:srgbClr val="323298"/>
          </a:solidFill>
          <a:ln w="9524">
            <a:solidFill>
              <a:srgbClr val="000000"/>
            </a:solidFill>
          </a:ln>
        </p:spPr>
        <p:txBody>
          <a:bodyPr vert="horz" wrap="square" lIns="0" tIns="123825" rIns="0" bIns="0" rtlCol="0">
            <a:spAutoFit/>
          </a:bodyPr>
          <a:lstStyle/>
          <a:p>
            <a:pPr marL="107582" marR="98057" indent="37542" defTabSz="806867">
              <a:spcBef>
                <a:spcPts val="975"/>
              </a:spcBef>
            </a:pPr>
            <a:r>
              <a:rPr sz="1588" spc="-4" dirty="0">
                <a:solidFill>
                  <a:schemeClr val="bg1"/>
                </a:solidFill>
                <a:latin typeface="Arial"/>
                <a:cs typeface="Arial"/>
              </a:rPr>
              <a:t>Proxy  S</a:t>
            </a:r>
            <a:r>
              <a:rPr sz="1588" dirty="0">
                <a:solidFill>
                  <a:schemeClr val="bg1"/>
                </a:solidFill>
                <a:latin typeface="Arial"/>
                <a:cs typeface="Arial"/>
              </a:rPr>
              <a:t>er</a:t>
            </a:r>
            <a:r>
              <a:rPr sz="1588" spc="-13" dirty="0">
                <a:solidFill>
                  <a:schemeClr val="bg1"/>
                </a:solidFill>
                <a:latin typeface="Arial"/>
                <a:cs typeface="Arial"/>
              </a:rPr>
              <a:t>v</a:t>
            </a:r>
            <a:r>
              <a:rPr sz="1588" dirty="0">
                <a:solidFill>
                  <a:schemeClr val="bg1"/>
                </a:solidFill>
                <a:latin typeface="Arial"/>
                <a:cs typeface="Arial"/>
              </a:rPr>
              <a:t>er</a:t>
            </a:r>
          </a:p>
        </p:txBody>
      </p:sp>
      <p:grpSp>
        <p:nvGrpSpPr>
          <p:cNvPr id="16" name="object 16"/>
          <p:cNvGrpSpPr/>
          <p:nvPr/>
        </p:nvGrpSpPr>
        <p:grpSpPr>
          <a:xfrm>
            <a:off x="3021386" y="3828209"/>
            <a:ext cx="1151404" cy="747993"/>
            <a:chOff x="3271837" y="4338637"/>
            <a:chExt cx="1304925" cy="847725"/>
          </a:xfrm>
        </p:grpSpPr>
        <p:sp>
          <p:nvSpPr>
            <p:cNvPr id="17" name="object 17"/>
            <p:cNvSpPr/>
            <p:nvPr/>
          </p:nvSpPr>
          <p:spPr>
            <a:xfrm>
              <a:off x="3276600" y="4343400"/>
              <a:ext cx="1295400" cy="838200"/>
            </a:xfrm>
            <a:custGeom>
              <a:avLst/>
              <a:gdLst/>
              <a:ahLst/>
              <a:cxnLst/>
              <a:rect l="l" t="t" r="r" b="b"/>
              <a:pathLst>
                <a:path w="1295400" h="838200">
                  <a:moveTo>
                    <a:pt x="1295399" y="838199"/>
                  </a:moveTo>
                  <a:lnTo>
                    <a:pt x="1295399" y="0"/>
                  </a:lnTo>
                  <a:lnTo>
                    <a:pt x="0" y="0"/>
                  </a:lnTo>
                  <a:lnTo>
                    <a:pt x="0" y="838199"/>
                  </a:lnTo>
                  <a:lnTo>
                    <a:pt x="1295399" y="838199"/>
                  </a:lnTo>
                  <a:close/>
                </a:path>
              </a:pathLst>
            </a:custGeom>
            <a:solidFill>
              <a:srgbClr val="323298"/>
            </a:solidFill>
          </p:spPr>
          <p:txBody>
            <a:bodyPr wrap="square" lIns="0" tIns="0" rIns="0" bIns="0" rtlCol="0"/>
            <a:lstStyle/>
            <a:p>
              <a:pPr defTabSz="806867"/>
              <a:endParaRPr sz="1588">
                <a:solidFill>
                  <a:prstClr val="black"/>
                </a:solidFill>
                <a:latin typeface="Calibri"/>
              </a:endParaRPr>
            </a:p>
          </p:txBody>
        </p:sp>
        <p:sp>
          <p:nvSpPr>
            <p:cNvPr id="18" name="object 18"/>
            <p:cNvSpPr/>
            <p:nvPr/>
          </p:nvSpPr>
          <p:spPr>
            <a:xfrm>
              <a:off x="3276600" y="4343400"/>
              <a:ext cx="1295400" cy="838200"/>
            </a:xfrm>
            <a:custGeom>
              <a:avLst/>
              <a:gdLst/>
              <a:ahLst/>
              <a:cxnLst/>
              <a:rect l="l" t="t" r="r" b="b"/>
              <a:pathLst>
                <a:path w="1295400" h="838200">
                  <a:moveTo>
                    <a:pt x="0" y="0"/>
                  </a:moveTo>
                  <a:lnTo>
                    <a:pt x="0" y="838199"/>
                  </a:lnTo>
                  <a:lnTo>
                    <a:pt x="1295399" y="838199"/>
                  </a:lnTo>
                  <a:lnTo>
                    <a:pt x="1295399" y="0"/>
                  </a:lnTo>
                  <a:lnTo>
                    <a:pt x="0" y="0"/>
                  </a:lnTo>
                  <a:close/>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grpSp>
      <p:sp>
        <p:nvSpPr>
          <p:cNvPr id="19" name="object 19"/>
          <p:cNvSpPr txBox="1"/>
          <p:nvPr/>
        </p:nvSpPr>
        <p:spPr>
          <a:xfrm>
            <a:off x="3159613" y="3904581"/>
            <a:ext cx="871257" cy="575701"/>
          </a:xfrm>
          <a:prstGeom prst="rect">
            <a:avLst/>
          </a:prstGeom>
        </p:spPr>
        <p:txBody>
          <a:bodyPr vert="horz" wrap="square" lIns="0" tIns="11206" rIns="0" bIns="0" rtlCol="0">
            <a:spAutoFit/>
          </a:bodyPr>
          <a:lstStyle/>
          <a:p>
            <a:pPr marL="115987" marR="4483" indent="-105341" defTabSz="806867">
              <a:lnSpc>
                <a:spcPct val="99300"/>
              </a:lnSpc>
              <a:spcBef>
                <a:spcPts val="88"/>
              </a:spcBef>
            </a:pPr>
            <a:r>
              <a:rPr sz="1235" b="1" spc="-9" dirty="0">
                <a:solidFill>
                  <a:schemeClr val="bg1"/>
                </a:solidFill>
                <a:latin typeface="Arial"/>
                <a:cs typeface="Arial"/>
              </a:rPr>
              <a:t>A</a:t>
            </a:r>
            <a:r>
              <a:rPr sz="1235" b="1" spc="-18" dirty="0">
                <a:solidFill>
                  <a:schemeClr val="bg1"/>
                </a:solidFill>
                <a:latin typeface="Arial"/>
                <a:cs typeface="Arial"/>
              </a:rPr>
              <a:t>pp</a:t>
            </a:r>
            <a:r>
              <a:rPr sz="1235" b="1" spc="-9" dirty="0">
                <a:solidFill>
                  <a:schemeClr val="bg1"/>
                </a:solidFill>
                <a:latin typeface="Arial"/>
                <a:cs typeface="Arial"/>
              </a:rPr>
              <a:t>l</a:t>
            </a:r>
            <a:r>
              <a:rPr sz="1235" b="1" spc="13" dirty="0">
                <a:solidFill>
                  <a:schemeClr val="bg1"/>
                </a:solidFill>
                <a:latin typeface="Arial"/>
                <a:cs typeface="Arial"/>
              </a:rPr>
              <a:t>i</a:t>
            </a:r>
            <a:r>
              <a:rPr sz="1235" b="1" spc="-13" dirty="0">
                <a:solidFill>
                  <a:schemeClr val="bg1"/>
                </a:solidFill>
                <a:latin typeface="Arial"/>
                <a:cs typeface="Arial"/>
              </a:rPr>
              <a:t>cat</a:t>
            </a:r>
            <a:r>
              <a:rPr sz="1235" b="1" spc="13" dirty="0">
                <a:solidFill>
                  <a:schemeClr val="bg1"/>
                </a:solidFill>
                <a:latin typeface="Arial"/>
                <a:cs typeface="Arial"/>
              </a:rPr>
              <a:t>i</a:t>
            </a:r>
            <a:r>
              <a:rPr sz="1235" b="1" spc="-18" dirty="0">
                <a:solidFill>
                  <a:schemeClr val="bg1"/>
                </a:solidFill>
                <a:latin typeface="Arial"/>
                <a:cs typeface="Arial"/>
              </a:rPr>
              <a:t>o</a:t>
            </a:r>
            <a:r>
              <a:rPr sz="1235" b="1" spc="-4" dirty="0">
                <a:solidFill>
                  <a:schemeClr val="bg1"/>
                </a:solidFill>
                <a:latin typeface="Arial"/>
                <a:cs typeface="Arial"/>
              </a:rPr>
              <a:t>n  </a:t>
            </a:r>
            <a:r>
              <a:rPr sz="1235" b="1" spc="-9" dirty="0">
                <a:solidFill>
                  <a:schemeClr val="bg1"/>
                </a:solidFill>
                <a:latin typeface="Arial"/>
                <a:cs typeface="Arial"/>
              </a:rPr>
              <a:t>Protocol  Analysis</a:t>
            </a:r>
            <a:endParaRPr sz="1235" dirty="0">
              <a:solidFill>
                <a:schemeClr val="bg1"/>
              </a:solidFill>
              <a:latin typeface="Arial"/>
              <a:cs typeface="Arial"/>
            </a:endParaRPr>
          </a:p>
        </p:txBody>
      </p:sp>
      <p:sp>
        <p:nvSpPr>
          <p:cNvPr id="20" name="object 20"/>
          <p:cNvSpPr txBox="1"/>
          <p:nvPr/>
        </p:nvSpPr>
        <p:spPr>
          <a:xfrm>
            <a:off x="4706470" y="3832412"/>
            <a:ext cx="806824" cy="613758"/>
          </a:xfrm>
          <a:prstGeom prst="rect">
            <a:avLst/>
          </a:prstGeom>
          <a:solidFill>
            <a:srgbClr val="323298"/>
          </a:solidFill>
          <a:ln w="9524">
            <a:solidFill>
              <a:srgbClr val="000000"/>
            </a:solidFill>
          </a:ln>
        </p:spPr>
        <p:txBody>
          <a:bodyPr vert="horz" wrap="square" lIns="0" tIns="123825" rIns="0" bIns="0" rtlCol="0">
            <a:spAutoFit/>
          </a:bodyPr>
          <a:lstStyle/>
          <a:p>
            <a:pPr marL="145124" marR="136159" defTabSz="806867">
              <a:spcBef>
                <a:spcPts val="975"/>
              </a:spcBef>
            </a:pPr>
            <a:r>
              <a:rPr sz="1588" spc="-4" dirty="0">
                <a:solidFill>
                  <a:schemeClr val="bg1"/>
                </a:solidFill>
                <a:latin typeface="Arial"/>
                <a:cs typeface="Arial"/>
              </a:rPr>
              <a:t>P</a:t>
            </a:r>
            <a:r>
              <a:rPr sz="1588" dirty="0">
                <a:solidFill>
                  <a:schemeClr val="bg1"/>
                </a:solidFill>
                <a:latin typeface="Arial"/>
                <a:cs typeface="Arial"/>
              </a:rPr>
              <a:t>ro</a:t>
            </a:r>
            <a:r>
              <a:rPr sz="1588" spc="-13" dirty="0">
                <a:solidFill>
                  <a:schemeClr val="bg1"/>
                </a:solidFill>
                <a:latin typeface="Arial"/>
                <a:cs typeface="Arial"/>
              </a:rPr>
              <a:t>x</a:t>
            </a:r>
            <a:r>
              <a:rPr sz="1588" dirty="0">
                <a:solidFill>
                  <a:schemeClr val="bg1"/>
                </a:solidFill>
                <a:latin typeface="Arial"/>
                <a:cs typeface="Arial"/>
              </a:rPr>
              <a:t>y  </a:t>
            </a:r>
            <a:r>
              <a:rPr sz="1588" spc="-9" dirty="0">
                <a:solidFill>
                  <a:schemeClr val="bg1"/>
                </a:solidFill>
                <a:latin typeface="Arial"/>
                <a:cs typeface="Arial"/>
              </a:rPr>
              <a:t>C</a:t>
            </a:r>
            <a:r>
              <a:rPr sz="1588" dirty="0">
                <a:solidFill>
                  <a:schemeClr val="bg1"/>
                </a:solidFill>
                <a:latin typeface="Arial"/>
                <a:cs typeface="Arial"/>
              </a:rPr>
              <a:t>lient</a:t>
            </a:r>
          </a:p>
        </p:txBody>
      </p:sp>
      <p:grpSp>
        <p:nvGrpSpPr>
          <p:cNvPr id="21" name="object 21"/>
          <p:cNvGrpSpPr/>
          <p:nvPr/>
        </p:nvGrpSpPr>
        <p:grpSpPr>
          <a:xfrm>
            <a:off x="2420471" y="3765177"/>
            <a:ext cx="5898216" cy="791134"/>
            <a:chOff x="2590800" y="4267200"/>
            <a:chExt cx="6684645" cy="896619"/>
          </a:xfrm>
        </p:grpSpPr>
        <p:sp>
          <p:nvSpPr>
            <p:cNvPr id="22" name="object 22"/>
            <p:cNvSpPr/>
            <p:nvPr/>
          </p:nvSpPr>
          <p:spPr>
            <a:xfrm>
              <a:off x="2590800" y="4361700"/>
              <a:ext cx="2590800" cy="802005"/>
            </a:xfrm>
            <a:custGeom>
              <a:avLst/>
              <a:gdLst/>
              <a:ahLst/>
              <a:cxnLst/>
              <a:rect l="l" t="t" r="r" b="b"/>
              <a:pathLst>
                <a:path w="2590800" h="802004">
                  <a:moveTo>
                    <a:pt x="2590800" y="725424"/>
                  </a:moveTo>
                  <a:lnTo>
                    <a:pt x="112776" y="725424"/>
                  </a:lnTo>
                  <a:lnTo>
                    <a:pt x="112776" y="685800"/>
                  </a:lnTo>
                  <a:lnTo>
                    <a:pt x="0" y="743712"/>
                  </a:lnTo>
                  <a:lnTo>
                    <a:pt x="94488" y="792226"/>
                  </a:lnTo>
                  <a:lnTo>
                    <a:pt x="112776" y="801624"/>
                  </a:lnTo>
                  <a:lnTo>
                    <a:pt x="112776" y="762000"/>
                  </a:lnTo>
                  <a:lnTo>
                    <a:pt x="2590800" y="762000"/>
                  </a:lnTo>
                  <a:lnTo>
                    <a:pt x="2590800" y="725424"/>
                  </a:lnTo>
                  <a:close/>
                </a:path>
                <a:path w="2590800" h="802004">
                  <a:moveTo>
                    <a:pt x="2590800" y="57912"/>
                  </a:moveTo>
                  <a:lnTo>
                    <a:pt x="2474976" y="0"/>
                  </a:lnTo>
                  <a:lnTo>
                    <a:pt x="2474976" y="39624"/>
                  </a:lnTo>
                  <a:lnTo>
                    <a:pt x="0" y="39624"/>
                  </a:lnTo>
                  <a:lnTo>
                    <a:pt x="0" y="76200"/>
                  </a:lnTo>
                  <a:lnTo>
                    <a:pt x="2474976" y="76200"/>
                  </a:lnTo>
                  <a:lnTo>
                    <a:pt x="2474976" y="115824"/>
                  </a:lnTo>
                  <a:lnTo>
                    <a:pt x="2496312" y="105156"/>
                  </a:lnTo>
                  <a:lnTo>
                    <a:pt x="2590800" y="57912"/>
                  </a:lnTo>
                  <a:close/>
                </a:path>
              </a:pathLst>
            </a:custGeom>
            <a:solidFill>
              <a:srgbClr val="FF3200"/>
            </a:solidFill>
          </p:spPr>
          <p:txBody>
            <a:bodyPr wrap="square" lIns="0" tIns="0" rIns="0" bIns="0" rtlCol="0"/>
            <a:lstStyle/>
            <a:p>
              <a:pPr defTabSz="806867"/>
              <a:endParaRPr sz="1588">
                <a:solidFill>
                  <a:prstClr val="black"/>
                </a:solidFill>
                <a:latin typeface="Calibri"/>
              </a:endParaRPr>
            </a:p>
          </p:txBody>
        </p:sp>
        <p:sp>
          <p:nvSpPr>
            <p:cNvPr id="23" name="object 23"/>
            <p:cNvSpPr/>
            <p:nvPr/>
          </p:nvSpPr>
          <p:spPr>
            <a:xfrm>
              <a:off x="8686800" y="4267200"/>
              <a:ext cx="588263" cy="771144"/>
            </a:xfrm>
            <a:prstGeom prst="rect">
              <a:avLst/>
            </a:prstGeom>
            <a:blipFill>
              <a:blip r:embed="rId5" cstate="print"/>
              <a:stretch>
                <a:fillRect/>
              </a:stretch>
            </a:blipFill>
          </p:spPr>
          <p:txBody>
            <a:bodyPr wrap="square" lIns="0" tIns="0" rIns="0" bIns="0" rtlCol="0"/>
            <a:lstStyle/>
            <a:p>
              <a:pPr defTabSz="806867"/>
              <a:endParaRPr sz="1588">
                <a:solidFill>
                  <a:prstClr val="black"/>
                </a:solidFill>
                <a:latin typeface="Calibri"/>
              </a:endParaRPr>
            </a:p>
          </p:txBody>
        </p:sp>
      </p:grpSp>
      <p:sp>
        <p:nvSpPr>
          <p:cNvPr id="24" name="object 24"/>
          <p:cNvSpPr txBox="1"/>
          <p:nvPr/>
        </p:nvSpPr>
        <p:spPr>
          <a:xfrm>
            <a:off x="2140325" y="4896974"/>
            <a:ext cx="760879" cy="500039"/>
          </a:xfrm>
          <a:prstGeom prst="rect">
            <a:avLst/>
          </a:prstGeom>
        </p:spPr>
        <p:txBody>
          <a:bodyPr vert="horz" wrap="square" lIns="0" tIns="11206" rIns="0" bIns="0" rtlCol="0">
            <a:spAutoFit/>
          </a:bodyPr>
          <a:lstStyle/>
          <a:p>
            <a:pPr marL="11206" marR="4483" defTabSz="806867">
              <a:spcBef>
                <a:spcPts val="88"/>
              </a:spcBef>
            </a:pPr>
            <a:r>
              <a:rPr sz="1588" spc="-4" dirty="0">
                <a:solidFill>
                  <a:schemeClr val="bg1"/>
                </a:solidFill>
                <a:latin typeface="Arial"/>
                <a:cs typeface="Arial"/>
              </a:rPr>
              <a:t>Internal  </a:t>
            </a:r>
            <a:r>
              <a:rPr sz="1588" spc="-9" dirty="0">
                <a:solidFill>
                  <a:schemeClr val="bg1"/>
                </a:solidFill>
                <a:latin typeface="Arial"/>
                <a:cs typeface="Arial"/>
              </a:rPr>
              <a:t>N</a:t>
            </a:r>
            <a:r>
              <a:rPr sz="1588" dirty="0">
                <a:solidFill>
                  <a:schemeClr val="bg1"/>
                </a:solidFill>
                <a:latin typeface="Arial"/>
                <a:cs typeface="Arial"/>
              </a:rPr>
              <a:t>et</a:t>
            </a:r>
            <a:r>
              <a:rPr sz="1588" spc="-31" dirty="0">
                <a:solidFill>
                  <a:schemeClr val="bg1"/>
                </a:solidFill>
                <a:latin typeface="Arial"/>
                <a:cs typeface="Arial"/>
              </a:rPr>
              <a:t>w</a:t>
            </a:r>
            <a:r>
              <a:rPr sz="1588" dirty="0">
                <a:solidFill>
                  <a:schemeClr val="bg1"/>
                </a:solidFill>
                <a:latin typeface="Arial"/>
                <a:cs typeface="Arial"/>
              </a:rPr>
              <a:t>ork</a:t>
            </a:r>
          </a:p>
        </p:txBody>
      </p:sp>
      <p:grpSp>
        <p:nvGrpSpPr>
          <p:cNvPr id="25" name="object 25"/>
          <p:cNvGrpSpPr/>
          <p:nvPr/>
        </p:nvGrpSpPr>
        <p:grpSpPr>
          <a:xfrm>
            <a:off x="1066351" y="3828383"/>
            <a:ext cx="6992471" cy="2066251"/>
            <a:chOff x="838200" y="4287649"/>
            <a:chExt cx="7924800" cy="2341751"/>
          </a:xfrm>
        </p:grpSpPr>
        <p:sp>
          <p:nvSpPr>
            <p:cNvPr id="26" name="object 26"/>
            <p:cNvSpPr/>
            <p:nvPr/>
          </p:nvSpPr>
          <p:spPr>
            <a:xfrm>
              <a:off x="7116958" y="4287649"/>
              <a:ext cx="1295400" cy="829055"/>
            </a:xfrm>
            <a:prstGeom prst="rect">
              <a:avLst/>
            </a:prstGeom>
            <a:blipFill>
              <a:blip r:embed="rId4" cstate="print"/>
              <a:stretch>
                <a:fillRect/>
              </a:stretch>
            </a:blipFill>
          </p:spPr>
          <p:txBody>
            <a:bodyPr wrap="square" lIns="0" tIns="0" rIns="0" bIns="0" rtlCol="0"/>
            <a:lstStyle/>
            <a:p>
              <a:pPr defTabSz="806867"/>
              <a:endParaRPr sz="1588">
                <a:solidFill>
                  <a:prstClr val="black"/>
                </a:solidFill>
                <a:latin typeface="Calibri"/>
              </a:endParaRPr>
            </a:p>
          </p:txBody>
        </p:sp>
        <p:sp>
          <p:nvSpPr>
            <p:cNvPr id="27" name="object 27"/>
            <p:cNvSpPr/>
            <p:nvPr/>
          </p:nvSpPr>
          <p:spPr>
            <a:xfrm>
              <a:off x="6096000" y="4437900"/>
              <a:ext cx="2667000" cy="497205"/>
            </a:xfrm>
            <a:custGeom>
              <a:avLst/>
              <a:gdLst/>
              <a:ahLst/>
              <a:cxnLst/>
              <a:rect l="l" t="t" r="r" b="b"/>
              <a:pathLst>
                <a:path w="2667000" h="497204">
                  <a:moveTo>
                    <a:pt x="2590800" y="57912"/>
                  </a:moveTo>
                  <a:lnTo>
                    <a:pt x="2474976" y="0"/>
                  </a:lnTo>
                  <a:lnTo>
                    <a:pt x="2474976" y="39624"/>
                  </a:lnTo>
                  <a:lnTo>
                    <a:pt x="0" y="39624"/>
                  </a:lnTo>
                  <a:lnTo>
                    <a:pt x="0" y="76200"/>
                  </a:lnTo>
                  <a:lnTo>
                    <a:pt x="2474976" y="76200"/>
                  </a:lnTo>
                  <a:lnTo>
                    <a:pt x="2474976" y="115824"/>
                  </a:lnTo>
                  <a:lnTo>
                    <a:pt x="2496312" y="105156"/>
                  </a:lnTo>
                  <a:lnTo>
                    <a:pt x="2590800" y="57912"/>
                  </a:lnTo>
                  <a:close/>
                </a:path>
                <a:path w="2667000" h="497204">
                  <a:moveTo>
                    <a:pt x="2667000" y="420624"/>
                  </a:moveTo>
                  <a:lnTo>
                    <a:pt x="112776" y="420624"/>
                  </a:lnTo>
                  <a:lnTo>
                    <a:pt x="112776" y="381000"/>
                  </a:lnTo>
                  <a:lnTo>
                    <a:pt x="0" y="438912"/>
                  </a:lnTo>
                  <a:lnTo>
                    <a:pt x="94488" y="487426"/>
                  </a:lnTo>
                  <a:lnTo>
                    <a:pt x="112776" y="496824"/>
                  </a:lnTo>
                  <a:lnTo>
                    <a:pt x="112776" y="457200"/>
                  </a:lnTo>
                  <a:lnTo>
                    <a:pt x="2667000" y="457200"/>
                  </a:lnTo>
                  <a:lnTo>
                    <a:pt x="2667000" y="420624"/>
                  </a:lnTo>
                  <a:close/>
                </a:path>
              </a:pathLst>
            </a:custGeom>
            <a:solidFill>
              <a:srgbClr val="FF3200"/>
            </a:solidFill>
          </p:spPr>
          <p:txBody>
            <a:bodyPr wrap="square" lIns="0" tIns="0" rIns="0" bIns="0" rtlCol="0"/>
            <a:lstStyle/>
            <a:p>
              <a:pPr defTabSz="806867"/>
              <a:endParaRPr sz="1588">
                <a:solidFill>
                  <a:prstClr val="black"/>
                </a:solidFill>
                <a:latin typeface="Calibri"/>
              </a:endParaRPr>
            </a:p>
          </p:txBody>
        </p:sp>
        <p:sp>
          <p:nvSpPr>
            <p:cNvPr id="28" name="object 28"/>
            <p:cNvSpPr/>
            <p:nvPr/>
          </p:nvSpPr>
          <p:spPr>
            <a:xfrm>
              <a:off x="838200" y="4419600"/>
              <a:ext cx="466344" cy="609600"/>
            </a:xfrm>
            <a:prstGeom prst="rect">
              <a:avLst/>
            </a:prstGeom>
            <a:blipFill>
              <a:blip r:embed="rId5" cstate="print"/>
              <a:stretch>
                <a:fillRect/>
              </a:stretch>
            </a:blipFill>
          </p:spPr>
          <p:txBody>
            <a:bodyPr wrap="square" lIns="0" tIns="0" rIns="0" bIns="0" rtlCol="0"/>
            <a:lstStyle/>
            <a:p>
              <a:pPr defTabSz="806867"/>
              <a:endParaRPr sz="1588">
                <a:solidFill>
                  <a:prstClr val="black"/>
                </a:solidFill>
                <a:latin typeface="Calibri"/>
              </a:endParaRPr>
            </a:p>
          </p:txBody>
        </p:sp>
        <p:sp>
          <p:nvSpPr>
            <p:cNvPr id="29" name="object 29"/>
            <p:cNvSpPr/>
            <p:nvPr/>
          </p:nvSpPr>
          <p:spPr>
            <a:xfrm>
              <a:off x="2895600" y="6172199"/>
              <a:ext cx="0" cy="304800"/>
            </a:xfrm>
            <a:custGeom>
              <a:avLst/>
              <a:gdLst/>
              <a:ahLst/>
              <a:cxnLst/>
              <a:rect l="l" t="t" r="r" b="b"/>
              <a:pathLst>
                <a:path h="304800">
                  <a:moveTo>
                    <a:pt x="0" y="304799"/>
                  </a:moveTo>
                  <a:lnTo>
                    <a:pt x="0" y="0"/>
                  </a:lnTo>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30" name="object 30"/>
            <p:cNvSpPr/>
            <p:nvPr/>
          </p:nvSpPr>
          <p:spPr>
            <a:xfrm>
              <a:off x="1447799" y="6172199"/>
              <a:ext cx="990600" cy="457200"/>
            </a:xfrm>
            <a:custGeom>
              <a:avLst/>
              <a:gdLst/>
              <a:ahLst/>
              <a:cxnLst/>
              <a:rect l="l" t="t" r="r" b="b"/>
              <a:pathLst>
                <a:path w="990600" h="457200">
                  <a:moveTo>
                    <a:pt x="0" y="457199"/>
                  </a:moveTo>
                  <a:lnTo>
                    <a:pt x="0" y="0"/>
                  </a:lnTo>
                </a:path>
                <a:path w="990600" h="457200">
                  <a:moveTo>
                    <a:pt x="0" y="0"/>
                  </a:moveTo>
                  <a:lnTo>
                    <a:pt x="990599" y="0"/>
                  </a:lnTo>
                </a:path>
              </a:pathLst>
            </a:custGeom>
            <a:ln w="38099">
              <a:solidFill>
                <a:srgbClr val="CC3200"/>
              </a:solidFill>
            </a:ln>
          </p:spPr>
          <p:txBody>
            <a:bodyPr wrap="square" lIns="0" tIns="0" rIns="0" bIns="0" rtlCol="0"/>
            <a:lstStyle/>
            <a:p>
              <a:pPr defTabSz="806867"/>
              <a:endParaRPr sz="1588">
                <a:solidFill>
                  <a:prstClr val="black"/>
                </a:solidFill>
                <a:latin typeface="Calibri"/>
              </a:endParaRPr>
            </a:p>
          </p:txBody>
        </p:sp>
        <p:sp>
          <p:nvSpPr>
            <p:cNvPr id="31" name="object 31"/>
            <p:cNvSpPr/>
            <p:nvPr/>
          </p:nvSpPr>
          <p:spPr>
            <a:xfrm>
              <a:off x="2380488" y="5181600"/>
              <a:ext cx="116205" cy="990600"/>
            </a:xfrm>
            <a:custGeom>
              <a:avLst/>
              <a:gdLst/>
              <a:ahLst/>
              <a:cxnLst/>
              <a:rect l="l" t="t" r="r" b="b"/>
              <a:pathLst>
                <a:path w="116205" h="990600">
                  <a:moveTo>
                    <a:pt x="115824" y="112776"/>
                  </a:moveTo>
                  <a:lnTo>
                    <a:pt x="57912" y="0"/>
                  </a:lnTo>
                  <a:lnTo>
                    <a:pt x="0" y="112776"/>
                  </a:lnTo>
                  <a:lnTo>
                    <a:pt x="39624" y="112776"/>
                  </a:lnTo>
                  <a:lnTo>
                    <a:pt x="39624" y="94488"/>
                  </a:lnTo>
                  <a:lnTo>
                    <a:pt x="76200" y="94488"/>
                  </a:lnTo>
                  <a:lnTo>
                    <a:pt x="76200" y="112776"/>
                  </a:lnTo>
                  <a:lnTo>
                    <a:pt x="115824" y="112776"/>
                  </a:lnTo>
                  <a:close/>
                </a:path>
                <a:path w="116205" h="990600">
                  <a:moveTo>
                    <a:pt x="76200" y="112776"/>
                  </a:moveTo>
                  <a:lnTo>
                    <a:pt x="76200" y="94488"/>
                  </a:lnTo>
                  <a:lnTo>
                    <a:pt x="39624" y="94488"/>
                  </a:lnTo>
                  <a:lnTo>
                    <a:pt x="39624" y="112776"/>
                  </a:lnTo>
                  <a:lnTo>
                    <a:pt x="76200" y="112776"/>
                  </a:lnTo>
                  <a:close/>
                </a:path>
                <a:path w="116205" h="990600">
                  <a:moveTo>
                    <a:pt x="76200" y="990600"/>
                  </a:moveTo>
                  <a:lnTo>
                    <a:pt x="76200" y="112776"/>
                  </a:lnTo>
                  <a:lnTo>
                    <a:pt x="39624" y="112776"/>
                  </a:lnTo>
                  <a:lnTo>
                    <a:pt x="39624" y="990600"/>
                  </a:lnTo>
                  <a:lnTo>
                    <a:pt x="76200" y="990600"/>
                  </a:lnTo>
                  <a:close/>
                </a:path>
              </a:pathLst>
            </a:custGeom>
            <a:solidFill>
              <a:srgbClr val="CC3200"/>
            </a:solidFill>
          </p:spPr>
          <p:txBody>
            <a:bodyPr wrap="square" lIns="0" tIns="0" rIns="0" bIns="0" rtlCol="0"/>
            <a:lstStyle/>
            <a:p>
              <a:pPr defTabSz="806867"/>
              <a:endParaRPr sz="1588">
                <a:solidFill>
                  <a:prstClr val="black"/>
                </a:solidFill>
                <a:latin typeface="Calibri"/>
              </a:endParaRPr>
            </a:p>
          </p:txBody>
        </p:sp>
        <p:sp>
          <p:nvSpPr>
            <p:cNvPr id="32" name="object 32"/>
            <p:cNvSpPr/>
            <p:nvPr/>
          </p:nvSpPr>
          <p:spPr>
            <a:xfrm>
              <a:off x="1295399" y="5181599"/>
              <a:ext cx="990600" cy="762000"/>
            </a:xfrm>
            <a:custGeom>
              <a:avLst/>
              <a:gdLst/>
              <a:ahLst/>
              <a:cxnLst/>
              <a:rect l="l" t="t" r="r" b="b"/>
              <a:pathLst>
                <a:path w="990600" h="762000">
                  <a:moveTo>
                    <a:pt x="990599" y="0"/>
                  </a:moveTo>
                  <a:lnTo>
                    <a:pt x="990599" y="761999"/>
                  </a:lnTo>
                </a:path>
                <a:path w="990600" h="762000">
                  <a:moveTo>
                    <a:pt x="990599" y="761999"/>
                  </a:moveTo>
                  <a:lnTo>
                    <a:pt x="0" y="761999"/>
                  </a:lnTo>
                </a:path>
              </a:pathLst>
            </a:custGeom>
            <a:ln w="38099">
              <a:solidFill>
                <a:srgbClr val="CC3200"/>
              </a:solidFill>
            </a:ln>
          </p:spPr>
          <p:txBody>
            <a:bodyPr wrap="square" lIns="0" tIns="0" rIns="0" bIns="0" rtlCol="0"/>
            <a:lstStyle/>
            <a:p>
              <a:pPr defTabSz="806867"/>
              <a:endParaRPr sz="1588">
                <a:solidFill>
                  <a:prstClr val="black"/>
                </a:solidFill>
                <a:latin typeface="Calibri"/>
              </a:endParaRPr>
            </a:p>
          </p:txBody>
        </p:sp>
        <p:sp>
          <p:nvSpPr>
            <p:cNvPr id="33" name="object 33"/>
            <p:cNvSpPr/>
            <p:nvPr/>
          </p:nvSpPr>
          <p:spPr>
            <a:xfrm>
              <a:off x="1237488" y="5943600"/>
              <a:ext cx="116205" cy="685800"/>
            </a:xfrm>
            <a:custGeom>
              <a:avLst/>
              <a:gdLst/>
              <a:ahLst/>
              <a:cxnLst/>
              <a:rect l="l" t="t" r="r" b="b"/>
              <a:pathLst>
                <a:path w="116205" h="685800">
                  <a:moveTo>
                    <a:pt x="115824" y="569976"/>
                  </a:moveTo>
                  <a:lnTo>
                    <a:pt x="0" y="569976"/>
                  </a:lnTo>
                  <a:lnTo>
                    <a:pt x="39624" y="649224"/>
                  </a:lnTo>
                  <a:lnTo>
                    <a:pt x="39624" y="591312"/>
                  </a:lnTo>
                  <a:lnTo>
                    <a:pt x="76200" y="591312"/>
                  </a:lnTo>
                  <a:lnTo>
                    <a:pt x="76200" y="649224"/>
                  </a:lnTo>
                  <a:lnTo>
                    <a:pt x="115824" y="569976"/>
                  </a:lnTo>
                  <a:close/>
                </a:path>
                <a:path w="116205" h="685800">
                  <a:moveTo>
                    <a:pt x="76200" y="569976"/>
                  </a:moveTo>
                  <a:lnTo>
                    <a:pt x="76200" y="0"/>
                  </a:lnTo>
                  <a:lnTo>
                    <a:pt x="39624" y="0"/>
                  </a:lnTo>
                  <a:lnTo>
                    <a:pt x="39624" y="569976"/>
                  </a:lnTo>
                  <a:lnTo>
                    <a:pt x="76200" y="569976"/>
                  </a:lnTo>
                  <a:close/>
                </a:path>
                <a:path w="116205" h="685800">
                  <a:moveTo>
                    <a:pt x="76200" y="649224"/>
                  </a:moveTo>
                  <a:lnTo>
                    <a:pt x="76200" y="591312"/>
                  </a:lnTo>
                  <a:lnTo>
                    <a:pt x="39624" y="591312"/>
                  </a:lnTo>
                  <a:lnTo>
                    <a:pt x="39624" y="649224"/>
                  </a:lnTo>
                  <a:lnTo>
                    <a:pt x="57912" y="685800"/>
                  </a:lnTo>
                  <a:lnTo>
                    <a:pt x="76200" y="649224"/>
                  </a:lnTo>
                  <a:close/>
                </a:path>
              </a:pathLst>
            </a:custGeom>
            <a:solidFill>
              <a:srgbClr val="CC3200"/>
            </a:solidFill>
          </p:spPr>
          <p:txBody>
            <a:bodyPr wrap="square" lIns="0" tIns="0" rIns="0" bIns="0" rtlCol="0"/>
            <a:lstStyle/>
            <a:p>
              <a:pPr defTabSz="806867"/>
              <a:endParaRPr sz="1588">
                <a:solidFill>
                  <a:prstClr val="black"/>
                </a:solidFill>
                <a:latin typeface="Calibri"/>
              </a:endParaRPr>
            </a:p>
          </p:txBody>
        </p:sp>
      </p:grpSp>
      <p:sp>
        <p:nvSpPr>
          <p:cNvPr id="34" name="object 34"/>
          <p:cNvSpPr txBox="1"/>
          <p:nvPr/>
        </p:nvSpPr>
        <p:spPr>
          <a:xfrm>
            <a:off x="7855329" y="4434395"/>
            <a:ext cx="616884" cy="500039"/>
          </a:xfrm>
          <a:prstGeom prst="rect">
            <a:avLst/>
          </a:prstGeom>
        </p:spPr>
        <p:txBody>
          <a:bodyPr vert="horz" wrap="square" lIns="0" tIns="11206" rIns="0" bIns="0" rtlCol="0">
            <a:spAutoFit/>
          </a:bodyPr>
          <a:lstStyle/>
          <a:p>
            <a:pPr marL="11206" marR="4483" defTabSz="806867">
              <a:spcBef>
                <a:spcPts val="88"/>
              </a:spcBef>
            </a:pPr>
            <a:r>
              <a:rPr sz="1588" dirty="0">
                <a:solidFill>
                  <a:prstClr val="black"/>
                </a:solidFill>
                <a:latin typeface="Arial"/>
                <a:cs typeface="Arial"/>
              </a:rPr>
              <a:t>Real  </a:t>
            </a:r>
            <a:r>
              <a:rPr sz="1588" spc="-4" dirty="0">
                <a:solidFill>
                  <a:prstClr val="black"/>
                </a:solidFill>
                <a:latin typeface="Arial"/>
                <a:cs typeface="Arial"/>
              </a:rPr>
              <a:t>S</a:t>
            </a:r>
            <a:r>
              <a:rPr sz="1588" dirty="0">
                <a:solidFill>
                  <a:prstClr val="black"/>
                </a:solidFill>
                <a:latin typeface="Arial"/>
                <a:cs typeface="Arial"/>
              </a:rPr>
              <a:t>er</a:t>
            </a:r>
            <a:r>
              <a:rPr sz="1588" spc="-13" dirty="0">
                <a:solidFill>
                  <a:prstClr val="black"/>
                </a:solidFill>
                <a:latin typeface="Arial"/>
                <a:cs typeface="Arial"/>
              </a:rPr>
              <a:t>v</a:t>
            </a:r>
            <a:r>
              <a:rPr sz="1588" dirty="0">
                <a:solidFill>
                  <a:prstClr val="black"/>
                </a:solidFill>
                <a:latin typeface="Arial"/>
                <a:cs typeface="Arial"/>
              </a:rPr>
              <a:t>er</a:t>
            </a:r>
            <a:endParaRPr sz="1588">
              <a:solidFill>
                <a:prstClr val="black"/>
              </a:solidFill>
              <a:latin typeface="Arial"/>
              <a:cs typeface="Arial"/>
            </a:endParaRPr>
          </a:p>
        </p:txBody>
      </p:sp>
      <p:sp>
        <p:nvSpPr>
          <p:cNvPr id="35" name="object 35"/>
          <p:cNvSpPr txBox="1"/>
          <p:nvPr/>
        </p:nvSpPr>
        <p:spPr>
          <a:xfrm>
            <a:off x="743790" y="3283326"/>
            <a:ext cx="4899772" cy="500039"/>
          </a:xfrm>
          <a:prstGeom prst="rect">
            <a:avLst/>
          </a:prstGeom>
        </p:spPr>
        <p:txBody>
          <a:bodyPr vert="horz" wrap="square" lIns="0" tIns="11206" rIns="0" bIns="0" rtlCol="0">
            <a:spAutoFit/>
          </a:bodyPr>
          <a:lstStyle/>
          <a:p>
            <a:pPr marL="62756" marR="3564221" defTabSz="806867">
              <a:spcBef>
                <a:spcPts val="88"/>
              </a:spcBef>
            </a:pPr>
            <a:r>
              <a:rPr sz="1588" spc="-4" dirty="0">
                <a:solidFill>
                  <a:prstClr val="black"/>
                </a:solidFill>
                <a:latin typeface="Arial"/>
                <a:cs typeface="Arial"/>
              </a:rPr>
              <a:t>Dual-homed  Proxy</a:t>
            </a:r>
            <a:r>
              <a:rPr sz="1588" spc="-62" dirty="0">
                <a:solidFill>
                  <a:prstClr val="black"/>
                </a:solidFill>
                <a:latin typeface="Arial"/>
                <a:cs typeface="Arial"/>
              </a:rPr>
              <a:t> </a:t>
            </a:r>
            <a:r>
              <a:rPr sz="1588" spc="-4" dirty="0">
                <a:solidFill>
                  <a:prstClr val="black"/>
                </a:solidFill>
                <a:latin typeface="Arial"/>
                <a:cs typeface="Arial"/>
              </a:rPr>
              <a:t>Firewall</a:t>
            </a:r>
            <a:endParaRPr sz="1588" dirty="0">
              <a:solidFill>
                <a:prstClr val="black"/>
              </a:solidFill>
              <a:latin typeface="Arial"/>
              <a:cs typeface="Arial"/>
            </a:endParaRPr>
          </a:p>
        </p:txBody>
      </p:sp>
      <p:sp>
        <p:nvSpPr>
          <p:cNvPr id="36" name="object 36"/>
          <p:cNvSpPr txBox="1"/>
          <p:nvPr/>
        </p:nvSpPr>
        <p:spPr>
          <a:xfrm>
            <a:off x="728382" y="5905505"/>
            <a:ext cx="541244" cy="500039"/>
          </a:xfrm>
          <a:prstGeom prst="rect">
            <a:avLst/>
          </a:prstGeom>
        </p:spPr>
        <p:txBody>
          <a:bodyPr vert="horz" wrap="square" lIns="0" tIns="11206" rIns="0" bIns="0" rtlCol="0">
            <a:spAutoFit/>
          </a:bodyPr>
          <a:lstStyle/>
          <a:p>
            <a:pPr marL="11206" marR="4483" defTabSz="806867">
              <a:spcBef>
                <a:spcPts val="88"/>
              </a:spcBef>
            </a:pPr>
            <a:r>
              <a:rPr sz="1588" dirty="0">
                <a:solidFill>
                  <a:prstClr val="black"/>
                </a:solidFill>
                <a:latin typeface="Arial"/>
                <a:cs typeface="Arial"/>
              </a:rPr>
              <a:t>Real  </a:t>
            </a:r>
            <a:r>
              <a:rPr sz="1588" spc="-9" dirty="0">
                <a:solidFill>
                  <a:prstClr val="black"/>
                </a:solidFill>
                <a:latin typeface="Arial"/>
                <a:cs typeface="Arial"/>
              </a:rPr>
              <a:t>C</a:t>
            </a:r>
            <a:r>
              <a:rPr sz="1588" dirty="0">
                <a:solidFill>
                  <a:prstClr val="black"/>
                </a:solidFill>
                <a:latin typeface="Arial"/>
                <a:cs typeface="Arial"/>
              </a:rPr>
              <a:t>lient</a:t>
            </a:r>
            <a:endParaRPr sz="1588">
              <a:solidFill>
                <a:prstClr val="black"/>
              </a:solidFill>
              <a:latin typeface="Arial"/>
              <a:cs typeface="Arial"/>
            </a:endParaRPr>
          </a:p>
        </p:txBody>
      </p:sp>
      <p:sp>
        <p:nvSpPr>
          <p:cNvPr id="37" name="object 37"/>
          <p:cNvSpPr txBox="1"/>
          <p:nvPr/>
        </p:nvSpPr>
        <p:spPr>
          <a:xfrm>
            <a:off x="1469541" y="5442696"/>
            <a:ext cx="691403" cy="229184"/>
          </a:xfrm>
          <a:prstGeom prst="rect">
            <a:avLst/>
          </a:prstGeom>
        </p:spPr>
        <p:txBody>
          <a:bodyPr vert="horz" wrap="square" lIns="0" tIns="11766" rIns="0" bIns="0" rtlCol="0">
            <a:spAutoFit/>
          </a:bodyPr>
          <a:lstStyle/>
          <a:p>
            <a:pPr marL="11206" defTabSz="806867">
              <a:spcBef>
                <a:spcPts val="93"/>
              </a:spcBef>
            </a:pPr>
            <a:r>
              <a:rPr sz="1412" spc="-4" dirty="0">
                <a:solidFill>
                  <a:prstClr val="black"/>
                </a:solidFill>
                <a:latin typeface="Arial"/>
                <a:cs typeface="Arial"/>
              </a:rPr>
              <a:t>Request</a:t>
            </a:r>
            <a:endParaRPr sz="1412" dirty="0">
              <a:solidFill>
                <a:prstClr val="black"/>
              </a:solidFill>
              <a:latin typeface="Arial"/>
              <a:cs typeface="Arial"/>
            </a:endParaRPr>
          </a:p>
        </p:txBody>
      </p:sp>
      <p:sp>
        <p:nvSpPr>
          <p:cNvPr id="38" name="object 38"/>
          <p:cNvSpPr txBox="1"/>
          <p:nvPr/>
        </p:nvSpPr>
        <p:spPr>
          <a:xfrm>
            <a:off x="741830" y="4931937"/>
            <a:ext cx="875740" cy="229184"/>
          </a:xfrm>
          <a:prstGeom prst="rect">
            <a:avLst/>
          </a:prstGeom>
        </p:spPr>
        <p:txBody>
          <a:bodyPr vert="horz" wrap="square" lIns="0" tIns="11766" rIns="0" bIns="0" rtlCol="0">
            <a:spAutoFit/>
          </a:bodyPr>
          <a:lstStyle/>
          <a:p>
            <a:pPr marL="11206" defTabSz="806867">
              <a:spcBef>
                <a:spcPts val="93"/>
              </a:spcBef>
            </a:pPr>
            <a:r>
              <a:rPr sz="1412" spc="-9" dirty="0">
                <a:solidFill>
                  <a:prstClr val="black"/>
                </a:solidFill>
                <a:latin typeface="Arial"/>
                <a:cs typeface="Arial"/>
              </a:rPr>
              <a:t>Forwarded</a:t>
            </a:r>
            <a:endParaRPr sz="1412">
              <a:solidFill>
                <a:prstClr val="black"/>
              </a:solidFill>
              <a:latin typeface="Arial"/>
              <a:cs typeface="Arial"/>
            </a:endParaRPr>
          </a:p>
        </p:txBody>
      </p:sp>
      <p:sp>
        <p:nvSpPr>
          <p:cNvPr id="39" name="object 39"/>
          <p:cNvSpPr txBox="1"/>
          <p:nvPr/>
        </p:nvSpPr>
        <p:spPr>
          <a:xfrm>
            <a:off x="741830" y="5149779"/>
            <a:ext cx="481293" cy="229184"/>
          </a:xfrm>
          <a:prstGeom prst="rect">
            <a:avLst/>
          </a:prstGeom>
        </p:spPr>
        <p:txBody>
          <a:bodyPr vert="horz" wrap="square" lIns="0" tIns="11766" rIns="0" bIns="0" rtlCol="0">
            <a:spAutoFit/>
          </a:bodyPr>
          <a:lstStyle/>
          <a:p>
            <a:pPr marL="11206" defTabSz="806867">
              <a:spcBef>
                <a:spcPts val="93"/>
              </a:spcBef>
            </a:pPr>
            <a:r>
              <a:rPr sz="1412" spc="-9" dirty="0">
                <a:solidFill>
                  <a:prstClr val="black"/>
                </a:solidFill>
                <a:latin typeface="Arial"/>
                <a:cs typeface="Arial"/>
              </a:rPr>
              <a:t>Rep</a:t>
            </a:r>
            <a:r>
              <a:rPr sz="1412" dirty="0">
                <a:solidFill>
                  <a:prstClr val="black"/>
                </a:solidFill>
                <a:latin typeface="Arial"/>
                <a:cs typeface="Arial"/>
              </a:rPr>
              <a:t>ly</a:t>
            </a:r>
            <a:endParaRPr sz="1412">
              <a:solidFill>
                <a:prstClr val="black"/>
              </a:solidFill>
              <a:latin typeface="Arial"/>
              <a:cs typeface="Arial"/>
            </a:endParaRPr>
          </a:p>
        </p:txBody>
      </p:sp>
      <p:sp>
        <p:nvSpPr>
          <p:cNvPr id="40" name="object 40"/>
          <p:cNvSpPr txBox="1"/>
          <p:nvPr/>
        </p:nvSpPr>
        <p:spPr>
          <a:xfrm>
            <a:off x="5777587" y="3466650"/>
            <a:ext cx="1509431" cy="769325"/>
          </a:xfrm>
          <a:prstGeom prst="rect">
            <a:avLst/>
          </a:prstGeom>
        </p:spPr>
        <p:txBody>
          <a:bodyPr vert="horz" wrap="square" lIns="0" tIns="8965" rIns="0" bIns="0" rtlCol="0">
            <a:spAutoFit/>
          </a:bodyPr>
          <a:lstStyle/>
          <a:p>
            <a:pPr marL="11206" marR="637649" defTabSz="806867">
              <a:lnSpc>
                <a:spcPct val="101299"/>
              </a:lnSpc>
              <a:spcBef>
                <a:spcPts val="71"/>
              </a:spcBef>
            </a:pPr>
            <a:r>
              <a:rPr sz="1412" spc="4" dirty="0">
                <a:solidFill>
                  <a:prstClr val="black"/>
                </a:solidFill>
                <a:latin typeface="Arial"/>
                <a:cs typeface="Arial"/>
              </a:rPr>
              <a:t>F</a:t>
            </a:r>
            <a:r>
              <a:rPr sz="1412" spc="-9" dirty="0">
                <a:solidFill>
                  <a:prstClr val="black"/>
                </a:solidFill>
                <a:latin typeface="Arial"/>
                <a:cs typeface="Arial"/>
              </a:rPr>
              <a:t>or</a:t>
            </a:r>
            <a:r>
              <a:rPr sz="1412" spc="-26" dirty="0">
                <a:solidFill>
                  <a:prstClr val="black"/>
                </a:solidFill>
                <a:latin typeface="Arial"/>
                <a:cs typeface="Arial"/>
              </a:rPr>
              <a:t>w</a:t>
            </a:r>
            <a:r>
              <a:rPr sz="1412" spc="-9" dirty="0">
                <a:solidFill>
                  <a:prstClr val="black"/>
                </a:solidFill>
                <a:latin typeface="Arial"/>
                <a:cs typeface="Arial"/>
              </a:rPr>
              <a:t>arde</a:t>
            </a:r>
            <a:r>
              <a:rPr sz="1412" dirty="0">
                <a:solidFill>
                  <a:prstClr val="black"/>
                </a:solidFill>
                <a:latin typeface="Arial"/>
                <a:cs typeface="Arial"/>
              </a:rPr>
              <a:t>d  </a:t>
            </a:r>
            <a:r>
              <a:rPr sz="1412" spc="-4" dirty="0">
                <a:solidFill>
                  <a:prstClr val="black"/>
                </a:solidFill>
                <a:latin typeface="Arial"/>
                <a:cs typeface="Arial"/>
              </a:rPr>
              <a:t>Request</a:t>
            </a:r>
            <a:endParaRPr sz="1412" dirty="0">
              <a:solidFill>
                <a:prstClr val="black"/>
              </a:solidFill>
              <a:latin typeface="Arial"/>
              <a:cs typeface="Arial"/>
            </a:endParaRPr>
          </a:p>
          <a:p>
            <a:pPr marL="812470" defTabSz="806867">
              <a:spcBef>
                <a:spcPts val="609"/>
              </a:spcBef>
            </a:pPr>
            <a:r>
              <a:rPr sz="1588" spc="-4" dirty="0">
                <a:solidFill>
                  <a:prstClr val="black"/>
                </a:solidFill>
                <a:latin typeface="Arial"/>
                <a:cs typeface="Arial"/>
              </a:rPr>
              <a:t>Internet</a:t>
            </a:r>
            <a:endParaRPr sz="1588" dirty="0">
              <a:solidFill>
                <a:prstClr val="black"/>
              </a:solidFill>
              <a:latin typeface="Arial"/>
              <a:cs typeface="Arial"/>
            </a:endParaRPr>
          </a:p>
        </p:txBody>
      </p:sp>
      <p:sp>
        <p:nvSpPr>
          <p:cNvPr id="41" name="object 41"/>
          <p:cNvSpPr txBox="1"/>
          <p:nvPr/>
        </p:nvSpPr>
        <p:spPr>
          <a:xfrm>
            <a:off x="5838269" y="4313372"/>
            <a:ext cx="481293" cy="229184"/>
          </a:xfrm>
          <a:prstGeom prst="rect">
            <a:avLst/>
          </a:prstGeom>
        </p:spPr>
        <p:txBody>
          <a:bodyPr vert="horz" wrap="square" lIns="0" tIns="11766" rIns="0" bIns="0" rtlCol="0">
            <a:spAutoFit/>
          </a:bodyPr>
          <a:lstStyle/>
          <a:p>
            <a:pPr marL="11206" defTabSz="806867">
              <a:spcBef>
                <a:spcPts val="93"/>
              </a:spcBef>
            </a:pPr>
            <a:r>
              <a:rPr sz="1412" spc="-9" dirty="0">
                <a:solidFill>
                  <a:prstClr val="black"/>
                </a:solidFill>
                <a:latin typeface="Arial"/>
                <a:cs typeface="Arial"/>
              </a:rPr>
              <a:t>Rep</a:t>
            </a:r>
            <a:r>
              <a:rPr sz="1412" dirty="0">
                <a:solidFill>
                  <a:prstClr val="black"/>
                </a:solidFill>
                <a:latin typeface="Arial"/>
                <a:cs typeface="Arial"/>
              </a:rPr>
              <a:t>ly</a:t>
            </a:r>
            <a:endParaRPr sz="1412">
              <a:solidFill>
                <a:prstClr val="black"/>
              </a:solidFill>
              <a:latin typeface="Arial"/>
              <a:cs typeface="Arial"/>
            </a:endParaRPr>
          </a:p>
        </p:txBody>
      </p:sp>
      <p:sp>
        <p:nvSpPr>
          <p:cNvPr id="42" name="object 42"/>
          <p:cNvSpPr txBox="1"/>
          <p:nvPr/>
        </p:nvSpPr>
        <p:spPr>
          <a:xfrm>
            <a:off x="4641480" y="5117506"/>
            <a:ext cx="3061447" cy="1235169"/>
          </a:xfrm>
          <a:prstGeom prst="rect">
            <a:avLst/>
          </a:prstGeom>
        </p:spPr>
        <p:txBody>
          <a:bodyPr vert="horz" wrap="square" lIns="0" tIns="8404" rIns="0" bIns="0" rtlCol="0">
            <a:spAutoFit/>
          </a:bodyPr>
          <a:lstStyle/>
          <a:p>
            <a:pPr marL="11206" marR="599547" defTabSz="806867">
              <a:lnSpc>
                <a:spcPct val="101099"/>
              </a:lnSpc>
              <a:spcBef>
                <a:spcPts val="66"/>
              </a:spcBef>
            </a:pPr>
            <a:r>
              <a:rPr sz="1588" b="1" spc="-4" dirty="0">
                <a:solidFill>
                  <a:srgbClr val="0000CC"/>
                </a:solidFill>
                <a:latin typeface="Arial"/>
                <a:cs typeface="Arial"/>
              </a:rPr>
              <a:t>Note: </a:t>
            </a:r>
            <a:r>
              <a:rPr sz="1588" b="1" dirty="0">
                <a:solidFill>
                  <a:srgbClr val="0000CC"/>
                </a:solidFill>
                <a:latin typeface="Arial"/>
                <a:cs typeface="Arial"/>
              </a:rPr>
              <a:t>The proxy </a:t>
            </a:r>
            <a:r>
              <a:rPr sz="1588" b="1" spc="-4" dirty="0">
                <a:solidFill>
                  <a:srgbClr val="0000CC"/>
                </a:solidFill>
                <a:latin typeface="Arial"/>
                <a:cs typeface="Arial"/>
              </a:rPr>
              <a:t>services  running </a:t>
            </a:r>
            <a:r>
              <a:rPr sz="1588" b="1" dirty="0">
                <a:solidFill>
                  <a:srgbClr val="0000CC"/>
                </a:solidFill>
                <a:latin typeface="Arial"/>
                <a:cs typeface="Arial"/>
              </a:rPr>
              <a:t>on such</a:t>
            </a:r>
            <a:r>
              <a:rPr sz="1588" b="1" spc="-66" dirty="0">
                <a:solidFill>
                  <a:srgbClr val="0000CC"/>
                </a:solidFill>
                <a:latin typeface="Arial"/>
                <a:cs typeface="Arial"/>
              </a:rPr>
              <a:t> </a:t>
            </a:r>
            <a:r>
              <a:rPr sz="1588" b="1" spc="-4" dirty="0">
                <a:solidFill>
                  <a:srgbClr val="0000CC"/>
                </a:solidFill>
                <a:latin typeface="Arial"/>
                <a:cs typeface="Arial"/>
              </a:rPr>
              <a:t>firewalls</a:t>
            </a:r>
            <a:endParaRPr sz="1588" dirty="0">
              <a:solidFill>
                <a:srgbClr val="0000CC"/>
              </a:solidFill>
              <a:latin typeface="Arial"/>
              <a:cs typeface="Arial"/>
            </a:endParaRPr>
          </a:p>
          <a:p>
            <a:pPr marL="11206" marR="4483" defTabSz="806867"/>
            <a:r>
              <a:rPr sz="1588" b="1" spc="-4" dirty="0">
                <a:solidFill>
                  <a:srgbClr val="0000CC"/>
                </a:solidFill>
                <a:latin typeface="Arial"/>
                <a:cs typeface="Arial"/>
              </a:rPr>
              <a:t>are preferred </a:t>
            </a:r>
            <a:r>
              <a:rPr sz="1588" b="1" dirty="0">
                <a:solidFill>
                  <a:srgbClr val="0000CC"/>
                </a:solidFill>
                <a:latin typeface="Arial"/>
                <a:cs typeface="Arial"/>
              </a:rPr>
              <a:t>to be </a:t>
            </a:r>
            <a:r>
              <a:rPr sz="1588" b="1" spc="-4" dirty="0">
                <a:solidFill>
                  <a:srgbClr val="0000CC"/>
                </a:solidFill>
                <a:latin typeface="Arial"/>
                <a:cs typeface="Arial"/>
              </a:rPr>
              <a:t>independent  </a:t>
            </a:r>
            <a:r>
              <a:rPr sz="1588" b="1" dirty="0">
                <a:solidFill>
                  <a:srgbClr val="0000CC"/>
                </a:solidFill>
                <a:latin typeface="Arial"/>
                <a:cs typeface="Arial"/>
              </a:rPr>
              <a:t>of each other to </a:t>
            </a:r>
            <a:r>
              <a:rPr sz="1588" b="1" spc="-4" dirty="0">
                <a:solidFill>
                  <a:srgbClr val="0000CC"/>
                </a:solidFill>
                <a:latin typeface="Arial"/>
                <a:cs typeface="Arial"/>
              </a:rPr>
              <a:t>avoid </a:t>
            </a:r>
            <a:r>
              <a:rPr sz="1588" b="1" spc="4" dirty="0">
                <a:solidFill>
                  <a:srgbClr val="0000CC"/>
                </a:solidFill>
                <a:latin typeface="Arial"/>
                <a:cs typeface="Arial"/>
              </a:rPr>
              <a:t>any  </a:t>
            </a:r>
            <a:r>
              <a:rPr sz="1588" b="1" spc="-4" dirty="0">
                <a:solidFill>
                  <a:srgbClr val="0000CC"/>
                </a:solidFill>
                <a:latin typeface="Arial"/>
                <a:cs typeface="Arial"/>
              </a:rPr>
              <a:t>vulnerability.</a:t>
            </a:r>
            <a:endParaRPr sz="1588" dirty="0">
              <a:solidFill>
                <a:srgbClr val="0000CC"/>
              </a:solidFill>
              <a:latin typeface="Arial"/>
              <a:cs typeface="Arial"/>
            </a:endParaRPr>
          </a:p>
        </p:txBody>
      </p:sp>
      <p:sp>
        <p:nvSpPr>
          <p:cNvPr id="43"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0627578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6705" y="165026"/>
            <a:ext cx="7858859" cy="440505"/>
          </a:xfrm>
          <a:prstGeom prst="rect">
            <a:avLst/>
          </a:prstGeom>
        </p:spPr>
        <p:txBody>
          <a:bodyPr vert="horz" wrap="square" lIns="0" tIns="9525" rIns="0" bIns="0" rtlCol="0">
            <a:spAutoFit/>
          </a:bodyPr>
          <a:lstStyle/>
          <a:p>
            <a:pPr marL="11206" marR="4483" algn="ctr" defTabSz="806867">
              <a:lnSpc>
                <a:spcPct val="100299"/>
              </a:lnSpc>
              <a:spcBef>
                <a:spcPts val="75"/>
              </a:spcBef>
            </a:pPr>
            <a:r>
              <a:rPr sz="2800" spc="-4" dirty="0">
                <a:solidFill>
                  <a:srgbClr val="C00000"/>
                </a:solidFill>
                <a:latin typeface="Arial Black" panose="020B0A04020102020204" pitchFamily="34" charset="0"/>
                <a:cs typeface="Arial"/>
              </a:rPr>
              <a:t>A</a:t>
            </a:r>
            <a:r>
              <a:rPr sz="2800" spc="-13" dirty="0">
                <a:solidFill>
                  <a:srgbClr val="C00000"/>
                </a:solidFill>
                <a:latin typeface="Arial Black" panose="020B0A04020102020204" pitchFamily="34" charset="0"/>
                <a:cs typeface="Arial"/>
              </a:rPr>
              <a:t>ppli</a:t>
            </a:r>
            <a:r>
              <a:rPr sz="2800" spc="18" dirty="0">
                <a:solidFill>
                  <a:srgbClr val="C00000"/>
                </a:solidFill>
                <a:latin typeface="Arial Black" panose="020B0A04020102020204" pitchFamily="34" charset="0"/>
                <a:cs typeface="Arial"/>
              </a:rPr>
              <a:t>c</a:t>
            </a:r>
            <a:r>
              <a:rPr sz="2800" spc="-13" dirty="0">
                <a:solidFill>
                  <a:srgbClr val="C00000"/>
                </a:solidFill>
                <a:latin typeface="Arial Black" panose="020B0A04020102020204" pitchFamily="34" charset="0"/>
                <a:cs typeface="Arial"/>
              </a:rPr>
              <a:t>a</a:t>
            </a:r>
            <a:r>
              <a:rPr sz="2800" spc="4" dirty="0">
                <a:solidFill>
                  <a:srgbClr val="C00000"/>
                </a:solidFill>
                <a:latin typeface="Arial Black" panose="020B0A04020102020204" pitchFamily="34" charset="0"/>
                <a:cs typeface="Arial"/>
              </a:rPr>
              <a:t>t</a:t>
            </a:r>
            <a:r>
              <a:rPr sz="2800" spc="-13" dirty="0">
                <a:solidFill>
                  <a:srgbClr val="C00000"/>
                </a:solidFill>
                <a:latin typeface="Arial Black" panose="020B0A04020102020204" pitchFamily="34" charset="0"/>
                <a:cs typeface="Arial"/>
              </a:rPr>
              <a:t>io</a:t>
            </a:r>
            <a:r>
              <a:rPr sz="2800" spc="-4" dirty="0">
                <a:solidFill>
                  <a:srgbClr val="C00000"/>
                </a:solidFill>
                <a:latin typeface="Arial Black" panose="020B0A04020102020204" pitchFamily="34" charset="0"/>
                <a:cs typeface="Arial"/>
              </a:rPr>
              <a:t>n  Proxy  Firewall</a:t>
            </a:r>
            <a:endParaRPr sz="2800" dirty="0">
              <a:solidFill>
                <a:srgbClr val="C00000"/>
              </a:solidFill>
              <a:latin typeface="Arial Black" panose="020B0A04020102020204" pitchFamily="34" charset="0"/>
              <a:cs typeface="Arial"/>
            </a:endParaRPr>
          </a:p>
        </p:txBody>
      </p:sp>
      <p:sp>
        <p:nvSpPr>
          <p:cNvPr id="3" name="object 3"/>
          <p:cNvSpPr txBox="1"/>
          <p:nvPr/>
        </p:nvSpPr>
        <p:spPr>
          <a:xfrm>
            <a:off x="304800" y="6254460"/>
            <a:ext cx="8824210" cy="228536"/>
          </a:xfrm>
          <a:prstGeom prst="rect">
            <a:avLst/>
          </a:prstGeom>
        </p:spPr>
        <p:txBody>
          <a:bodyPr vert="horz" wrap="square" lIns="0" tIns="8965" rIns="0" bIns="0" rtlCol="0">
            <a:spAutoFit/>
          </a:bodyPr>
          <a:lstStyle/>
          <a:p>
            <a:pPr marL="33619" marR="26896" defTabSz="806867">
              <a:lnSpc>
                <a:spcPct val="101299"/>
              </a:lnSpc>
              <a:spcBef>
                <a:spcPts val="71"/>
              </a:spcBef>
            </a:pPr>
            <a:r>
              <a:rPr sz="1412" i="1" dirty="0">
                <a:solidFill>
                  <a:srgbClr val="E40AAB"/>
                </a:solidFill>
                <a:latin typeface="Arial"/>
                <a:cs typeface="Arial"/>
              </a:rPr>
              <a:t>Source </a:t>
            </a:r>
            <a:r>
              <a:rPr sz="1412" i="1" spc="-4" dirty="0">
                <a:solidFill>
                  <a:srgbClr val="E40AAB"/>
                </a:solidFill>
                <a:latin typeface="Arial"/>
                <a:cs typeface="Arial"/>
              </a:rPr>
              <a:t>(adapted </a:t>
            </a:r>
            <a:r>
              <a:rPr sz="1412" i="1" dirty="0">
                <a:solidFill>
                  <a:srgbClr val="E40AAB"/>
                </a:solidFill>
                <a:latin typeface="Arial"/>
                <a:cs typeface="Arial"/>
              </a:rPr>
              <a:t>from): </a:t>
            </a:r>
            <a:r>
              <a:rPr sz="1412" i="1" spc="-9" dirty="0">
                <a:solidFill>
                  <a:srgbClr val="E40AAB"/>
                </a:solidFill>
                <a:latin typeface="Arial"/>
                <a:cs typeface="Arial"/>
              </a:rPr>
              <a:t>Figure 22.1(d) </a:t>
            </a:r>
            <a:r>
              <a:rPr sz="1412" i="1" dirty="0">
                <a:solidFill>
                  <a:srgbClr val="E40AAB"/>
                </a:solidFill>
                <a:latin typeface="Arial"/>
                <a:cs typeface="Arial"/>
              </a:rPr>
              <a:t>from </a:t>
            </a:r>
            <a:r>
              <a:rPr sz="1412" i="1" spc="-4" dirty="0">
                <a:solidFill>
                  <a:srgbClr val="E40AAB"/>
                </a:solidFill>
                <a:latin typeface="Arial"/>
                <a:cs typeface="Arial"/>
              </a:rPr>
              <a:t>William Stallings </a:t>
            </a:r>
            <a:r>
              <a:rPr sz="1412" i="1" dirty="0">
                <a:solidFill>
                  <a:srgbClr val="E40AAB"/>
                </a:solidFill>
                <a:latin typeface="Arial"/>
                <a:cs typeface="Arial"/>
              </a:rPr>
              <a:t>– </a:t>
            </a:r>
            <a:r>
              <a:rPr sz="1412" i="1" spc="-4" dirty="0">
                <a:solidFill>
                  <a:srgbClr val="E40AAB"/>
                </a:solidFill>
                <a:latin typeface="Arial"/>
                <a:cs typeface="Arial"/>
              </a:rPr>
              <a:t>Cryptography and </a:t>
            </a:r>
            <a:r>
              <a:rPr sz="1412" i="1" spc="-9" dirty="0">
                <a:solidFill>
                  <a:srgbClr val="E40AAB"/>
                </a:solidFill>
                <a:latin typeface="Arial"/>
                <a:cs typeface="Arial"/>
              </a:rPr>
              <a:t>Network  </a:t>
            </a:r>
            <a:r>
              <a:rPr sz="1412" i="1" spc="-4" dirty="0">
                <a:solidFill>
                  <a:srgbClr val="E40AAB"/>
                </a:solidFill>
                <a:latin typeface="Arial"/>
                <a:cs typeface="Arial"/>
              </a:rPr>
              <a:t>Security, </a:t>
            </a:r>
            <a:r>
              <a:rPr sz="1412" i="1" spc="-9" dirty="0">
                <a:solidFill>
                  <a:srgbClr val="E40AAB"/>
                </a:solidFill>
                <a:latin typeface="Arial"/>
                <a:cs typeface="Arial"/>
              </a:rPr>
              <a:t>5</a:t>
            </a:r>
            <a:r>
              <a:rPr sz="1456" i="1" spc="-13" baseline="25252" dirty="0">
                <a:solidFill>
                  <a:srgbClr val="E40AAB"/>
                </a:solidFill>
                <a:latin typeface="Arial"/>
                <a:cs typeface="Arial"/>
              </a:rPr>
              <a:t>th</a:t>
            </a:r>
            <a:r>
              <a:rPr sz="1456" i="1" spc="205" baseline="25252" dirty="0">
                <a:solidFill>
                  <a:srgbClr val="E40AAB"/>
                </a:solidFill>
                <a:latin typeface="Arial"/>
                <a:cs typeface="Arial"/>
              </a:rPr>
              <a:t> </a:t>
            </a:r>
            <a:r>
              <a:rPr sz="1412" i="1" spc="-4" dirty="0">
                <a:solidFill>
                  <a:srgbClr val="E40AAB"/>
                </a:solidFill>
                <a:latin typeface="Arial"/>
                <a:cs typeface="Arial"/>
              </a:rPr>
              <a:t>Edition</a:t>
            </a:r>
            <a:endParaRPr sz="1412" i="1" dirty="0">
              <a:solidFill>
                <a:srgbClr val="E40AAB"/>
              </a:solidFill>
              <a:latin typeface="Arial"/>
              <a:cs typeface="Arial"/>
            </a:endParaRPr>
          </a:p>
        </p:txBody>
      </p:sp>
      <p:graphicFrame>
        <p:nvGraphicFramePr>
          <p:cNvPr id="4" name="object 4"/>
          <p:cNvGraphicFramePr>
            <a:graphicFrameLocks noGrp="1"/>
          </p:cNvGraphicFramePr>
          <p:nvPr/>
        </p:nvGraphicFramePr>
        <p:xfrm>
          <a:off x="2959529" y="1474974"/>
          <a:ext cx="1479176" cy="2017055"/>
        </p:xfrm>
        <a:graphic>
          <a:graphicData uri="http://schemas.openxmlformats.org/drawingml/2006/table">
            <a:tbl>
              <a:tblPr firstRow="1" bandRow="1">
                <a:tableStyleId>{2D5ABB26-0587-4C30-8999-92F81FD0307C}</a:tableStyleId>
              </a:tblPr>
              <a:tblGrid>
                <a:gridCol w="1479176">
                  <a:extLst>
                    <a:ext uri="{9D8B030D-6E8A-4147-A177-3AD203B41FA5}">
                      <a16:colId xmlns:a16="http://schemas.microsoft.com/office/drawing/2014/main" val="20000"/>
                    </a:ext>
                  </a:extLst>
                </a:gridCol>
              </a:tblGrid>
              <a:tr h="403411">
                <a:tc>
                  <a:txBody>
                    <a:bodyPr/>
                    <a:lstStyle/>
                    <a:p>
                      <a:pPr marL="1905" algn="ctr">
                        <a:lnSpc>
                          <a:spcPct val="100000"/>
                        </a:lnSpc>
                        <a:spcBef>
                          <a:spcPts val="670"/>
                        </a:spcBef>
                      </a:pPr>
                      <a:r>
                        <a:rPr sz="1600" b="1" spc="-5" dirty="0">
                          <a:latin typeface="Arial"/>
                          <a:cs typeface="Arial"/>
                        </a:rPr>
                        <a:t>Application</a:t>
                      </a:r>
                      <a:endParaRPr sz="160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E0E3"/>
                    </a:solidFill>
                  </a:tcPr>
                </a:tc>
                <a:extLst>
                  <a:ext uri="{0D108BD9-81ED-4DB2-BD59-A6C34878D82A}">
                    <a16:rowId xmlns:a16="http://schemas.microsoft.com/office/drawing/2014/main" val="10000"/>
                  </a:ext>
                </a:extLst>
              </a:tr>
              <a:tr h="403411">
                <a:tc>
                  <a:txBody>
                    <a:bodyPr/>
                    <a:lstStyle/>
                    <a:p>
                      <a:pPr marL="2540" algn="ctr">
                        <a:lnSpc>
                          <a:spcPct val="100000"/>
                        </a:lnSpc>
                        <a:spcBef>
                          <a:spcPts val="670"/>
                        </a:spcBef>
                      </a:pPr>
                      <a:r>
                        <a:rPr sz="1600" b="1" dirty="0">
                          <a:latin typeface="Arial"/>
                          <a:cs typeface="Arial"/>
                        </a:rPr>
                        <a:t>Transport</a:t>
                      </a:r>
                      <a:endParaRPr sz="160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03411">
                <a:tc>
                  <a:txBody>
                    <a:bodyPr/>
                    <a:lstStyle/>
                    <a:p>
                      <a:pPr marL="1905" algn="ctr">
                        <a:lnSpc>
                          <a:spcPct val="100000"/>
                        </a:lnSpc>
                        <a:spcBef>
                          <a:spcPts val="670"/>
                        </a:spcBef>
                      </a:pPr>
                      <a:r>
                        <a:rPr sz="1600" b="1" dirty="0">
                          <a:latin typeface="Arial"/>
                          <a:cs typeface="Arial"/>
                        </a:rPr>
                        <a:t>Network</a:t>
                      </a:r>
                      <a:endParaRPr sz="1600" dirty="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03411">
                <a:tc>
                  <a:txBody>
                    <a:bodyPr/>
                    <a:lstStyle/>
                    <a:p>
                      <a:pPr algn="ctr">
                        <a:lnSpc>
                          <a:spcPct val="100000"/>
                        </a:lnSpc>
                        <a:spcBef>
                          <a:spcPts val="670"/>
                        </a:spcBef>
                      </a:pPr>
                      <a:r>
                        <a:rPr sz="1600" b="1" dirty="0">
                          <a:latin typeface="Arial"/>
                          <a:cs typeface="Arial"/>
                        </a:rPr>
                        <a:t>Link</a:t>
                      </a:r>
                      <a:r>
                        <a:rPr sz="1600" b="1" spc="-10" dirty="0">
                          <a:latin typeface="Arial"/>
                          <a:cs typeface="Arial"/>
                        </a:rPr>
                        <a:t> </a:t>
                      </a:r>
                      <a:r>
                        <a:rPr sz="1600" b="1" spc="-15" dirty="0">
                          <a:latin typeface="Arial"/>
                          <a:cs typeface="Arial"/>
                        </a:rPr>
                        <a:t>Layer</a:t>
                      </a:r>
                      <a:endParaRPr sz="1600" dirty="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03411">
                <a:tc>
                  <a:txBody>
                    <a:bodyPr/>
                    <a:lstStyle/>
                    <a:p>
                      <a:pPr algn="ctr">
                        <a:lnSpc>
                          <a:spcPct val="100000"/>
                        </a:lnSpc>
                        <a:spcBef>
                          <a:spcPts val="670"/>
                        </a:spcBef>
                      </a:pPr>
                      <a:r>
                        <a:rPr sz="1600" b="1" spc="-5" dirty="0">
                          <a:latin typeface="Arial"/>
                          <a:cs typeface="Arial"/>
                        </a:rPr>
                        <a:t>Physical</a:t>
                      </a:r>
                      <a:r>
                        <a:rPr sz="1600" b="1" spc="-40" dirty="0">
                          <a:latin typeface="Arial"/>
                          <a:cs typeface="Arial"/>
                        </a:rPr>
                        <a:t> </a:t>
                      </a:r>
                      <a:r>
                        <a:rPr sz="1600" b="1" spc="-10" dirty="0">
                          <a:latin typeface="Arial"/>
                          <a:cs typeface="Arial"/>
                        </a:rPr>
                        <a:t>Layer</a:t>
                      </a:r>
                      <a:endParaRPr sz="1600" dirty="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nvGraphicFramePr>
        <p:xfrm>
          <a:off x="5380000" y="1474974"/>
          <a:ext cx="1479176" cy="2017055"/>
        </p:xfrm>
        <a:graphic>
          <a:graphicData uri="http://schemas.openxmlformats.org/drawingml/2006/table">
            <a:tbl>
              <a:tblPr firstRow="1" bandRow="1">
                <a:tableStyleId>{2D5ABB26-0587-4C30-8999-92F81FD0307C}</a:tableStyleId>
              </a:tblPr>
              <a:tblGrid>
                <a:gridCol w="1479176">
                  <a:extLst>
                    <a:ext uri="{9D8B030D-6E8A-4147-A177-3AD203B41FA5}">
                      <a16:colId xmlns:a16="http://schemas.microsoft.com/office/drawing/2014/main" val="20000"/>
                    </a:ext>
                  </a:extLst>
                </a:gridCol>
              </a:tblGrid>
              <a:tr h="403411">
                <a:tc>
                  <a:txBody>
                    <a:bodyPr/>
                    <a:lstStyle/>
                    <a:p>
                      <a:pPr marL="1905" algn="ctr">
                        <a:lnSpc>
                          <a:spcPct val="100000"/>
                        </a:lnSpc>
                        <a:spcBef>
                          <a:spcPts val="670"/>
                        </a:spcBef>
                      </a:pPr>
                      <a:r>
                        <a:rPr sz="1600" b="1" spc="-5" dirty="0">
                          <a:latin typeface="Arial"/>
                          <a:cs typeface="Arial"/>
                        </a:rPr>
                        <a:t>Application</a:t>
                      </a:r>
                      <a:endParaRPr sz="160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E0E3"/>
                    </a:solidFill>
                  </a:tcPr>
                </a:tc>
                <a:extLst>
                  <a:ext uri="{0D108BD9-81ED-4DB2-BD59-A6C34878D82A}">
                    <a16:rowId xmlns:a16="http://schemas.microsoft.com/office/drawing/2014/main" val="10000"/>
                  </a:ext>
                </a:extLst>
              </a:tr>
              <a:tr h="403411">
                <a:tc>
                  <a:txBody>
                    <a:bodyPr/>
                    <a:lstStyle/>
                    <a:p>
                      <a:pPr marL="2540" algn="ctr">
                        <a:lnSpc>
                          <a:spcPct val="100000"/>
                        </a:lnSpc>
                        <a:spcBef>
                          <a:spcPts val="670"/>
                        </a:spcBef>
                      </a:pPr>
                      <a:r>
                        <a:rPr sz="1600" b="1" dirty="0">
                          <a:latin typeface="Arial"/>
                          <a:cs typeface="Arial"/>
                        </a:rPr>
                        <a:t>Transport</a:t>
                      </a:r>
                      <a:endParaRPr sz="160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03411">
                <a:tc>
                  <a:txBody>
                    <a:bodyPr/>
                    <a:lstStyle/>
                    <a:p>
                      <a:pPr marL="1905" algn="ctr">
                        <a:lnSpc>
                          <a:spcPct val="100000"/>
                        </a:lnSpc>
                        <a:spcBef>
                          <a:spcPts val="670"/>
                        </a:spcBef>
                      </a:pPr>
                      <a:r>
                        <a:rPr sz="1600" b="1" dirty="0">
                          <a:latin typeface="Arial"/>
                          <a:cs typeface="Arial"/>
                        </a:rPr>
                        <a:t>Network</a:t>
                      </a:r>
                      <a:endParaRPr sz="160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03411">
                <a:tc>
                  <a:txBody>
                    <a:bodyPr/>
                    <a:lstStyle/>
                    <a:p>
                      <a:pPr algn="ctr">
                        <a:lnSpc>
                          <a:spcPct val="100000"/>
                        </a:lnSpc>
                        <a:spcBef>
                          <a:spcPts val="670"/>
                        </a:spcBef>
                      </a:pPr>
                      <a:r>
                        <a:rPr sz="1600" b="1" dirty="0">
                          <a:latin typeface="Arial"/>
                          <a:cs typeface="Arial"/>
                        </a:rPr>
                        <a:t>Link</a:t>
                      </a:r>
                      <a:r>
                        <a:rPr sz="1600" b="1" spc="-10" dirty="0">
                          <a:latin typeface="Arial"/>
                          <a:cs typeface="Arial"/>
                        </a:rPr>
                        <a:t> </a:t>
                      </a:r>
                      <a:r>
                        <a:rPr sz="1600" b="1" spc="-15" dirty="0">
                          <a:latin typeface="Arial"/>
                          <a:cs typeface="Arial"/>
                        </a:rPr>
                        <a:t>Layer</a:t>
                      </a:r>
                      <a:endParaRPr sz="160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03411">
                <a:tc>
                  <a:txBody>
                    <a:bodyPr/>
                    <a:lstStyle/>
                    <a:p>
                      <a:pPr algn="ctr">
                        <a:lnSpc>
                          <a:spcPct val="100000"/>
                        </a:lnSpc>
                        <a:spcBef>
                          <a:spcPts val="670"/>
                        </a:spcBef>
                      </a:pPr>
                      <a:r>
                        <a:rPr sz="1600" b="1" spc="-5" dirty="0">
                          <a:latin typeface="Arial"/>
                          <a:cs typeface="Arial"/>
                        </a:rPr>
                        <a:t>Physical</a:t>
                      </a:r>
                      <a:r>
                        <a:rPr sz="1600" b="1" spc="-40" dirty="0">
                          <a:latin typeface="Arial"/>
                          <a:cs typeface="Arial"/>
                        </a:rPr>
                        <a:t> </a:t>
                      </a:r>
                      <a:r>
                        <a:rPr sz="1600" b="1" spc="-10" dirty="0">
                          <a:latin typeface="Arial"/>
                          <a:cs typeface="Arial"/>
                        </a:rPr>
                        <a:t>Layer</a:t>
                      </a:r>
                      <a:endParaRPr sz="1600" dirty="0">
                        <a:latin typeface="Arial"/>
                        <a:cs typeface="Arial"/>
                      </a:endParaRPr>
                    </a:p>
                  </a:txBody>
                  <a:tcPr marL="0" marR="0" marT="7507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sp>
        <p:nvSpPr>
          <p:cNvPr id="6" name="object 6"/>
          <p:cNvSpPr/>
          <p:nvPr/>
        </p:nvSpPr>
        <p:spPr>
          <a:xfrm>
            <a:off x="4442908" y="1070397"/>
            <a:ext cx="941294" cy="667310"/>
          </a:xfrm>
          <a:custGeom>
            <a:avLst/>
            <a:gdLst/>
            <a:ahLst/>
            <a:cxnLst/>
            <a:rect l="l" t="t" r="r" b="b"/>
            <a:pathLst>
              <a:path w="1066800" h="756285">
                <a:moveTo>
                  <a:pt x="128016" y="627888"/>
                </a:moveTo>
                <a:lnTo>
                  <a:pt x="0" y="691896"/>
                </a:lnTo>
                <a:lnTo>
                  <a:pt x="73152" y="728472"/>
                </a:lnTo>
                <a:lnTo>
                  <a:pt x="128016" y="755904"/>
                </a:lnTo>
                <a:lnTo>
                  <a:pt x="81127" y="697992"/>
                </a:lnTo>
                <a:lnTo>
                  <a:pt x="76200" y="697992"/>
                </a:lnTo>
                <a:lnTo>
                  <a:pt x="73152" y="691896"/>
                </a:lnTo>
                <a:lnTo>
                  <a:pt x="76200" y="685800"/>
                </a:lnTo>
                <a:lnTo>
                  <a:pt x="81127" y="685800"/>
                </a:lnTo>
                <a:lnTo>
                  <a:pt x="128016" y="627888"/>
                </a:lnTo>
                <a:close/>
              </a:path>
              <a:path w="1066800" h="756285">
                <a:moveTo>
                  <a:pt x="597408" y="487680"/>
                </a:moveTo>
                <a:lnTo>
                  <a:pt x="539496" y="534555"/>
                </a:lnTo>
                <a:lnTo>
                  <a:pt x="539496" y="6096"/>
                </a:lnTo>
                <a:lnTo>
                  <a:pt x="533400" y="0"/>
                </a:lnTo>
                <a:lnTo>
                  <a:pt x="530352" y="6096"/>
                </a:lnTo>
                <a:lnTo>
                  <a:pt x="530352" y="537019"/>
                </a:lnTo>
                <a:lnTo>
                  <a:pt x="533400" y="539496"/>
                </a:lnTo>
                <a:lnTo>
                  <a:pt x="469392" y="487680"/>
                </a:lnTo>
                <a:lnTo>
                  <a:pt x="530352" y="609600"/>
                </a:lnTo>
                <a:lnTo>
                  <a:pt x="533400" y="615696"/>
                </a:lnTo>
                <a:lnTo>
                  <a:pt x="539496" y="603504"/>
                </a:lnTo>
                <a:lnTo>
                  <a:pt x="597408" y="487680"/>
                </a:lnTo>
                <a:close/>
              </a:path>
              <a:path w="1066800" h="756285">
                <a:moveTo>
                  <a:pt x="1066800" y="691896"/>
                </a:moveTo>
                <a:lnTo>
                  <a:pt x="938784" y="627888"/>
                </a:lnTo>
                <a:lnTo>
                  <a:pt x="985659" y="685800"/>
                </a:lnTo>
                <a:lnTo>
                  <a:pt x="81127" y="685800"/>
                </a:lnTo>
                <a:lnTo>
                  <a:pt x="76200" y="691896"/>
                </a:lnTo>
                <a:lnTo>
                  <a:pt x="81127" y="697992"/>
                </a:lnTo>
                <a:lnTo>
                  <a:pt x="985659" y="697992"/>
                </a:lnTo>
                <a:lnTo>
                  <a:pt x="938784" y="755904"/>
                </a:lnTo>
                <a:lnTo>
                  <a:pt x="996696" y="726948"/>
                </a:lnTo>
                <a:lnTo>
                  <a:pt x="1066800" y="691896"/>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7" name="object 7"/>
          <p:cNvSpPr txBox="1">
            <a:spLocks noGrp="1"/>
          </p:cNvSpPr>
          <p:nvPr>
            <p:ph type="title"/>
          </p:nvPr>
        </p:nvSpPr>
        <p:spPr>
          <a:xfrm>
            <a:off x="4138560" y="776792"/>
            <a:ext cx="1743075" cy="255678"/>
          </a:xfrm>
          <a:prstGeom prst="rect">
            <a:avLst/>
          </a:prstGeom>
        </p:spPr>
        <p:txBody>
          <a:bodyPr vert="horz" wrap="square" lIns="0" tIns="11206" rIns="0" bIns="0" rtlCol="0">
            <a:spAutoFit/>
          </a:bodyPr>
          <a:lstStyle/>
          <a:p>
            <a:pPr marL="11206">
              <a:spcBef>
                <a:spcPts val="88"/>
              </a:spcBef>
            </a:pPr>
            <a:r>
              <a:rPr sz="1588" b="1" spc="-4" dirty="0"/>
              <a:t>Application</a:t>
            </a:r>
            <a:r>
              <a:rPr sz="1588" b="1" spc="-26" dirty="0"/>
              <a:t> </a:t>
            </a:r>
            <a:r>
              <a:rPr sz="1588" b="1" dirty="0"/>
              <a:t>Proxy</a:t>
            </a:r>
            <a:endParaRPr sz="1588"/>
          </a:p>
        </p:txBody>
      </p:sp>
      <p:grpSp>
        <p:nvGrpSpPr>
          <p:cNvPr id="8" name="object 8"/>
          <p:cNvGrpSpPr/>
          <p:nvPr/>
        </p:nvGrpSpPr>
        <p:grpSpPr>
          <a:xfrm>
            <a:off x="1955202" y="735386"/>
            <a:ext cx="5916706" cy="2832287"/>
            <a:chOff x="2063496" y="833437"/>
            <a:chExt cx="6705600" cy="3209925"/>
          </a:xfrm>
        </p:grpSpPr>
        <p:sp>
          <p:nvSpPr>
            <p:cNvPr id="9" name="object 9"/>
            <p:cNvSpPr/>
            <p:nvPr/>
          </p:nvSpPr>
          <p:spPr>
            <a:xfrm>
              <a:off x="3130296" y="838200"/>
              <a:ext cx="4572000" cy="3200400"/>
            </a:xfrm>
            <a:custGeom>
              <a:avLst/>
              <a:gdLst/>
              <a:ahLst/>
              <a:cxnLst/>
              <a:rect l="l" t="t" r="r" b="b"/>
              <a:pathLst>
                <a:path w="4572000" h="3200400">
                  <a:moveTo>
                    <a:pt x="0" y="0"/>
                  </a:moveTo>
                  <a:lnTo>
                    <a:pt x="0" y="3200399"/>
                  </a:lnTo>
                  <a:lnTo>
                    <a:pt x="4571999" y="3200399"/>
                  </a:lnTo>
                  <a:lnTo>
                    <a:pt x="4571999" y="0"/>
                  </a:lnTo>
                  <a:lnTo>
                    <a:pt x="0" y="0"/>
                  </a:lnTo>
                  <a:close/>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10" name="object 10"/>
            <p:cNvSpPr/>
            <p:nvPr/>
          </p:nvSpPr>
          <p:spPr>
            <a:xfrm>
              <a:off x="2063496" y="1841004"/>
              <a:ext cx="6705600" cy="128270"/>
            </a:xfrm>
            <a:custGeom>
              <a:avLst/>
              <a:gdLst/>
              <a:ahLst/>
              <a:cxnLst/>
              <a:rect l="l" t="t" r="r" b="b"/>
              <a:pathLst>
                <a:path w="6705600" h="128269">
                  <a:moveTo>
                    <a:pt x="128016" y="0"/>
                  </a:moveTo>
                  <a:lnTo>
                    <a:pt x="0" y="64008"/>
                  </a:lnTo>
                  <a:lnTo>
                    <a:pt x="73152" y="100584"/>
                  </a:lnTo>
                  <a:lnTo>
                    <a:pt x="128016" y="128016"/>
                  </a:lnTo>
                  <a:lnTo>
                    <a:pt x="81127" y="70104"/>
                  </a:lnTo>
                  <a:lnTo>
                    <a:pt x="76200" y="70104"/>
                  </a:lnTo>
                  <a:lnTo>
                    <a:pt x="73152" y="64008"/>
                  </a:lnTo>
                  <a:lnTo>
                    <a:pt x="76200" y="57912"/>
                  </a:lnTo>
                  <a:lnTo>
                    <a:pt x="81127" y="57912"/>
                  </a:lnTo>
                  <a:lnTo>
                    <a:pt x="128016" y="0"/>
                  </a:lnTo>
                  <a:close/>
                </a:path>
                <a:path w="6705600" h="128269">
                  <a:moveTo>
                    <a:pt x="1066800" y="64008"/>
                  </a:moveTo>
                  <a:lnTo>
                    <a:pt x="938784" y="0"/>
                  </a:lnTo>
                  <a:lnTo>
                    <a:pt x="985659" y="57912"/>
                  </a:lnTo>
                  <a:lnTo>
                    <a:pt x="81127" y="57912"/>
                  </a:lnTo>
                  <a:lnTo>
                    <a:pt x="76200" y="64008"/>
                  </a:lnTo>
                  <a:lnTo>
                    <a:pt x="81127" y="70104"/>
                  </a:lnTo>
                  <a:lnTo>
                    <a:pt x="985659" y="70104"/>
                  </a:lnTo>
                  <a:lnTo>
                    <a:pt x="938784" y="128016"/>
                  </a:lnTo>
                  <a:lnTo>
                    <a:pt x="996696" y="99060"/>
                  </a:lnTo>
                  <a:lnTo>
                    <a:pt x="1066800" y="64008"/>
                  </a:lnTo>
                  <a:close/>
                </a:path>
                <a:path w="6705600" h="128269">
                  <a:moveTo>
                    <a:pt x="5766816" y="0"/>
                  </a:moveTo>
                  <a:lnTo>
                    <a:pt x="5638800" y="64008"/>
                  </a:lnTo>
                  <a:lnTo>
                    <a:pt x="5711952" y="100584"/>
                  </a:lnTo>
                  <a:lnTo>
                    <a:pt x="5766816" y="128016"/>
                  </a:lnTo>
                  <a:lnTo>
                    <a:pt x="5719927" y="70104"/>
                  </a:lnTo>
                  <a:lnTo>
                    <a:pt x="5715000" y="70104"/>
                  </a:lnTo>
                  <a:lnTo>
                    <a:pt x="5711952" y="64008"/>
                  </a:lnTo>
                  <a:lnTo>
                    <a:pt x="5715000" y="57912"/>
                  </a:lnTo>
                  <a:lnTo>
                    <a:pt x="5719927" y="57912"/>
                  </a:lnTo>
                  <a:lnTo>
                    <a:pt x="5766816" y="0"/>
                  </a:lnTo>
                  <a:close/>
                </a:path>
                <a:path w="6705600" h="128269">
                  <a:moveTo>
                    <a:pt x="6705600" y="64008"/>
                  </a:moveTo>
                  <a:lnTo>
                    <a:pt x="6577584" y="0"/>
                  </a:lnTo>
                  <a:lnTo>
                    <a:pt x="6624460" y="57912"/>
                  </a:lnTo>
                  <a:lnTo>
                    <a:pt x="5719927" y="57912"/>
                  </a:lnTo>
                  <a:lnTo>
                    <a:pt x="5715000" y="64008"/>
                  </a:lnTo>
                  <a:lnTo>
                    <a:pt x="5719927" y="70104"/>
                  </a:lnTo>
                  <a:lnTo>
                    <a:pt x="6624460" y="70104"/>
                  </a:lnTo>
                  <a:lnTo>
                    <a:pt x="6577584" y="128016"/>
                  </a:lnTo>
                  <a:lnTo>
                    <a:pt x="6635496" y="99060"/>
                  </a:lnTo>
                  <a:lnTo>
                    <a:pt x="6705600" y="64008"/>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grpSp>
      <p:sp>
        <p:nvSpPr>
          <p:cNvPr id="11" name="object 11"/>
          <p:cNvSpPr txBox="1"/>
          <p:nvPr/>
        </p:nvSpPr>
        <p:spPr>
          <a:xfrm>
            <a:off x="1645528" y="1394905"/>
            <a:ext cx="1135716" cy="500039"/>
          </a:xfrm>
          <a:prstGeom prst="rect">
            <a:avLst/>
          </a:prstGeom>
        </p:spPr>
        <p:txBody>
          <a:bodyPr vert="horz" wrap="square" lIns="0" tIns="11206" rIns="0" bIns="0" rtlCol="0">
            <a:spAutoFit/>
          </a:bodyPr>
          <a:lstStyle/>
          <a:p>
            <a:pPr marL="11206" marR="4483" defTabSz="806867">
              <a:spcBef>
                <a:spcPts val="88"/>
              </a:spcBef>
            </a:pPr>
            <a:r>
              <a:rPr sz="1588" b="1" dirty="0">
                <a:solidFill>
                  <a:prstClr val="black"/>
                </a:solidFill>
                <a:latin typeface="Arial"/>
                <a:cs typeface="Arial"/>
              </a:rPr>
              <a:t>Inside  </a:t>
            </a:r>
            <a:r>
              <a:rPr sz="1588" b="1" spc="-9" dirty="0">
                <a:solidFill>
                  <a:prstClr val="black"/>
                </a:solidFill>
                <a:latin typeface="Arial"/>
                <a:cs typeface="Arial"/>
              </a:rPr>
              <a:t>C</a:t>
            </a:r>
            <a:r>
              <a:rPr sz="1588" b="1" dirty="0">
                <a:solidFill>
                  <a:prstClr val="black"/>
                </a:solidFill>
                <a:latin typeface="Arial"/>
                <a:cs typeface="Arial"/>
              </a:rPr>
              <a:t>onnection</a:t>
            </a:r>
            <a:endParaRPr sz="1588" dirty="0">
              <a:solidFill>
                <a:prstClr val="black"/>
              </a:solidFill>
              <a:latin typeface="Arial"/>
              <a:cs typeface="Arial"/>
            </a:endParaRPr>
          </a:p>
        </p:txBody>
      </p:sp>
      <p:sp>
        <p:nvSpPr>
          <p:cNvPr id="12" name="object 12"/>
          <p:cNvSpPr txBox="1"/>
          <p:nvPr/>
        </p:nvSpPr>
        <p:spPr>
          <a:xfrm>
            <a:off x="7299848" y="1394905"/>
            <a:ext cx="1135716" cy="500039"/>
          </a:xfrm>
          <a:prstGeom prst="rect">
            <a:avLst/>
          </a:prstGeom>
        </p:spPr>
        <p:txBody>
          <a:bodyPr vert="horz" wrap="square" lIns="0" tIns="11206" rIns="0" bIns="0" rtlCol="0">
            <a:spAutoFit/>
          </a:bodyPr>
          <a:lstStyle/>
          <a:p>
            <a:pPr marL="11206" marR="4483" defTabSz="806867">
              <a:spcBef>
                <a:spcPts val="88"/>
              </a:spcBef>
            </a:pPr>
            <a:r>
              <a:rPr sz="1588" b="1" spc="-4" dirty="0">
                <a:solidFill>
                  <a:prstClr val="black"/>
                </a:solidFill>
                <a:latin typeface="Arial"/>
                <a:cs typeface="Arial"/>
              </a:rPr>
              <a:t>Outside  </a:t>
            </a:r>
            <a:r>
              <a:rPr sz="1588" b="1" spc="-9" dirty="0">
                <a:solidFill>
                  <a:prstClr val="black"/>
                </a:solidFill>
                <a:latin typeface="Arial"/>
                <a:cs typeface="Arial"/>
              </a:rPr>
              <a:t>C</a:t>
            </a:r>
            <a:r>
              <a:rPr sz="1588" b="1" dirty="0">
                <a:solidFill>
                  <a:prstClr val="black"/>
                </a:solidFill>
                <a:latin typeface="Arial"/>
                <a:cs typeface="Arial"/>
              </a:rPr>
              <a:t>onnection</a:t>
            </a:r>
            <a:endParaRPr sz="1588" dirty="0">
              <a:solidFill>
                <a:prstClr val="black"/>
              </a:solidFill>
              <a:latin typeface="Arial"/>
              <a:cs typeface="Arial"/>
            </a:endParaRPr>
          </a:p>
        </p:txBody>
      </p:sp>
      <p:graphicFrame>
        <p:nvGraphicFramePr>
          <p:cNvPr id="13" name="object 13"/>
          <p:cNvGraphicFramePr>
            <a:graphicFrameLocks noGrp="1"/>
          </p:cNvGraphicFramePr>
          <p:nvPr/>
        </p:nvGraphicFramePr>
        <p:xfrm>
          <a:off x="3841656" y="4500562"/>
          <a:ext cx="1210235" cy="1075760"/>
        </p:xfrm>
        <a:graphic>
          <a:graphicData uri="http://schemas.openxmlformats.org/drawingml/2006/table">
            <a:tbl>
              <a:tblPr firstRow="1" bandRow="1">
                <a:tableStyleId>{2D5ABB26-0587-4C30-8999-92F81FD0307C}</a:tableStyleId>
              </a:tblPr>
              <a:tblGrid>
                <a:gridCol w="1210235">
                  <a:extLst>
                    <a:ext uri="{9D8B030D-6E8A-4147-A177-3AD203B41FA5}">
                      <a16:colId xmlns:a16="http://schemas.microsoft.com/office/drawing/2014/main" val="20000"/>
                    </a:ext>
                  </a:extLst>
                </a:gridCol>
              </a:tblGrid>
              <a:tr h="268940">
                <a:tc>
                  <a:txBody>
                    <a:bodyPr/>
                    <a:lstStyle/>
                    <a:p>
                      <a:pPr marL="5715" algn="ctr">
                        <a:lnSpc>
                          <a:spcPct val="100000"/>
                        </a:lnSpc>
                        <a:spcBef>
                          <a:spcPts val="70"/>
                        </a:spcBef>
                      </a:pPr>
                      <a:r>
                        <a:rPr sz="1600" b="1" dirty="0">
                          <a:latin typeface="Arial"/>
                          <a:cs typeface="Arial"/>
                        </a:rPr>
                        <a:t>Telnet</a:t>
                      </a:r>
                      <a:endParaRPr sz="1600">
                        <a:latin typeface="Arial"/>
                        <a:cs typeface="Arial"/>
                      </a:endParaRPr>
                    </a:p>
                  </a:txBody>
                  <a:tcPr marL="0" marR="0" marT="78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68940">
                <a:tc>
                  <a:txBody>
                    <a:bodyPr/>
                    <a:lstStyle/>
                    <a:p>
                      <a:pPr algn="ctr">
                        <a:lnSpc>
                          <a:spcPct val="100000"/>
                        </a:lnSpc>
                        <a:spcBef>
                          <a:spcPts val="70"/>
                        </a:spcBef>
                      </a:pPr>
                      <a:r>
                        <a:rPr sz="1600" b="1" dirty="0">
                          <a:latin typeface="Arial"/>
                          <a:cs typeface="Arial"/>
                        </a:rPr>
                        <a:t>FTP</a:t>
                      </a:r>
                      <a:endParaRPr sz="1600">
                        <a:latin typeface="Arial"/>
                        <a:cs typeface="Arial"/>
                      </a:endParaRPr>
                    </a:p>
                  </a:txBody>
                  <a:tcPr marL="0" marR="0" marT="78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268940">
                <a:tc>
                  <a:txBody>
                    <a:bodyPr/>
                    <a:lstStyle/>
                    <a:p>
                      <a:pPr marL="2540" algn="ctr">
                        <a:lnSpc>
                          <a:spcPct val="100000"/>
                        </a:lnSpc>
                        <a:spcBef>
                          <a:spcPts val="70"/>
                        </a:spcBef>
                      </a:pPr>
                      <a:r>
                        <a:rPr sz="1600" b="1" dirty="0">
                          <a:latin typeface="Arial"/>
                          <a:cs typeface="Arial"/>
                        </a:rPr>
                        <a:t>SMTP</a:t>
                      </a:r>
                      <a:endParaRPr sz="1600">
                        <a:latin typeface="Arial"/>
                        <a:cs typeface="Arial"/>
                      </a:endParaRPr>
                    </a:p>
                  </a:txBody>
                  <a:tcPr marL="0" marR="0" marT="78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68940">
                <a:tc>
                  <a:txBody>
                    <a:bodyPr/>
                    <a:lstStyle/>
                    <a:p>
                      <a:pPr algn="ctr">
                        <a:lnSpc>
                          <a:spcPct val="100000"/>
                        </a:lnSpc>
                        <a:spcBef>
                          <a:spcPts val="70"/>
                        </a:spcBef>
                      </a:pPr>
                      <a:r>
                        <a:rPr sz="1600" b="1" spc="-5" dirty="0">
                          <a:latin typeface="Arial"/>
                          <a:cs typeface="Arial"/>
                        </a:rPr>
                        <a:t>HTTP</a:t>
                      </a:r>
                      <a:endParaRPr sz="1600" dirty="0">
                        <a:latin typeface="Arial"/>
                        <a:cs typeface="Arial"/>
                      </a:endParaRPr>
                    </a:p>
                  </a:txBody>
                  <a:tcPr marL="0" marR="0" marT="78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grpSp>
        <p:nvGrpSpPr>
          <p:cNvPr id="14" name="object 14"/>
          <p:cNvGrpSpPr/>
          <p:nvPr/>
        </p:nvGrpSpPr>
        <p:grpSpPr>
          <a:xfrm>
            <a:off x="2831950" y="4366092"/>
            <a:ext cx="2363321" cy="1420346"/>
            <a:chOff x="3057144" y="4948237"/>
            <a:chExt cx="2678430" cy="1609725"/>
          </a:xfrm>
        </p:grpSpPr>
        <p:sp>
          <p:nvSpPr>
            <p:cNvPr id="15" name="object 15"/>
            <p:cNvSpPr/>
            <p:nvPr/>
          </p:nvSpPr>
          <p:spPr>
            <a:xfrm>
              <a:off x="4053839" y="4953000"/>
              <a:ext cx="1676400" cy="1600200"/>
            </a:xfrm>
            <a:custGeom>
              <a:avLst/>
              <a:gdLst/>
              <a:ahLst/>
              <a:cxnLst/>
              <a:rect l="l" t="t" r="r" b="b"/>
              <a:pathLst>
                <a:path w="1676400" h="1600200">
                  <a:moveTo>
                    <a:pt x="0" y="0"/>
                  </a:moveTo>
                  <a:lnTo>
                    <a:pt x="0" y="1600199"/>
                  </a:lnTo>
                  <a:lnTo>
                    <a:pt x="1676399" y="1600199"/>
                  </a:lnTo>
                  <a:lnTo>
                    <a:pt x="1676399" y="0"/>
                  </a:lnTo>
                  <a:lnTo>
                    <a:pt x="0" y="0"/>
                  </a:lnTo>
                  <a:close/>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sp>
          <p:nvSpPr>
            <p:cNvPr id="16" name="object 16"/>
            <p:cNvSpPr/>
            <p:nvPr/>
          </p:nvSpPr>
          <p:spPr>
            <a:xfrm>
              <a:off x="3057144" y="5193792"/>
              <a:ext cx="1066800" cy="128270"/>
            </a:xfrm>
            <a:custGeom>
              <a:avLst/>
              <a:gdLst/>
              <a:ahLst/>
              <a:cxnLst/>
              <a:rect l="l" t="t" r="r" b="b"/>
              <a:pathLst>
                <a:path w="1066800" h="128270">
                  <a:moveTo>
                    <a:pt x="128016" y="0"/>
                  </a:moveTo>
                  <a:lnTo>
                    <a:pt x="0" y="64008"/>
                  </a:lnTo>
                  <a:lnTo>
                    <a:pt x="73152" y="100584"/>
                  </a:lnTo>
                  <a:lnTo>
                    <a:pt x="73152" y="64008"/>
                  </a:lnTo>
                  <a:lnTo>
                    <a:pt x="76200" y="57912"/>
                  </a:lnTo>
                  <a:lnTo>
                    <a:pt x="81134" y="57912"/>
                  </a:lnTo>
                  <a:lnTo>
                    <a:pt x="128016" y="0"/>
                  </a:lnTo>
                  <a:close/>
                </a:path>
                <a:path w="1066800" h="128270">
                  <a:moveTo>
                    <a:pt x="81134" y="70104"/>
                  </a:moveTo>
                  <a:lnTo>
                    <a:pt x="76200" y="64008"/>
                  </a:lnTo>
                  <a:lnTo>
                    <a:pt x="76200" y="57912"/>
                  </a:lnTo>
                  <a:lnTo>
                    <a:pt x="73152" y="64008"/>
                  </a:lnTo>
                  <a:lnTo>
                    <a:pt x="76200" y="70104"/>
                  </a:lnTo>
                  <a:lnTo>
                    <a:pt x="76200" y="64008"/>
                  </a:lnTo>
                  <a:lnTo>
                    <a:pt x="81134" y="57912"/>
                  </a:lnTo>
                  <a:lnTo>
                    <a:pt x="81134" y="70104"/>
                  </a:lnTo>
                  <a:close/>
                </a:path>
                <a:path w="1066800" h="128270">
                  <a:moveTo>
                    <a:pt x="128016" y="128016"/>
                  </a:moveTo>
                  <a:lnTo>
                    <a:pt x="81134" y="70104"/>
                  </a:lnTo>
                  <a:lnTo>
                    <a:pt x="76200" y="70104"/>
                  </a:lnTo>
                  <a:lnTo>
                    <a:pt x="73152" y="64008"/>
                  </a:lnTo>
                  <a:lnTo>
                    <a:pt x="73152" y="100584"/>
                  </a:lnTo>
                  <a:lnTo>
                    <a:pt x="128016" y="128016"/>
                  </a:lnTo>
                  <a:close/>
                </a:path>
                <a:path w="1066800" h="128270">
                  <a:moveTo>
                    <a:pt x="990600" y="64008"/>
                  </a:moveTo>
                  <a:lnTo>
                    <a:pt x="985665" y="57912"/>
                  </a:lnTo>
                  <a:lnTo>
                    <a:pt x="81134" y="57912"/>
                  </a:lnTo>
                  <a:lnTo>
                    <a:pt x="76200" y="64008"/>
                  </a:lnTo>
                  <a:lnTo>
                    <a:pt x="81134" y="70104"/>
                  </a:lnTo>
                  <a:lnTo>
                    <a:pt x="985665" y="70104"/>
                  </a:lnTo>
                  <a:lnTo>
                    <a:pt x="990600" y="64008"/>
                  </a:lnTo>
                  <a:close/>
                </a:path>
                <a:path w="1066800" h="128270">
                  <a:moveTo>
                    <a:pt x="1066800" y="64008"/>
                  </a:moveTo>
                  <a:lnTo>
                    <a:pt x="938784" y="0"/>
                  </a:lnTo>
                  <a:lnTo>
                    <a:pt x="985665" y="57912"/>
                  </a:lnTo>
                  <a:lnTo>
                    <a:pt x="990600" y="57912"/>
                  </a:lnTo>
                  <a:lnTo>
                    <a:pt x="996696" y="64008"/>
                  </a:lnTo>
                  <a:lnTo>
                    <a:pt x="996696" y="99060"/>
                  </a:lnTo>
                  <a:lnTo>
                    <a:pt x="1066800" y="64008"/>
                  </a:lnTo>
                  <a:close/>
                </a:path>
                <a:path w="1066800" h="128270">
                  <a:moveTo>
                    <a:pt x="996696" y="99060"/>
                  </a:moveTo>
                  <a:lnTo>
                    <a:pt x="996696" y="64008"/>
                  </a:lnTo>
                  <a:lnTo>
                    <a:pt x="990600" y="70104"/>
                  </a:lnTo>
                  <a:lnTo>
                    <a:pt x="985665" y="70104"/>
                  </a:lnTo>
                  <a:lnTo>
                    <a:pt x="938784" y="128016"/>
                  </a:lnTo>
                  <a:lnTo>
                    <a:pt x="996696" y="99060"/>
                  </a:lnTo>
                  <a:close/>
                </a:path>
                <a:path w="1066800" h="128270">
                  <a:moveTo>
                    <a:pt x="996696" y="64008"/>
                  </a:moveTo>
                  <a:lnTo>
                    <a:pt x="990600" y="57912"/>
                  </a:lnTo>
                  <a:lnTo>
                    <a:pt x="985665" y="57912"/>
                  </a:lnTo>
                  <a:lnTo>
                    <a:pt x="990600" y="64008"/>
                  </a:lnTo>
                  <a:lnTo>
                    <a:pt x="990600" y="70104"/>
                  </a:lnTo>
                  <a:lnTo>
                    <a:pt x="996696" y="64008"/>
                  </a:lnTo>
                  <a:close/>
                </a:path>
                <a:path w="1066800" h="128270">
                  <a:moveTo>
                    <a:pt x="990600" y="70104"/>
                  </a:moveTo>
                  <a:lnTo>
                    <a:pt x="990600" y="64008"/>
                  </a:lnTo>
                  <a:lnTo>
                    <a:pt x="985665" y="70104"/>
                  </a:lnTo>
                  <a:lnTo>
                    <a:pt x="990600" y="70104"/>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grpSp>
      <p:sp>
        <p:nvSpPr>
          <p:cNvPr id="17" name="object 17"/>
          <p:cNvSpPr txBox="1"/>
          <p:nvPr/>
        </p:nvSpPr>
        <p:spPr>
          <a:xfrm>
            <a:off x="3619503" y="3788936"/>
            <a:ext cx="1638860" cy="500039"/>
          </a:xfrm>
          <a:prstGeom prst="rect">
            <a:avLst/>
          </a:prstGeom>
        </p:spPr>
        <p:txBody>
          <a:bodyPr vert="horz" wrap="square" lIns="0" tIns="11206" rIns="0" bIns="0" rtlCol="0">
            <a:spAutoFit/>
          </a:bodyPr>
          <a:lstStyle/>
          <a:p>
            <a:pPr marL="11206" marR="4483" defTabSz="806867">
              <a:spcBef>
                <a:spcPts val="88"/>
              </a:spcBef>
            </a:pPr>
            <a:r>
              <a:rPr sz="1588" b="1" spc="-31" dirty="0">
                <a:solidFill>
                  <a:prstClr val="black"/>
                </a:solidFill>
                <a:latin typeface="Arial"/>
                <a:cs typeface="Arial"/>
              </a:rPr>
              <a:t>A</a:t>
            </a:r>
            <a:r>
              <a:rPr sz="1588" b="1" dirty="0">
                <a:solidFill>
                  <a:prstClr val="black"/>
                </a:solidFill>
                <a:latin typeface="Arial"/>
                <a:cs typeface="Arial"/>
              </a:rPr>
              <a:t>pplication-le</a:t>
            </a:r>
            <a:r>
              <a:rPr sz="1588" b="1" spc="-22" dirty="0">
                <a:solidFill>
                  <a:prstClr val="black"/>
                </a:solidFill>
                <a:latin typeface="Arial"/>
                <a:cs typeface="Arial"/>
              </a:rPr>
              <a:t>v</a:t>
            </a:r>
            <a:r>
              <a:rPr sz="1588" b="1" dirty="0">
                <a:solidFill>
                  <a:prstClr val="black"/>
                </a:solidFill>
                <a:latin typeface="Arial"/>
                <a:cs typeface="Arial"/>
              </a:rPr>
              <a:t>el  </a:t>
            </a:r>
            <a:r>
              <a:rPr sz="1588" b="1" spc="4" dirty="0">
                <a:solidFill>
                  <a:prstClr val="black"/>
                </a:solidFill>
                <a:latin typeface="Arial"/>
                <a:cs typeface="Arial"/>
              </a:rPr>
              <a:t>Gateway</a:t>
            </a:r>
            <a:endParaRPr sz="1588">
              <a:solidFill>
                <a:prstClr val="black"/>
              </a:solidFill>
              <a:latin typeface="Arial"/>
              <a:cs typeface="Arial"/>
            </a:endParaRPr>
          </a:p>
        </p:txBody>
      </p:sp>
      <p:sp>
        <p:nvSpPr>
          <p:cNvPr id="18" name="object 18"/>
          <p:cNvSpPr/>
          <p:nvPr/>
        </p:nvSpPr>
        <p:spPr>
          <a:xfrm>
            <a:off x="1559858" y="4122867"/>
            <a:ext cx="806824" cy="785308"/>
          </a:xfrm>
          <a:prstGeom prst="rect">
            <a:avLst/>
          </a:prstGeom>
          <a:blipFill>
            <a:blip r:embed="rId2"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9" name="object 19"/>
          <p:cNvSpPr/>
          <p:nvPr/>
        </p:nvSpPr>
        <p:spPr>
          <a:xfrm>
            <a:off x="6602506" y="4168588"/>
            <a:ext cx="806824" cy="785308"/>
          </a:xfrm>
          <a:prstGeom prst="rect">
            <a:avLst/>
          </a:prstGeom>
          <a:blipFill>
            <a:blip r:embed="rId2" cstate="print"/>
            <a:stretch>
              <a:fillRect/>
            </a:stretch>
          </a:blipFill>
        </p:spPr>
        <p:txBody>
          <a:bodyPr wrap="square" lIns="0" tIns="0" rIns="0" bIns="0" rtlCol="0"/>
          <a:lstStyle/>
          <a:p>
            <a:pPr defTabSz="806867"/>
            <a:endParaRPr sz="1588">
              <a:solidFill>
                <a:prstClr val="black"/>
              </a:solidFill>
              <a:latin typeface="Calibri"/>
            </a:endParaRPr>
          </a:p>
        </p:txBody>
      </p:sp>
      <p:sp>
        <p:nvSpPr>
          <p:cNvPr id="20" name="object 20"/>
          <p:cNvSpPr txBox="1"/>
          <p:nvPr/>
        </p:nvSpPr>
        <p:spPr>
          <a:xfrm>
            <a:off x="2503396" y="4367159"/>
            <a:ext cx="1135716" cy="500039"/>
          </a:xfrm>
          <a:prstGeom prst="rect">
            <a:avLst/>
          </a:prstGeom>
        </p:spPr>
        <p:txBody>
          <a:bodyPr vert="horz" wrap="square" lIns="0" tIns="11206" rIns="0" bIns="0" rtlCol="0">
            <a:spAutoFit/>
          </a:bodyPr>
          <a:lstStyle/>
          <a:p>
            <a:pPr marL="11206" marR="4483" defTabSz="806867">
              <a:spcBef>
                <a:spcPts val="88"/>
              </a:spcBef>
            </a:pPr>
            <a:r>
              <a:rPr sz="1588" b="1" dirty="0">
                <a:solidFill>
                  <a:prstClr val="black"/>
                </a:solidFill>
                <a:latin typeface="Arial"/>
                <a:cs typeface="Arial"/>
              </a:rPr>
              <a:t>Inside  </a:t>
            </a:r>
            <a:r>
              <a:rPr sz="1588" b="1" spc="-9" dirty="0">
                <a:solidFill>
                  <a:prstClr val="black"/>
                </a:solidFill>
                <a:latin typeface="Arial"/>
                <a:cs typeface="Arial"/>
              </a:rPr>
              <a:t>C</a:t>
            </a:r>
            <a:r>
              <a:rPr sz="1588" b="1" dirty="0">
                <a:solidFill>
                  <a:prstClr val="black"/>
                </a:solidFill>
                <a:latin typeface="Arial"/>
                <a:cs typeface="Arial"/>
              </a:rPr>
              <a:t>onnection</a:t>
            </a:r>
            <a:endParaRPr sz="1588">
              <a:solidFill>
                <a:prstClr val="black"/>
              </a:solidFill>
              <a:latin typeface="Arial"/>
              <a:cs typeface="Arial"/>
            </a:endParaRPr>
          </a:p>
        </p:txBody>
      </p:sp>
      <p:sp>
        <p:nvSpPr>
          <p:cNvPr id="21" name="object 21"/>
          <p:cNvSpPr/>
          <p:nvPr/>
        </p:nvSpPr>
        <p:spPr>
          <a:xfrm>
            <a:off x="5123329" y="4555864"/>
            <a:ext cx="941294" cy="110378"/>
          </a:xfrm>
          <a:custGeom>
            <a:avLst/>
            <a:gdLst/>
            <a:ahLst/>
            <a:cxnLst/>
            <a:rect l="l" t="t" r="r" b="b"/>
            <a:pathLst>
              <a:path w="1066800" h="125095">
                <a:moveTo>
                  <a:pt x="128016" y="0"/>
                </a:moveTo>
                <a:lnTo>
                  <a:pt x="0" y="64008"/>
                </a:lnTo>
                <a:lnTo>
                  <a:pt x="73152" y="98842"/>
                </a:lnTo>
                <a:lnTo>
                  <a:pt x="73152" y="64008"/>
                </a:lnTo>
                <a:lnTo>
                  <a:pt x="76200" y="57912"/>
                </a:lnTo>
                <a:lnTo>
                  <a:pt x="81134" y="57912"/>
                </a:lnTo>
                <a:lnTo>
                  <a:pt x="128016" y="0"/>
                </a:lnTo>
                <a:close/>
              </a:path>
              <a:path w="1066800" h="125095">
                <a:moveTo>
                  <a:pt x="81134" y="57912"/>
                </a:moveTo>
                <a:lnTo>
                  <a:pt x="76200" y="57912"/>
                </a:lnTo>
                <a:lnTo>
                  <a:pt x="73152" y="64008"/>
                </a:lnTo>
                <a:lnTo>
                  <a:pt x="76200" y="67056"/>
                </a:lnTo>
                <a:lnTo>
                  <a:pt x="76200" y="64008"/>
                </a:lnTo>
                <a:lnTo>
                  <a:pt x="81134" y="57912"/>
                </a:lnTo>
                <a:close/>
              </a:path>
              <a:path w="1066800" h="125095">
                <a:moveTo>
                  <a:pt x="128016" y="124968"/>
                </a:moveTo>
                <a:lnTo>
                  <a:pt x="78790" y="67056"/>
                </a:lnTo>
                <a:lnTo>
                  <a:pt x="76200" y="67056"/>
                </a:lnTo>
                <a:lnTo>
                  <a:pt x="73152" y="64008"/>
                </a:lnTo>
                <a:lnTo>
                  <a:pt x="73152" y="98842"/>
                </a:lnTo>
                <a:lnTo>
                  <a:pt x="128016" y="124968"/>
                </a:lnTo>
                <a:close/>
              </a:path>
              <a:path w="1066800" h="125095">
                <a:moveTo>
                  <a:pt x="990600" y="64008"/>
                </a:moveTo>
                <a:lnTo>
                  <a:pt x="985955" y="57912"/>
                </a:lnTo>
                <a:lnTo>
                  <a:pt x="81134" y="57912"/>
                </a:lnTo>
                <a:lnTo>
                  <a:pt x="76200" y="64008"/>
                </a:lnTo>
                <a:lnTo>
                  <a:pt x="78790" y="67056"/>
                </a:lnTo>
                <a:lnTo>
                  <a:pt x="988161" y="67056"/>
                </a:lnTo>
                <a:lnTo>
                  <a:pt x="990600" y="64008"/>
                </a:lnTo>
                <a:close/>
              </a:path>
              <a:path w="1066800" h="125095">
                <a:moveTo>
                  <a:pt x="78790" y="67056"/>
                </a:moveTo>
                <a:lnTo>
                  <a:pt x="76200" y="64008"/>
                </a:lnTo>
                <a:lnTo>
                  <a:pt x="76200" y="67056"/>
                </a:lnTo>
                <a:lnTo>
                  <a:pt x="78790" y="67056"/>
                </a:lnTo>
                <a:close/>
              </a:path>
              <a:path w="1066800" h="125095">
                <a:moveTo>
                  <a:pt x="1066800" y="64008"/>
                </a:moveTo>
                <a:lnTo>
                  <a:pt x="941832" y="0"/>
                </a:lnTo>
                <a:lnTo>
                  <a:pt x="985955" y="57912"/>
                </a:lnTo>
                <a:lnTo>
                  <a:pt x="990600" y="57912"/>
                </a:lnTo>
                <a:lnTo>
                  <a:pt x="996696" y="64008"/>
                </a:lnTo>
                <a:lnTo>
                  <a:pt x="996696" y="98205"/>
                </a:lnTo>
                <a:lnTo>
                  <a:pt x="1066800" y="64008"/>
                </a:lnTo>
                <a:close/>
              </a:path>
              <a:path w="1066800" h="125095">
                <a:moveTo>
                  <a:pt x="996696" y="98205"/>
                </a:moveTo>
                <a:lnTo>
                  <a:pt x="996696" y="64008"/>
                </a:lnTo>
                <a:lnTo>
                  <a:pt x="990600" y="67056"/>
                </a:lnTo>
                <a:lnTo>
                  <a:pt x="988161" y="67056"/>
                </a:lnTo>
                <a:lnTo>
                  <a:pt x="941832" y="124968"/>
                </a:lnTo>
                <a:lnTo>
                  <a:pt x="996696" y="98205"/>
                </a:lnTo>
                <a:close/>
              </a:path>
              <a:path w="1066800" h="125095">
                <a:moveTo>
                  <a:pt x="996696" y="64008"/>
                </a:moveTo>
                <a:lnTo>
                  <a:pt x="990600" y="57912"/>
                </a:lnTo>
                <a:lnTo>
                  <a:pt x="985955" y="57912"/>
                </a:lnTo>
                <a:lnTo>
                  <a:pt x="990600" y="64008"/>
                </a:lnTo>
                <a:lnTo>
                  <a:pt x="990600" y="67056"/>
                </a:lnTo>
                <a:lnTo>
                  <a:pt x="996696" y="64008"/>
                </a:lnTo>
                <a:close/>
              </a:path>
              <a:path w="1066800" h="125095">
                <a:moveTo>
                  <a:pt x="990600" y="67056"/>
                </a:moveTo>
                <a:lnTo>
                  <a:pt x="990600" y="64008"/>
                </a:lnTo>
                <a:lnTo>
                  <a:pt x="988161" y="67056"/>
                </a:lnTo>
                <a:lnTo>
                  <a:pt x="990600" y="67056"/>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22" name="object 22"/>
          <p:cNvSpPr txBox="1"/>
          <p:nvPr/>
        </p:nvSpPr>
        <p:spPr>
          <a:xfrm>
            <a:off x="5461751" y="4367159"/>
            <a:ext cx="1135716" cy="500039"/>
          </a:xfrm>
          <a:prstGeom prst="rect">
            <a:avLst/>
          </a:prstGeom>
        </p:spPr>
        <p:txBody>
          <a:bodyPr vert="horz" wrap="square" lIns="0" tIns="11206" rIns="0" bIns="0" rtlCol="0">
            <a:spAutoFit/>
          </a:bodyPr>
          <a:lstStyle/>
          <a:p>
            <a:pPr marL="11206" marR="4483" defTabSz="806867">
              <a:spcBef>
                <a:spcPts val="88"/>
              </a:spcBef>
            </a:pPr>
            <a:r>
              <a:rPr sz="1588" b="1" spc="-4" dirty="0">
                <a:solidFill>
                  <a:prstClr val="black"/>
                </a:solidFill>
                <a:latin typeface="Arial"/>
                <a:cs typeface="Arial"/>
              </a:rPr>
              <a:t>Outside  </a:t>
            </a:r>
            <a:r>
              <a:rPr sz="1588" b="1" spc="-9" dirty="0">
                <a:solidFill>
                  <a:prstClr val="black"/>
                </a:solidFill>
                <a:latin typeface="Arial"/>
                <a:cs typeface="Arial"/>
              </a:rPr>
              <a:t>C</a:t>
            </a:r>
            <a:r>
              <a:rPr sz="1588" b="1" dirty="0">
                <a:solidFill>
                  <a:prstClr val="black"/>
                </a:solidFill>
                <a:latin typeface="Arial"/>
                <a:cs typeface="Arial"/>
              </a:rPr>
              <a:t>onnection</a:t>
            </a:r>
            <a:endParaRPr sz="1588" dirty="0">
              <a:solidFill>
                <a:prstClr val="black"/>
              </a:solidFill>
              <a:latin typeface="Arial"/>
              <a:cs typeface="Arial"/>
            </a:endParaRPr>
          </a:p>
        </p:txBody>
      </p:sp>
      <p:sp>
        <p:nvSpPr>
          <p:cNvPr id="23" name="object 23"/>
          <p:cNvSpPr txBox="1"/>
          <p:nvPr/>
        </p:nvSpPr>
        <p:spPr>
          <a:xfrm>
            <a:off x="1145241" y="4896974"/>
            <a:ext cx="1111624" cy="255678"/>
          </a:xfrm>
          <a:prstGeom prst="rect">
            <a:avLst/>
          </a:prstGeom>
        </p:spPr>
        <p:txBody>
          <a:bodyPr vert="horz" wrap="square" lIns="0" tIns="11206" rIns="0" bIns="0" rtlCol="0">
            <a:spAutoFit/>
          </a:bodyPr>
          <a:lstStyle/>
          <a:p>
            <a:pPr marL="11206" defTabSz="806867">
              <a:spcBef>
                <a:spcPts val="88"/>
              </a:spcBef>
            </a:pPr>
            <a:r>
              <a:rPr sz="1588" b="1" dirty="0">
                <a:solidFill>
                  <a:prstClr val="black"/>
                </a:solidFill>
                <a:latin typeface="Arial"/>
                <a:cs typeface="Arial"/>
              </a:rPr>
              <a:t>Inside</a:t>
            </a:r>
            <a:r>
              <a:rPr sz="1588" b="1" spc="-49" dirty="0">
                <a:solidFill>
                  <a:prstClr val="black"/>
                </a:solidFill>
                <a:latin typeface="Arial"/>
                <a:cs typeface="Arial"/>
              </a:rPr>
              <a:t> </a:t>
            </a:r>
            <a:r>
              <a:rPr sz="1588" b="1" spc="-9" dirty="0">
                <a:solidFill>
                  <a:prstClr val="black"/>
                </a:solidFill>
                <a:latin typeface="Arial"/>
                <a:cs typeface="Arial"/>
              </a:rPr>
              <a:t>Host</a:t>
            </a:r>
            <a:endParaRPr sz="1588" dirty="0">
              <a:solidFill>
                <a:prstClr val="black"/>
              </a:solidFill>
              <a:latin typeface="Arial"/>
              <a:cs typeface="Arial"/>
            </a:endParaRPr>
          </a:p>
        </p:txBody>
      </p:sp>
      <p:sp>
        <p:nvSpPr>
          <p:cNvPr id="24" name="object 24"/>
          <p:cNvSpPr txBox="1"/>
          <p:nvPr/>
        </p:nvSpPr>
        <p:spPr>
          <a:xfrm>
            <a:off x="7002785" y="4945383"/>
            <a:ext cx="1281393" cy="255678"/>
          </a:xfrm>
          <a:prstGeom prst="rect">
            <a:avLst/>
          </a:prstGeom>
        </p:spPr>
        <p:txBody>
          <a:bodyPr vert="horz" wrap="square" lIns="0" tIns="11206" rIns="0" bIns="0" rtlCol="0">
            <a:spAutoFit/>
          </a:bodyPr>
          <a:lstStyle/>
          <a:p>
            <a:pPr marL="11206" defTabSz="806867">
              <a:spcBef>
                <a:spcPts val="88"/>
              </a:spcBef>
            </a:pPr>
            <a:r>
              <a:rPr sz="1588" b="1" spc="-4" dirty="0">
                <a:solidFill>
                  <a:prstClr val="black"/>
                </a:solidFill>
                <a:latin typeface="Arial"/>
                <a:cs typeface="Arial"/>
              </a:rPr>
              <a:t>Outside</a:t>
            </a:r>
            <a:r>
              <a:rPr sz="1588" b="1" spc="-26" dirty="0">
                <a:solidFill>
                  <a:prstClr val="black"/>
                </a:solidFill>
                <a:latin typeface="Arial"/>
                <a:cs typeface="Arial"/>
              </a:rPr>
              <a:t> </a:t>
            </a:r>
            <a:r>
              <a:rPr sz="1588" b="1" spc="-4" dirty="0">
                <a:solidFill>
                  <a:prstClr val="black"/>
                </a:solidFill>
                <a:latin typeface="Arial"/>
                <a:cs typeface="Arial"/>
              </a:rPr>
              <a:t>Host</a:t>
            </a:r>
            <a:endParaRPr sz="1588" dirty="0">
              <a:solidFill>
                <a:prstClr val="black"/>
              </a:solidFill>
              <a:latin typeface="Arial"/>
              <a:cs typeface="Arial"/>
            </a:endParaRPr>
          </a:p>
        </p:txBody>
      </p:sp>
      <p:sp>
        <p:nvSpPr>
          <p:cNvPr id="2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1090203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solidFill>
                  <a:srgbClr val="C00000"/>
                </a:solidFill>
                <a:latin typeface="Arial Black" panose="020B0A04020102020204" pitchFamily="34" charset="0"/>
              </a:rPr>
              <a:t>HUB</a:t>
            </a:r>
          </a:p>
        </p:txBody>
      </p:sp>
      <p:sp>
        <p:nvSpPr>
          <p:cNvPr id="3" name="Content Placeholder 2"/>
          <p:cNvSpPr>
            <a:spLocks noGrp="1"/>
          </p:cNvSpPr>
          <p:nvPr>
            <p:ph idx="1"/>
          </p:nvPr>
        </p:nvSpPr>
        <p:spPr>
          <a:xfrm>
            <a:off x="457200" y="1219200"/>
            <a:ext cx="8229600" cy="4906963"/>
          </a:xfrm>
        </p:spPr>
        <p:txBody>
          <a:bodyPr>
            <a:normAutofit fontScale="85000" lnSpcReduction="20000"/>
          </a:bodyPr>
          <a:lstStyle/>
          <a:p>
            <a:pPr algn="just" fontAlgn="base">
              <a:spcBef>
                <a:spcPct val="0"/>
              </a:spcBef>
              <a:spcAft>
                <a:spcPct val="0"/>
              </a:spcAft>
            </a:pPr>
            <a:r>
              <a:rPr lang="en-US" sz="3300" dirty="0">
                <a:solidFill>
                  <a:srgbClr val="0000CC"/>
                </a:solidFill>
                <a:latin typeface="Arial" panose="020B0604020202020204" pitchFamily="34" charset="0"/>
                <a:ea typeface="Calibri" pitchFamily="34" charset="0"/>
                <a:cs typeface="Arial" panose="020B0604020202020204" pitchFamily="34" charset="0"/>
              </a:rPr>
              <a:t>HUB operated at Physical Layer is used to connect multiple computers in a single workgroup LAN network. Typically HUBs are available with 4,8,12,24,48 ports. </a:t>
            </a:r>
          </a:p>
          <a:p>
            <a:pPr algn="just" fontAlgn="base">
              <a:spcBef>
                <a:spcPct val="0"/>
              </a:spcBef>
              <a:spcAft>
                <a:spcPct val="0"/>
              </a:spcAft>
            </a:pPr>
            <a:endParaRPr lang="en-US" sz="3300" dirty="0">
              <a:solidFill>
                <a:srgbClr val="0000CC"/>
              </a:solidFill>
              <a:latin typeface="Arial" panose="020B0604020202020204" pitchFamily="34" charset="0"/>
              <a:ea typeface="Calibri" pitchFamily="34" charset="0"/>
              <a:cs typeface="Arial" panose="020B0604020202020204" pitchFamily="34" charset="0"/>
            </a:endParaRPr>
          </a:p>
          <a:p>
            <a:pPr algn="just" fontAlgn="base">
              <a:spcBef>
                <a:spcPct val="0"/>
              </a:spcBef>
              <a:spcAft>
                <a:spcPct val="0"/>
              </a:spcAft>
            </a:pPr>
            <a:r>
              <a:rPr lang="en-US" sz="3300" dirty="0">
                <a:solidFill>
                  <a:srgbClr val="0000CC"/>
                </a:solidFill>
                <a:latin typeface="Arial" panose="020B0604020202020204" pitchFamily="34" charset="0"/>
                <a:ea typeface="Calibri" pitchFamily="34" charset="0"/>
                <a:cs typeface="Arial" panose="020B0604020202020204" pitchFamily="34" charset="0"/>
              </a:rPr>
              <a:t>Based on port type, there are two types of HUB:-</a:t>
            </a:r>
          </a:p>
          <a:p>
            <a:pPr algn="just" fontAlgn="base">
              <a:spcBef>
                <a:spcPct val="0"/>
              </a:spcBef>
              <a:spcAft>
                <a:spcPct val="0"/>
              </a:spcAft>
            </a:pPr>
            <a:endParaRPr lang="en-US" sz="33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3300" b="1" dirty="0">
                <a:solidFill>
                  <a:srgbClr val="0000CC"/>
                </a:solidFill>
                <a:latin typeface="Arial" panose="020B0604020202020204" pitchFamily="34" charset="0"/>
                <a:ea typeface="Calibri" pitchFamily="34" charset="0"/>
                <a:cs typeface="Arial" panose="020B0604020202020204" pitchFamily="34" charset="0"/>
              </a:rPr>
              <a:t>Ethernet HUB </a:t>
            </a:r>
            <a:r>
              <a:rPr lang="en-US" sz="3300" dirty="0">
                <a:solidFill>
                  <a:srgbClr val="0000CC"/>
                </a:solidFill>
                <a:latin typeface="Arial" panose="020B0604020202020204" pitchFamily="34" charset="0"/>
                <a:ea typeface="Calibri" pitchFamily="34" charset="0"/>
                <a:cs typeface="Arial" panose="020B0604020202020204" pitchFamily="34" charset="0"/>
              </a:rPr>
              <a:t>:- In this type of HUB all ports have RJ-45 connectors.</a:t>
            </a:r>
          </a:p>
          <a:p>
            <a:pPr algn="just" eaLnBrk="0" fontAlgn="base" hangingPunct="0">
              <a:spcBef>
                <a:spcPct val="0"/>
              </a:spcBef>
              <a:spcAft>
                <a:spcPct val="0"/>
              </a:spcAft>
            </a:pPr>
            <a:endParaRPr lang="en-US" sz="33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3300" b="1" dirty="0">
                <a:solidFill>
                  <a:srgbClr val="0000CC"/>
                </a:solidFill>
                <a:latin typeface="Arial" panose="020B0604020202020204" pitchFamily="34" charset="0"/>
                <a:ea typeface="Calibri" pitchFamily="34" charset="0"/>
                <a:cs typeface="Arial" panose="020B0604020202020204" pitchFamily="34" charset="0"/>
              </a:rPr>
              <a:t>Combo HUB</a:t>
            </a:r>
            <a:r>
              <a:rPr lang="en-US" sz="3300" dirty="0">
                <a:solidFill>
                  <a:srgbClr val="0000CC"/>
                </a:solidFill>
                <a:latin typeface="Arial" panose="020B0604020202020204" pitchFamily="34" charset="0"/>
                <a:ea typeface="Calibri" pitchFamily="34" charset="0"/>
                <a:cs typeface="Arial" panose="020B0604020202020204" pitchFamily="34" charset="0"/>
              </a:rPr>
              <a:t> :- In this type of HUB ports have several different types of connectors such  RJ-45, BNC, and AUI. </a:t>
            </a:r>
            <a:endParaRPr lang="en-US" sz="3300" dirty="0">
              <a:solidFill>
                <a:srgbClr val="0000CC"/>
              </a:solidFill>
              <a:latin typeface="Arial" panose="020B0604020202020204" pitchFamily="34" charset="0"/>
              <a:cs typeface="Arial" panose="020B0604020202020204" pitchFamily="34" charset="0"/>
            </a:endParaRPr>
          </a:p>
          <a:p>
            <a:endParaRPr lang="en-US"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0094869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7489" y="304800"/>
            <a:ext cx="6005099" cy="441071"/>
          </a:xfrm>
          <a:prstGeom prst="rect">
            <a:avLst/>
          </a:prstGeom>
        </p:spPr>
        <p:txBody>
          <a:bodyPr vert="horz" wrap="square" lIns="0" tIns="10085" rIns="0" bIns="0" rtlCol="0">
            <a:spAutoFit/>
          </a:bodyPr>
          <a:lstStyle/>
          <a:p>
            <a:pPr marL="11206">
              <a:spcBef>
                <a:spcPts val="79"/>
              </a:spcBef>
            </a:pPr>
            <a:r>
              <a:rPr sz="2800" spc="-4" dirty="0">
                <a:solidFill>
                  <a:srgbClr val="C00000"/>
                </a:solidFill>
                <a:latin typeface="Arial Black" panose="020B0A04020102020204" pitchFamily="34" charset="0"/>
              </a:rPr>
              <a:t>Application Proxy</a:t>
            </a:r>
            <a:r>
              <a:rPr sz="2800" spc="-49" dirty="0">
                <a:solidFill>
                  <a:srgbClr val="C00000"/>
                </a:solidFill>
                <a:latin typeface="Arial Black" panose="020B0A04020102020204" pitchFamily="34" charset="0"/>
              </a:rPr>
              <a:t> </a:t>
            </a:r>
            <a:r>
              <a:rPr sz="2800" dirty="0">
                <a:solidFill>
                  <a:srgbClr val="C00000"/>
                </a:solidFill>
                <a:latin typeface="Arial Black" panose="020B0A04020102020204" pitchFamily="34" charset="0"/>
              </a:rPr>
              <a:t>Firewall</a:t>
            </a:r>
          </a:p>
        </p:txBody>
      </p:sp>
      <p:sp>
        <p:nvSpPr>
          <p:cNvPr id="3" name="object 3"/>
          <p:cNvSpPr txBox="1"/>
          <p:nvPr/>
        </p:nvSpPr>
        <p:spPr>
          <a:xfrm>
            <a:off x="533400" y="1129106"/>
            <a:ext cx="8229600" cy="5187468"/>
          </a:xfrm>
          <a:prstGeom prst="rect">
            <a:avLst/>
          </a:prstGeom>
        </p:spPr>
        <p:txBody>
          <a:bodyPr vert="horz" wrap="square" lIns="0" tIns="56029" rIns="0" bIns="0" rtlCol="0">
            <a:spAutoFit/>
          </a:bodyPr>
          <a:lstStyle/>
          <a:p>
            <a:pPr marL="314902" marR="348522" indent="-304256" defTabSz="806867">
              <a:lnSpc>
                <a:spcPts val="1438"/>
              </a:lnSpc>
              <a:spcBef>
                <a:spcPts val="441"/>
              </a:spcBef>
              <a:buFontTx/>
              <a:buChar char="•"/>
              <a:tabLst>
                <a:tab pos="314902" algn="l"/>
                <a:tab pos="315462" algn="l"/>
              </a:tabLst>
            </a:pPr>
            <a:r>
              <a:rPr sz="1500" spc="-4" dirty="0">
                <a:solidFill>
                  <a:srgbClr val="0000CC"/>
                </a:solidFill>
                <a:latin typeface="Arial"/>
                <a:cs typeface="Arial"/>
              </a:rPr>
              <a:t>Each </a:t>
            </a:r>
            <a:r>
              <a:rPr sz="1500" dirty="0">
                <a:solidFill>
                  <a:srgbClr val="0000CC"/>
                </a:solidFill>
                <a:latin typeface="Arial"/>
                <a:cs typeface="Arial"/>
              </a:rPr>
              <a:t>application </a:t>
            </a:r>
            <a:r>
              <a:rPr sz="1500" spc="-4" dirty="0">
                <a:solidFill>
                  <a:srgbClr val="0000CC"/>
                </a:solidFill>
                <a:latin typeface="Arial"/>
                <a:cs typeface="Arial"/>
              </a:rPr>
              <a:t>proxy </a:t>
            </a:r>
            <a:r>
              <a:rPr sz="1500" dirty="0">
                <a:solidFill>
                  <a:srgbClr val="0000CC"/>
                </a:solidFill>
                <a:latin typeface="Arial"/>
                <a:cs typeface="Arial"/>
              </a:rPr>
              <a:t>in </a:t>
            </a:r>
            <a:r>
              <a:rPr sz="1500" spc="-4" dirty="0">
                <a:solidFill>
                  <a:srgbClr val="0000CC"/>
                </a:solidFill>
                <a:latin typeface="Arial"/>
                <a:cs typeface="Arial"/>
              </a:rPr>
              <a:t>the firewall requires </a:t>
            </a:r>
            <a:r>
              <a:rPr sz="1500" dirty="0">
                <a:solidFill>
                  <a:srgbClr val="0000CC"/>
                </a:solidFill>
                <a:latin typeface="Arial"/>
                <a:cs typeface="Arial"/>
              </a:rPr>
              <a:t>two components: a </a:t>
            </a:r>
            <a:r>
              <a:rPr sz="1500" spc="-4" dirty="0">
                <a:solidFill>
                  <a:srgbClr val="0000CC"/>
                </a:solidFill>
                <a:latin typeface="Arial"/>
                <a:cs typeface="Arial"/>
              </a:rPr>
              <a:t>proxy server </a:t>
            </a:r>
            <a:r>
              <a:rPr sz="1500" dirty="0">
                <a:solidFill>
                  <a:srgbClr val="0000CC"/>
                </a:solidFill>
                <a:latin typeface="Arial"/>
                <a:cs typeface="Arial"/>
              </a:rPr>
              <a:t>and a  </a:t>
            </a:r>
            <a:r>
              <a:rPr sz="1500" spc="-9" dirty="0">
                <a:solidFill>
                  <a:srgbClr val="0000CC"/>
                </a:solidFill>
                <a:latin typeface="Arial"/>
                <a:cs typeface="Arial"/>
              </a:rPr>
              <a:t>proxy </a:t>
            </a:r>
            <a:r>
              <a:rPr sz="1500" dirty="0">
                <a:solidFill>
                  <a:srgbClr val="0000CC"/>
                </a:solidFill>
                <a:latin typeface="Arial"/>
                <a:cs typeface="Arial"/>
              </a:rPr>
              <a:t>client.</a:t>
            </a:r>
          </a:p>
          <a:p>
            <a:pPr marL="314902" marR="180984" indent="-304256" defTabSz="806867">
              <a:lnSpc>
                <a:spcPts val="1438"/>
              </a:lnSpc>
              <a:spcBef>
                <a:spcPts val="340"/>
              </a:spcBef>
              <a:buFontTx/>
              <a:buChar char="•"/>
              <a:tabLst>
                <a:tab pos="314902" algn="l"/>
                <a:tab pos="315462" algn="l"/>
              </a:tabLst>
            </a:pPr>
            <a:r>
              <a:rPr sz="1500" spc="-4" dirty="0">
                <a:solidFill>
                  <a:srgbClr val="0000CC"/>
                </a:solidFill>
                <a:latin typeface="Arial"/>
                <a:cs typeface="Arial"/>
              </a:rPr>
              <a:t>All communication between internal users </a:t>
            </a:r>
            <a:r>
              <a:rPr sz="1500" dirty="0">
                <a:solidFill>
                  <a:srgbClr val="0000CC"/>
                </a:solidFill>
                <a:latin typeface="Arial"/>
                <a:cs typeface="Arial"/>
              </a:rPr>
              <a:t>and </a:t>
            </a:r>
            <a:r>
              <a:rPr sz="1500" spc="-4" dirty="0">
                <a:solidFill>
                  <a:srgbClr val="0000CC"/>
                </a:solidFill>
                <a:latin typeface="Arial"/>
                <a:cs typeface="Arial"/>
              </a:rPr>
              <a:t>the Internet </a:t>
            </a:r>
            <a:r>
              <a:rPr sz="1500" dirty="0">
                <a:solidFill>
                  <a:srgbClr val="0000CC"/>
                </a:solidFill>
                <a:latin typeface="Arial"/>
                <a:cs typeface="Arial"/>
              </a:rPr>
              <a:t>passes </a:t>
            </a:r>
            <a:r>
              <a:rPr sz="1500" spc="-9" dirty="0">
                <a:solidFill>
                  <a:srgbClr val="0000CC"/>
                </a:solidFill>
                <a:latin typeface="Arial"/>
                <a:cs typeface="Arial"/>
              </a:rPr>
              <a:t>through </a:t>
            </a:r>
            <a:r>
              <a:rPr sz="1500" spc="4" dirty="0">
                <a:solidFill>
                  <a:srgbClr val="0000CC"/>
                </a:solidFill>
                <a:latin typeface="Arial"/>
                <a:cs typeface="Arial"/>
              </a:rPr>
              <a:t>the </a:t>
            </a:r>
            <a:r>
              <a:rPr sz="1500" spc="-4" dirty="0">
                <a:solidFill>
                  <a:srgbClr val="0000CC"/>
                </a:solidFill>
                <a:latin typeface="Arial"/>
                <a:cs typeface="Arial"/>
              </a:rPr>
              <a:t>proxy  server rather than allowing users </a:t>
            </a:r>
            <a:r>
              <a:rPr sz="1500" dirty="0">
                <a:solidFill>
                  <a:srgbClr val="0000CC"/>
                </a:solidFill>
                <a:latin typeface="Arial"/>
                <a:cs typeface="Arial"/>
              </a:rPr>
              <a:t>to </a:t>
            </a:r>
            <a:r>
              <a:rPr sz="1500" spc="-4" dirty="0">
                <a:solidFill>
                  <a:srgbClr val="0000CC"/>
                </a:solidFill>
                <a:latin typeface="Arial"/>
                <a:cs typeface="Arial"/>
              </a:rPr>
              <a:t>directly communicate </a:t>
            </a:r>
            <a:r>
              <a:rPr sz="1500" dirty="0">
                <a:solidFill>
                  <a:srgbClr val="0000CC"/>
                </a:solidFill>
                <a:latin typeface="Arial"/>
                <a:cs typeface="Arial"/>
              </a:rPr>
              <a:t>with </a:t>
            </a:r>
            <a:r>
              <a:rPr sz="1500" spc="-9" dirty="0">
                <a:solidFill>
                  <a:srgbClr val="0000CC"/>
                </a:solidFill>
                <a:latin typeface="Arial"/>
                <a:cs typeface="Arial"/>
              </a:rPr>
              <a:t>servers on </a:t>
            </a:r>
            <a:r>
              <a:rPr sz="1500" spc="4" dirty="0">
                <a:solidFill>
                  <a:srgbClr val="0000CC"/>
                </a:solidFill>
                <a:latin typeface="Arial"/>
                <a:cs typeface="Arial"/>
              </a:rPr>
              <a:t>the</a:t>
            </a:r>
            <a:r>
              <a:rPr sz="1500" spc="176" dirty="0">
                <a:solidFill>
                  <a:srgbClr val="0000CC"/>
                </a:solidFill>
                <a:latin typeface="Arial"/>
                <a:cs typeface="Arial"/>
              </a:rPr>
              <a:t> </a:t>
            </a:r>
            <a:r>
              <a:rPr sz="1500" dirty="0">
                <a:solidFill>
                  <a:srgbClr val="0000CC"/>
                </a:solidFill>
                <a:latin typeface="Arial"/>
                <a:cs typeface="Arial"/>
              </a:rPr>
              <a:t>Internet.</a:t>
            </a:r>
          </a:p>
          <a:p>
            <a:pPr marL="314902" marR="164735" indent="-304256" defTabSz="806867">
              <a:lnSpc>
                <a:spcPct val="79400"/>
              </a:lnSpc>
              <a:spcBef>
                <a:spcPts val="387"/>
              </a:spcBef>
              <a:buFontTx/>
              <a:buChar char="•"/>
              <a:tabLst>
                <a:tab pos="314902" algn="l"/>
                <a:tab pos="315462" algn="l"/>
              </a:tabLst>
            </a:pPr>
            <a:r>
              <a:rPr sz="1500" spc="-4" dirty="0">
                <a:solidFill>
                  <a:srgbClr val="0000CC"/>
                </a:solidFill>
                <a:latin typeface="Arial"/>
                <a:cs typeface="Arial"/>
              </a:rPr>
              <a:t>An internal user (client) sends </a:t>
            </a:r>
            <a:r>
              <a:rPr sz="1500" dirty="0">
                <a:solidFill>
                  <a:srgbClr val="0000CC"/>
                </a:solidFill>
                <a:latin typeface="Arial"/>
                <a:cs typeface="Arial"/>
              </a:rPr>
              <a:t>a </a:t>
            </a:r>
            <a:r>
              <a:rPr sz="1500" spc="-4" dirty="0">
                <a:solidFill>
                  <a:srgbClr val="0000CC"/>
                </a:solidFill>
                <a:latin typeface="Arial"/>
                <a:cs typeface="Arial"/>
              </a:rPr>
              <a:t>request </a:t>
            </a:r>
            <a:r>
              <a:rPr sz="1500" dirty="0">
                <a:solidFill>
                  <a:srgbClr val="0000CC"/>
                </a:solidFill>
                <a:latin typeface="Arial"/>
                <a:cs typeface="Arial"/>
              </a:rPr>
              <a:t>to </a:t>
            </a:r>
            <a:r>
              <a:rPr sz="1500" spc="-4" dirty="0">
                <a:solidFill>
                  <a:srgbClr val="0000CC"/>
                </a:solidFill>
                <a:latin typeface="Arial"/>
                <a:cs typeface="Arial"/>
              </a:rPr>
              <a:t>connect </a:t>
            </a:r>
            <a:r>
              <a:rPr sz="1500" dirty="0">
                <a:solidFill>
                  <a:srgbClr val="0000CC"/>
                </a:solidFill>
                <a:latin typeface="Arial"/>
                <a:cs typeface="Arial"/>
              </a:rPr>
              <a:t>to </a:t>
            </a:r>
            <a:r>
              <a:rPr sz="1500" spc="-9" dirty="0">
                <a:solidFill>
                  <a:srgbClr val="0000CC"/>
                </a:solidFill>
                <a:latin typeface="Arial"/>
                <a:cs typeface="Arial"/>
              </a:rPr>
              <a:t>an </a:t>
            </a:r>
            <a:r>
              <a:rPr sz="1500" dirty="0">
                <a:solidFill>
                  <a:srgbClr val="0000CC"/>
                </a:solidFill>
                <a:latin typeface="Arial"/>
                <a:cs typeface="Arial"/>
              </a:rPr>
              <a:t>external </a:t>
            </a:r>
            <a:r>
              <a:rPr sz="1500" spc="-4" dirty="0">
                <a:solidFill>
                  <a:srgbClr val="0000CC"/>
                </a:solidFill>
                <a:latin typeface="Arial"/>
                <a:cs typeface="Arial"/>
              </a:rPr>
              <a:t>service. </a:t>
            </a:r>
            <a:r>
              <a:rPr sz="1500" spc="-9" dirty="0">
                <a:solidFill>
                  <a:srgbClr val="0000CC"/>
                </a:solidFill>
                <a:latin typeface="Arial"/>
                <a:cs typeface="Arial"/>
              </a:rPr>
              <a:t>The </a:t>
            </a:r>
            <a:r>
              <a:rPr sz="1500" spc="-4" dirty="0">
                <a:solidFill>
                  <a:srgbClr val="0000CC"/>
                </a:solidFill>
                <a:latin typeface="Arial"/>
                <a:cs typeface="Arial"/>
              </a:rPr>
              <a:t>request  goes through </a:t>
            </a:r>
            <a:r>
              <a:rPr sz="1500" spc="4" dirty="0">
                <a:solidFill>
                  <a:srgbClr val="0000CC"/>
                </a:solidFill>
                <a:latin typeface="Arial"/>
                <a:cs typeface="Arial"/>
              </a:rPr>
              <a:t>the </a:t>
            </a:r>
            <a:r>
              <a:rPr sz="1500" dirty="0">
                <a:solidFill>
                  <a:srgbClr val="0000CC"/>
                </a:solidFill>
                <a:latin typeface="Arial"/>
                <a:cs typeface="Arial"/>
              </a:rPr>
              <a:t>Application Proxy Firewall </a:t>
            </a:r>
            <a:r>
              <a:rPr sz="1500" spc="-4" dirty="0">
                <a:solidFill>
                  <a:srgbClr val="0000CC"/>
                </a:solidFill>
                <a:latin typeface="Arial"/>
                <a:cs typeface="Arial"/>
              </a:rPr>
              <a:t>that runs </a:t>
            </a:r>
            <a:r>
              <a:rPr sz="1500" dirty="0">
                <a:solidFill>
                  <a:srgbClr val="0000CC"/>
                </a:solidFill>
                <a:latin typeface="Arial"/>
                <a:cs typeface="Arial"/>
              </a:rPr>
              <a:t>a </a:t>
            </a:r>
            <a:r>
              <a:rPr sz="1500" spc="-4" dirty="0">
                <a:solidFill>
                  <a:srgbClr val="0000CC"/>
                </a:solidFill>
                <a:latin typeface="Arial"/>
                <a:cs typeface="Arial"/>
              </a:rPr>
              <a:t>proxy </a:t>
            </a:r>
            <a:r>
              <a:rPr sz="1500" dirty="0">
                <a:solidFill>
                  <a:srgbClr val="0000CC"/>
                </a:solidFill>
                <a:latin typeface="Arial"/>
                <a:cs typeface="Arial"/>
              </a:rPr>
              <a:t>server </a:t>
            </a:r>
            <a:r>
              <a:rPr sz="1500" spc="-4" dirty="0">
                <a:solidFill>
                  <a:srgbClr val="0000CC"/>
                </a:solidFill>
                <a:latin typeface="Arial"/>
                <a:cs typeface="Arial"/>
              </a:rPr>
              <a:t>for that particular  </a:t>
            </a:r>
            <a:r>
              <a:rPr sz="1500" dirty="0">
                <a:solidFill>
                  <a:srgbClr val="0000CC"/>
                </a:solidFill>
                <a:latin typeface="Arial"/>
                <a:cs typeface="Arial"/>
              </a:rPr>
              <a:t>service </a:t>
            </a:r>
            <a:r>
              <a:rPr sz="1500" spc="-9" dirty="0">
                <a:solidFill>
                  <a:srgbClr val="0000CC"/>
                </a:solidFill>
                <a:latin typeface="Arial"/>
                <a:cs typeface="Arial"/>
              </a:rPr>
              <a:t>being</a:t>
            </a:r>
            <a:r>
              <a:rPr sz="1500" spc="-13" dirty="0">
                <a:solidFill>
                  <a:srgbClr val="0000CC"/>
                </a:solidFill>
                <a:latin typeface="Arial"/>
                <a:cs typeface="Arial"/>
              </a:rPr>
              <a:t> </a:t>
            </a:r>
            <a:r>
              <a:rPr sz="1500" spc="-4" dirty="0">
                <a:solidFill>
                  <a:srgbClr val="0000CC"/>
                </a:solidFill>
                <a:latin typeface="Arial"/>
                <a:cs typeface="Arial"/>
              </a:rPr>
              <a:t>requested.</a:t>
            </a:r>
            <a:endParaRPr sz="1500" dirty="0">
              <a:solidFill>
                <a:srgbClr val="0000CC"/>
              </a:solidFill>
              <a:latin typeface="Arial"/>
              <a:cs typeface="Arial"/>
            </a:endParaRPr>
          </a:p>
          <a:p>
            <a:pPr marL="314902" marR="4483" indent="-304256" defTabSz="806867">
              <a:lnSpc>
                <a:spcPts val="1438"/>
              </a:lnSpc>
              <a:spcBef>
                <a:spcPts val="349"/>
              </a:spcBef>
              <a:buFontTx/>
              <a:buChar char="•"/>
              <a:tabLst>
                <a:tab pos="314902" algn="l"/>
                <a:tab pos="315462" algn="l"/>
              </a:tabLst>
            </a:pPr>
            <a:r>
              <a:rPr sz="1500" spc="-9" dirty="0">
                <a:solidFill>
                  <a:srgbClr val="0000CC"/>
                </a:solidFill>
                <a:latin typeface="Arial"/>
                <a:cs typeface="Arial"/>
              </a:rPr>
              <a:t>The </a:t>
            </a:r>
            <a:r>
              <a:rPr sz="1500" spc="-4" dirty="0">
                <a:solidFill>
                  <a:srgbClr val="0000CC"/>
                </a:solidFill>
                <a:latin typeface="Arial"/>
                <a:cs typeface="Arial"/>
              </a:rPr>
              <a:t>proxy server evaluates the request </a:t>
            </a:r>
            <a:r>
              <a:rPr sz="1500" dirty="0">
                <a:solidFill>
                  <a:srgbClr val="0000CC"/>
                </a:solidFill>
                <a:latin typeface="Arial"/>
                <a:cs typeface="Arial"/>
              </a:rPr>
              <a:t>and </a:t>
            </a:r>
            <a:r>
              <a:rPr sz="1500" spc="-4" dirty="0">
                <a:solidFill>
                  <a:srgbClr val="0000CC"/>
                </a:solidFill>
                <a:latin typeface="Arial"/>
                <a:cs typeface="Arial"/>
              </a:rPr>
              <a:t>decides </a:t>
            </a:r>
            <a:r>
              <a:rPr sz="1500" dirty="0">
                <a:solidFill>
                  <a:srgbClr val="0000CC"/>
                </a:solidFill>
                <a:latin typeface="Arial"/>
                <a:cs typeface="Arial"/>
              </a:rPr>
              <a:t>to permit </a:t>
            </a:r>
            <a:r>
              <a:rPr sz="1500" spc="-9" dirty="0">
                <a:solidFill>
                  <a:srgbClr val="0000CC"/>
                </a:solidFill>
                <a:latin typeface="Arial"/>
                <a:cs typeface="Arial"/>
              </a:rPr>
              <a:t>or </a:t>
            </a:r>
            <a:r>
              <a:rPr sz="1500" spc="-4" dirty="0">
                <a:solidFill>
                  <a:srgbClr val="0000CC"/>
                </a:solidFill>
                <a:latin typeface="Arial"/>
                <a:cs typeface="Arial"/>
              </a:rPr>
              <a:t>deny </a:t>
            </a:r>
            <a:r>
              <a:rPr sz="1500" spc="4" dirty="0">
                <a:solidFill>
                  <a:srgbClr val="0000CC"/>
                </a:solidFill>
                <a:latin typeface="Arial"/>
                <a:cs typeface="Arial"/>
              </a:rPr>
              <a:t>the </a:t>
            </a:r>
            <a:r>
              <a:rPr sz="1500" spc="-4" dirty="0">
                <a:solidFill>
                  <a:srgbClr val="0000CC"/>
                </a:solidFill>
                <a:latin typeface="Arial"/>
                <a:cs typeface="Arial"/>
              </a:rPr>
              <a:t>request </a:t>
            </a:r>
            <a:r>
              <a:rPr sz="1500" dirty="0">
                <a:solidFill>
                  <a:srgbClr val="0000CC"/>
                </a:solidFill>
                <a:latin typeface="Arial"/>
                <a:cs typeface="Arial"/>
              </a:rPr>
              <a:t>based  </a:t>
            </a:r>
            <a:r>
              <a:rPr sz="1500" spc="-9" dirty="0">
                <a:solidFill>
                  <a:srgbClr val="0000CC"/>
                </a:solidFill>
                <a:latin typeface="Arial"/>
                <a:cs typeface="Arial"/>
              </a:rPr>
              <a:t>on </a:t>
            </a:r>
            <a:r>
              <a:rPr sz="1500" dirty="0">
                <a:solidFill>
                  <a:srgbClr val="0000CC"/>
                </a:solidFill>
                <a:latin typeface="Arial"/>
                <a:cs typeface="Arial"/>
              </a:rPr>
              <a:t>a set </a:t>
            </a:r>
            <a:r>
              <a:rPr sz="1500" spc="-9" dirty="0">
                <a:solidFill>
                  <a:srgbClr val="0000CC"/>
                </a:solidFill>
                <a:latin typeface="Arial"/>
                <a:cs typeface="Arial"/>
              </a:rPr>
              <a:t>of </a:t>
            </a:r>
            <a:r>
              <a:rPr sz="1500" spc="-4" dirty="0">
                <a:solidFill>
                  <a:srgbClr val="0000CC"/>
                </a:solidFill>
                <a:latin typeface="Arial"/>
                <a:cs typeface="Arial"/>
              </a:rPr>
              <a:t>rules that are </a:t>
            </a:r>
            <a:r>
              <a:rPr sz="1500" dirty="0">
                <a:solidFill>
                  <a:srgbClr val="0000CC"/>
                </a:solidFill>
                <a:latin typeface="Arial"/>
                <a:cs typeface="Arial"/>
              </a:rPr>
              <a:t>managed </a:t>
            </a:r>
            <a:r>
              <a:rPr sz="1500" spc="-4" dirty="0">
                <a:solidFill>
                  <a:srgbClr val="0000CC"/>
                </a:solidFill>
                <a:latin typeface="Arial"/>
                <a:cs typeface="Arial"/>
              </a:rPr>
              <a:t>for </a:t>
            </a:r>
            <a:r>
              <a:rPr sz="1500" spc="4" dirty="0">
                <a:solidFill>
                  <a:srgbClr val="0000CC"/>
                </a:solidFill>
                <a:latin typeface="Arial"/>
                <a:cs typeface="Arial"/>
              </a:rPr>
              <a:t>the </a:t>
            </a:r>
            <a:r>
              <a:rPr sz="1500" spc="-4" dirty="0">
                <a:solidFill>
                  <a:srgbClr val="0000CC"/>
                </a:solidFill>
                <a:latin typeface="Arial"/>
                <a:cs typeface="Arial"/>
              </a:rPr>
              <a:t>individual network</a:t>
            </a:r>
            <a:r>
              <a:rPr sz="1500" spc="119" dirty="0">
                <a:solidFill>
                  <a:srgbClr val="0000CC"/>
                </a:solidFill>
                <a:latin typeface="Arial"/>
                <a:cs typeface="Arial"/>
              </a:rPr>
              <a:t> </a:t>
            </a:r>
            <a:r>
              <a:rPr sz="1500" spc="-4" dirty="0">
                <a:solidFill>
                  <a:srgbClr val="0000CC"/>
                </a:solidFill>
                <a:latin typeface="Arial"/>
                <a:cs typeface="Arial"/>
              </a:rPr>
              <a:t>service.</a:t>
            </a:r>
            <a:endParaRPr sz="1500" dirty="0">
              <a:solidFill>
                <a:srgbClr val="0000CC"/>
              </a:solidFill>
              <a:latin typeface="Arial"/>
              <a:cs typeface="Arial"/>
            </a:endParaRPr>
          </a:p>
          <a:p>
            <a:pPr marL="314902" marR="187148" indent="-304256" defTabSz="806867">
              <a:lnSpc>
                <a:spcPts val="1438"/>
              </a:lnSpc>
              <a:spcBef>
                <a:spcPts val="361"/>
              </a:spcBef>
              <a:buFontTx/>
              <a:buChar char="•"/>
              <a:tabLst>
                <a:tab pos="314902" algn="l"/>
                <a:tab pos="315462" algn="l"/>
              </a:tabLst>
            </a:pPr>
            <a:r>
              <a:rPr sz="1500" spc="-4" dirty="0">
                <a:solidFill>
                  <a:srgbClr val="0000CC"/>
                </a:solidFill>
                <a:latin typeface="Arial"/>
                <a:cs typeface="Arial"/>
              </a:rPr>
              <a:t>Proxy servers allow </a:t>
            </a:r>
            <a:r>
              <a:rPr sz="1500" dirty="0">
                <a:solidFill>
                  <a:srgbClr val="0000CC"/>
                </a:solidFill>
                <a:latin typeface="Arial"/>
                <a:cs typeface="Arial"/>
              </a:rPr>
              <a:t>only </a:t>
            </a:r>
            <a:r>
              <a:rPr sz="1500" spc="-4" dirty="0">
                <a:solidFill>
                  <a:srgbClr val="0000CC"/>
                </a:solidFill>
                <a:latin typeface="Arial"/>
                <a:cs typeface="Arial"/>
              </a:rPr>
              <a:t>those </a:t>
            </a:r>
            <a:r>
              <a:rPr sz="1500" dirty="0">
                <a:solidFill>
                  <a:srgbClr val="0000CC"/>
                </a:solidFill>
                <a:latin typeface="Arial"/>
                <a:cs typeface="Arial"/>
              </a:rPr>
              <a:t>packets </a:t>
            </a:r>
            <a:r>
              <a:rPr sz="1500" spc="-4" dirty="0">
                <a:solidFill>
                  <a:srgbClr val="0000CC"/>
                </a:solidFill>
                <a:latin typeface="Arial"/>
                <a:cs typeface="Arial"/>
              </a:rPr>
              <a:t>that comply </a:t>
            </a:r>
            <a:r>
              <a:rPr sz="1500" dirty="0">
                <a:solidFill>
                  <a:srgbClr val="0000CC"/>
                </a:solidFill>
                <a:latin typeface="Arial"/>
                <a:cs typeface="Arial"/>
              </a:rPr>
              <a:t>with </a:t>
            </a:r>
            <a:r>
              <a:rPr sz="1500" spc="-4" dirty="0">
                <a:solidFill>
                  <a:srgbClr val="0000CC"/>
                </a:solidFill>
                <a:latin typeface="Arial"/>
                <a:cs typeface="Arial"/>
              </a:rPr>
              <a:t>the services </a:t>
            </a:r>
            <a:r>
              <a:rPr sz="1500" spc="-9" dirty="0">
                <a:solidFill>
                  <a:srgbClr val="0000CC"/>
                </a:solidFill>
                <a:latin typeface="Arial"/>
                <a:cs typeface="Arial"/>
              </a:rPr>
              <a:t>of </a:t>
            </a:r>
            <a:r>
              <a:rPr sz="1500" spc="-4" dirty="0">
                <a:solidFill>
                  <a:srgbClr val="0000CC"/>
                </a:solidFill>
                <a:latin typeface="Arial"/>
                <a:cs typeface="Arial"/>
              </a:rPr>
              <a:t>the application  protocol.</a:t>
            </a:r>
            <a:endParaRPr sz="1500" dirty="0">
              <a:solidFill>
                <a:srgbClr val="0000CC"/>
              </a:solidFill>
              <a:latin typeface="Arial"/>
              <a:cs typeface="Arial"/>
            </a:endParaRPr>
          </a:p>
          <a:p>
            <a:pPr marL="314902" indent="-304256" defTabSz="806867">
              <a:lnSpc>
                <a:spcPts val="1791"/>
              </a:lnSpc>
              <a:spcBef>
                <a:spcPts val="13"/>
              </a:spcBef>
              <a:buFontTx/>
              <a:buChar char="•"/>
              <a:tabLst>
                <a:tab pos="314902" algn="l"/>
                <a:tab pos="315462" algn="l"/>
              </a:tabLst>
            </a:pPr>
            <a:r>
              <a:rPr sz="1500" spc="-4" dirty="0">
                <a:solidFill>
                  <a:srgbClr val="0000CC"/>
                </a:solidFill>
                <a:latin typeface="Arial"/>
                <a:cs typeface="Arial"/>
              </a:rPr>
              <a:t>Proxy servers are </a:t>
            </a:r>
            <a:r>
              <a:rPr sz="1500" dirty="0">
                <a:solidFill>
                  <a:srgbClr val="0000CC"/>
                </a:solidFill>
                <a:latin typeface="Arial"/>
                <a:cs typeface="Arial"/>
              </a:rPr>
              <a:t>also </a:t>
            </a:r>
            <a:r>
              <a:rPr sz="1500" spc="-4" dirty="0">
                <a:solidFill>
                  <a:srgbClr val="0EA246"/>
                </a:solidFill>
                <a:latin typeface="Arial"/>
                <a:cs typeface="Arial"/>
              </a:rPr>
              <a:t>useful </a:t>
            </a:r>
            <a:r>
              <a:rPr sz="1500" dirty="0">
                <a:solidFill>
                  <a:srgbClr val="0EA246"/>
                </a:solidFill>
                <a:latin typeface="Arial"/>
                <a:cs typeface="Arial"/>
              </a:rPr>
              <a:t>to collect </a:t>
            </a:r>
            <a:r>
              <a:rPr sz="1500" spc="-9" dirty="0">
                <a:solidFill>
                  <a:srgbClr val="0EA246"/>
                </a:solidFill>
                <a:latin typeface="Arial"/>
                <a:cs typeface="Arial"/>
              </a:rPr>
              <a:t>audit </a:t>
            </a:r>
            <a:r>
              <a:rPr sz="1500" spc="-4" dirty="0">
                <a:solidFill>
                  <a:srgbClr val="0EA246"/>
                </a:solidFill>
                <a:latin typeface="Arial"/>
                <a:cs typeface="Arial"/>
              </a:rPr>
              <a:t>records </a:t>
            </a:r>
            <a:r>
              <a:rPr sz="1500" spc="-9" dirty="0">
                <a:solidFill>
                  <a:srgbClr val="0EA246"/>
                </a:solidFill>
                <a:latin typeface="Arial"/>
                <a:cs typeface="Arial"/>
              </a:rPr>
              <a:t>of </a:t>
            </a:r>
            <a:r>
              <a:rPr sz="1500" spc="-4" dirty="0">
                <a:solidFill>
                  <a:srgbClr val="0EA246"/>
                </a:solidFill>
                <a:latin typeface="Arial"/>
                <a:cs typeface="Arial"/>
              </a:rPr>
              <a:t>session</a:t>
            </a:r>
            <a:r>
              <a:rPr sz="1500" spc="115" dirty="0">
                <a:solidFill>
                  <a:srgbClr val="0EA246"/>
                </a:solidFill>
                <a:latin typeface="Arial"/>
                <a:cs typeface="Arial"/>
              </a:rPr>
              <a:t> </a:t>
            </a:r>
            <a:r>
              <a:rPr sz="1500" spc="-4" dirty="0">
                <a:solidFill>
                  <a:srgbClr val="0EA246"/>
                </a:solidFill>
                <a:latin typeface="Arial"/>
                <a:cs typeface="Arial"/>
              </a:rPr>
              <a:t>information</a:t>
            </a:r>
            <a:endParaRPr sz="1500" dirty="0">
              <a:solidFill>
                <a:srgbClr val="0EA246"/>
              </a:solidFill>
              <a:latin typeface="Arial"/>
              <a:cs typeface="Arial"/>
            </a:endParaRPr>
          </a:p>
          <a:p>
            <a:pPr marL="314902" indent="-304256" defTabSz="806867">
              <a:lnSpc>
                <a:spcPts val="1791"/>
              </a:lnSpc>
              <a:buFontTx/>
              <a:buChar char="•"/>
              <a:tabLst>
                <a:tab pos="314902" algn="l"/>
                <a:tab pos="315462" algn="l"/>
              </a:tabLst>
            </a:pPr>
            <a:r>
              <a:rPr sz="1500" dirty="0">
                <a:solidFill>
                  <a:srgbClr val="0000CC"/>
                </a:solidFill>
                <a:latin typeface="Arial"/>
                <a:cs typeface="Arial"/>
              </a:rPr>
              <a:t>If </a:t>
            </a:r>
            <a:r>
              <a:rPr sz="1500" spc="-4" dirty="0">
                <a:solidFill>
                  <a:srgbClr val="0000CC"/>
                </a:solidFill>
                <a:latin typeface="Arial"/>
                <a:cs typeface="Arial"/>
              </a:rPr>
              <a:t>the proxy server approves the request, </a:t>
            </a:r>
            <a:r>
              <a:rPr sz="1500" dirty="0">
                <a:solidFill>
                  <a:srgbClr val="0000CC"/>
                </a:solidFill>
                <a:latin typeface="Arial"/>
                <a:cs typeface="Arial"/>
              </a:rPr>
              <a:t>it </a:t>
            </a:r>
            <a:r>
              <a:rPr sz="1500" spc="-4" dirty="0">
                <a:solidFill>
                  <a:srgbClr val="0000CC"/>
                </a:solidFill>
                <a:latin typeface="Arial"/>
                <a:cs typeface="Arial"/>
              </a:rPr>
              <a:t>forwards that request </a:t>
            </a:r>
            <a:r>
              <a:rPr sz="1500" dirty="0">
                <a:solidFill>
                  <a:srgbClr val="0000CC"/>
                </a:solidFill>
                <a:latin typeface="Arial"/>
                <a:cs typeface="Arial"/>
              </a:rPr>
              <a:t>to </a:t>
            </a:r>
            <a:r>
              <a:rPr sz="1500" spc="-4" dirty="0">
                <a:solidFill>
                  <a:srgbClr val="0000CC"/>
                </a:solidFill>
                <a:latin typeface="Arial"/>
                <a:cs typeface="Arial"/>
              </a:rPr>
              <a:t>the </a:t>
            </a:r>
            <a:r>
              <a:rPr sz="1500" spc="-9" dirty="0">
                <a:solidFill>
                  <a:srgbClr val="0000CC"/>
                </a:solidFill>
                <a:latin typeface="Arial"/>
                <a:cs typeface="Arial"/>
              </a:rPr>
              <a:t>proxy</a:t>
            </a:r>
            <a:r>
              <a:rPr sz="1500" spc="185" dirty="0">
                <a:solidFill>
                  <a:srgbClr val="0000CC"/>
                </a:solidFill>
                <a:latin typeface="Arial"/>
                <a:cs typeface="Arial"/>
              </a:rPr>
              <a:t> </a:t>
            </a:r>
            <a:r>
              <a:rPr sz="1500" dirty="0">
                <a:solidFill>
                  <a:srgbClr val="0000CC"/>
                </a:solidFill>
                <a:latin typeface="Arial"/>
                <a:cs typeface="Arial"/>
              </a:rPr>
              <a:t>client.</a:t>
            </a:r>
          </a:p>
          <a:p>
            <a:pPr marL="314902" marR="203397" indent="-304256" defTabSz="806867">
              <a:lnSpc>
                <a:spcPts val="1438"/>
              </a:lnSpc>
              <a:spcBef>
                <a:spcPts val="353"/>
              </a:spcBef>
              <a:buFontTx/>
              <a:buChar char="•"/>
              <a:tabLst>
                <a:tab pos="314902" algn="l"/>
                <a:tab pos="315462" algn="l"/>
              </a:tabLst>
            </a:pPr>
            <a:r>
              <a:rPr sz="1500" spc="-9" dirty="0">
                <a:solidFill>
                  <a:srgbClr val="0000CC"/>
                </a:solidFill>
                <a:latin typeface="Arial"/>
                <a:cs typeface="Arial"/>
              </a:rPr>
              <a:t>The </a:t>
            </a:r>
            <a:r>
              <a:rPr sz="1500" spc="-4" dirty="0">
                <a:solidFill>
                  <a:srgbClr val="0000CC"/>
                </a:solidFill>
                <a:latin typeface="Arial"/>
                <a:cs typeface="Arial"/>
              </a:rPr>
              <a:t>proxy client then </a:t>
            </a:r>
            <a:r>
              <a:rPr sz="1500" dirty="0">
                <a:solidFill>
                  <a:srgbClr val="0000CC"/>
                </a:solidFill>
                <a:latin typeface="Arial"/>
                <a:cs typeface="Arial"/>
              </a:rPr>
              <a:t>contacts </a:t>
            </a:r>
            <a:r>
              <a:rPr sz="1500" spc="-4" dirty="0">
                <a:solidFill>
                  <a:srgbClr val="0000CC"/>
                </a:solidFill>
                <a:latin typeface="Arial"/>
                <a:cs typeface="Arial"/>
              </a:rPr>
              <a:t>the real server </a:t>
            </a:r>
            <a:r>
              <a:rPr sz="1500" spc="-9" dirty="0">
                <a:solidFill>
                  <a:srgbClr val="0000CC"/>
                </a:solidFill>
                <a:latin typeface="Arial"/>
                <a:cs typeface="Arial"/>
              </a:rPr>
              <a:t>on </a:t>
            </a:r>
            <a:r>
              <a:rPr sz="1500" spc="-4" dirty="0">
                <a:solidFill>
                  <a:srgbClr val="0000CC"/>
                </a:solidFill>
                <a:latin typeface="Arial"/>
                <a:cs typeface="Arial"/>
              </a:rPr>
              <a:t>behalf </a:t>
            </a:r>
            <a:r>
              <a:rPr sz="1500" spc="-9" dirty="0">
                <a:solidFill>
                  <a:srgbClr val="0000CC"/>
                </a:solidFill>
                <a:latin typeface="Arial"/>
                <a:cs typeface="Arial"/>
              </a:rPr>
              <a:t>of </a:t>
            </a:r>
            <a:r>
              <a:rPr sz="1500" spc="4" dirty="0">
                <a:solidFill>
                  <a:srgbClr val="0000CC"/>
                </a:solidFill>
                <a:latin typeface="Arial"/>
                <a:cs typeface="Arial"/>
              </a:rPr>
              <a:t>the </a:t>
            </a:r>
            <a:r>
              <a:rPr sz="1500" dirty="0">
                <a:solidFill>
                  <a:srgbClr val="0000CC"/>
                </a:solidFill>
                <a:latin typeface="Arial"/>
                <a:cs typeface="Arial"/>
              </a:rPr>
              <a:t>real </a:t>
            </a:r>
            <a:r>
              <a:rPr sz="1500" spc="-4" dirty="0">
                <a:solidFill>
                  <a:srgbClr val="0000CC"/>
                </a:solidFill>
                <a:latin typeface="Arial"/>
                <a:cs typeface="Arial"/>
              </a:rPr>
              <a:t>client </a:t>
            </a:r>
            <a:r>
              <a:rPr sz="1500" spc="-9" dirty="0">
                <a:solidFill>
                  <a:srgbClr val="0000CC"/>
                </a:solidFill>
                <a:latin typeface="Arial"/>
                <a:cs typeface="Arial"/>
              </a:rPr>
              <a:t>and </a:t>
            </a:r>
            <a:r>
              <a:rPr sz="1500" spc="-4" dirty="0">
                <a:solidFill>
                  <a:srgbClr val="0000CC"/>
                </a:solidFill>
                <a:latin typeface="Arial"/>
                <a:cs typeface="Arial"/>
              </a:rPr>
              <a:t>proceeds  </a:t>
            </a:r>
            <a:r>
              <a:rPr sz="1500" dirty="0">
                <a:solidFill>
                  <a:srgbClr val="0000CC"/>
                </a:solidFill>
                <a:latin typeface="Arial"/>
                <a:cs typeface="Arial"/>
              </a:rPr>
              <a:t>to </a:t>
            </a:r>
            <a:r>
              <a:rPr sz="1500" spc="-4" dirty="0">
                <a:solidFill>
                  <a:srgbClr val="0000CC"/>
                </a:solidFill>
                <a:latin typeface="Arial"/>
                <a:cs typeface="Arial"/>
              </a:rPr>
              <a:t>relay requests </a:t>
            </a:r>
            <a:r>
              <a:rPr sz="1500" dirty="0">
                <a:solidFill>
                  <a:srgbClr val="0000CC"/>
                </a:solidFill>
                <a:latin typeface="Arial"/>
                <a:cs typeface="Arial"/>
              </a:rPr>
              <a:t>from </a:t>
            </a:r>
            <a:r>
              <a:rPr sz="1500" spc="-4" dirty="0">
                <a:solidFill>
                  <a:srgbClr val="0000CC"/>
                </a:solidFill>
                <a:latin typeface="Arial"/>
                <a:cs typeface="Arial"/>
              </a:rPr>
              <a:t>the </a:t>
            </a:r>
            <a:r>
              <a:rPr sz="1500" spc="-9" dirty="0">
                <a:solidFill>
                  <a:srgbClr val="0000CC"/>
                </a:solidFill>
                <a:latin typeface="Arial"/>
                <a:cs typeface="Arial"/>
              </a:rPr>
              <a:t>proxy </a:t>
            </a:r>
            <a:r>
              <a:rPr sz="1500" spc="-4" dirty="0">
                <a:solidFill>
                  <a:srgbClr val="0000CC"/>
                </a:solidFill>
                <a:latin typeface="Arial"/>
                <a:cs typeface="Arial"/>
              </a:rPr>
              <a:t>server </a:t>
            </a:r>
            <a:r>
              <a:rPr sz="1500" dirty="0">
                <a:solidFill>
                  <a:srgbClr val="0000CC"/>
                </a:solidFill>
                <a:latin typeface="Arial"/>
                <a:cs typeface="Arial"/>
              </a:rPr>
              <a:t>to </a:t>
            </a:r>
            <a:r>
              <a:rPr sz="1500" spc="-4" dirty="0">
                <a:solidFill>
                  <a:srgbClr val="0000CC"/>
                </a:solidFill>
                <a:latin typeface="Arial"/>
                <a:cs typeface="Arial"/>
              </a:rPr>
              <a:t>the real server </a:t>
            </a:r>
            <a:r>
              <a:rPr sz="1500" dirty="0">
                <a:solidFill>
                  <a:srgbClr val="0000CC"/>
                </a:solidFill>
                <a:latin typeface="Arial"/>
                <a:cs typeface="Arial"/>
              </a:rPr>
              <a:t>and to </a:t>
            </a:r>
            <a:r>
              <a:rPr sz="1500" spc="-4" dirty="0">
                <a:solidFill>
                  <a:srgbClr val="0000CC"/>
                </a:solidFill>
                <a:latin typeface="Arial"/>
                <a:cs typeface="Arial"/>
              </a:rPr>
              <a:t>relay responses </a:t>
            </a:r>
            <a:r>
              <a:rPr sz="1500" dirty="0">
                <a:solidFill>
                  <a:srgbClr val="0000CC"/>
                </a:solidFill>
                <a:latin typeface="Arial"/>
                <a:cs typeface="Arial"/>
              </a:rPr>
              <a:t>from  </a:t>
            </a:r>
            <a:r>
              <a:rPr sz="1500" spc="-4" dirty="0">
                <a:solidFill>
                  <a:srgbClr val="0000CC"/>
                </a:solidFill>
                <a:latin typeface="Arial"/>
                <a:cs typeface="Arial"/>
              </a:rPr>
              <a:t>the real server </a:t>
            </a:r>
            <a:r>
              <a:rPr sz="1500" dirty="0">
                <a:solidFill>
                  <a:srgbClr val="0000CC"/>
                </a:solidFill>
                <a:latin typeface="Arial"/>
                <a:cs typeface="Arial"/>
              </a:rPr>
              <a:t>to </a:t>
            </a:r>
            <a:r>
              <a:rPr sz="1500" spc="4" dirty="0">
                <a:solidFill>
                  <a:srgbClr val="0000CC"/>
                </a:solidFill>
                <a:latin typeface="Arial"/>
                <a:cs typeface="Arial"/>
              </a:rPr>
              <a:t>the </a:t>
            </a:r>
            <a:r>
              <a:rPr sz="1500" spc="-4" dirty="0">
                <a:solidFill>
                  <a:srgbClr val="0000CC"/>
                </a:solidFill>
                <a:latin typeface="Arial"/>
                <a:cs typeface="Arial"/>
              </a:rPr>
              <a:t>proxy</a:t>
            </a:r>
            <a:r>
              <a:rPr sz="1500" spc="9" dirty="0">
                <a:solidFill>
                  <a:srgbClr val="0000CC"/>
                </a:solidFill>
                <a:latin typeface="Arial"/>
                <a:cs typeface="Arial"/>
              </a:rPr>
              <a:t> </a:t>
            </a:r>
            <a:r>
              <a:rPr sz="1500" spc="-4" dirty="0">
                <a:solidFill>
                  <a:srgbClr val="0000CC"/>
                </a:solidFill>
                <a:latin typeface="Arial"/>
                <a:cs typeface="Arial"/>
              </a:rPr>
              <a:t>server.</a:t>
            </a:r>
            <a:endParaRPr sz="1500" dirty="0">
              <a:solidFill>
                <a:srgbClr val="0000CC"/>
              </a:solidFill>
              <a:latin typeface="Arial"/>
              <a:cs typeface="Arial"/>
            </a:endParaRPr>
          </a:p>
          <a:p>
            <a:pPr marL="314902" marR="207880" indent="-304256" defTabSz="806867">
              <a:lnSpc>
                <a:spcPct val="78800"/>
              </a:lnSpc>
              <a:spcBef>
                <a:spcPts val="397"/>
              </a:spcBef>
              <a:buFontTx/>
              <a:buChar char="•"/>
              <a:tabLst>
                <a:tab pos="314902" algn="l"/>
                <a:tab pos="315462" algn="l"/>
              </a:tabLst>
            </a:pPr>
            <a:r>
              <a:rPr sz="1500" spc="-9" dirty="0">
                <a:solidFill>
                  <a:srgbClr val="0000CC"/>
                </a:solidFill>
                <a:latin typeface="Arial"/>
                <a:cs typeface="Arial"/>
              </a:rPr>
              <a:t>The </a:t>
            </a:r>
            <a:r>
              <a:rPr sz="1500" spc="-4" dirty="0">
                <a:solidFill>
                  <a:srgbClr val="0000CC"/>
                </a:solidFill>
                <a:latin typeface="Arial"/>
                <a:cs typeface="Arial"/>
              </a:rPr>
              <a:t>proxy server relays requests </a:t>
            </a:r>
            <a:r>
              <a:rPr sz="1500" spc="-9" dirty="0">
                <a:solidFill>
                  <a:srgbClr val="0000CC"/>
                </a:solidFill>
                <a:latin typeface="Arial"/>
                <a:cs typeface="Arial"/>
              </a:rPr>
              <a:t>and </a:t>
            </a:r>
            <a:r>
              <a:rPr sz="1500" spc="-4" dirty="0">
                <a:solidFill>
                  <a:srgbClr val="0000CC"/>
                </a:solidFill>
                <a:latin typeface="Arial"/>
                <a:cs typeface="Arial"/>
              </a:rPr>
              <a:t>responses between </a:t>
            </a:r>
            <a:r>
              <a:rPr sz="1500" spc="4" dirty="0">
                <a:solidFill>
                  <a:srgbClr val="0000CC"/>
                </a:solidFill>
                <a:latin typeface="Arial"/>
                <a:cs typeface="Arial"/>
              </a:rPr>
              <a:t>the </a:t>
            </a:r>
            <a:r>
              <a:rPr sz="1500" spc="-9" dirty="0">
                <a:solidFill>
                  <a:srgbClr val="0000CC"/>
                </a:solidFill>
                <a:latin typeface="Arial"/>
                <a:cs typeface="Arial"/>
              </a:rPr>
              <a:t>proxy </a:t>
            </a:r>
            <a:r>
              <a:rPr sz="1500" spc="-4" dirty="0">
                <a:solidFill>
                  <a:srgbClr val="0000CC"/>
                </a:solidFill>
                <a:latin typeface="Arial"/>
                <a:cs typeface="Arial"/>
              </a:rPr>
              <a:t>client </a:t>
            </a:r>
            <a:r>
              <a:rPr sz="1500" dirty="0">
                <a:solidFill>
                  <a:srgbClr val="0000CC"/>
                </a:solidFill>
                <a:latin typeface="Arial"/>
                <a:cs typeface="Arial"/>
              </a:rPr>
              <a:t>and </a:t>
            </a:r>
            <a:r>
              <a:rPr sz="1500" spc="4" dirty="0">
                <a:solidFill>
                  <a:srgbClr val="0000CC"/>
                </a:solidFill>
                <a:latin typeface="Arial"/>
                <a:cs typeface="Arial"/>
              </a:rPr>
              <a:t>the </a:t>
            </a:r>
            <a:r>
              <a:rPr sz="1500" dirty="0">
                <a:solidFill>
                  <a:srgbClr val="0000CC"/>
                </a:solidFill>
                <a:latin typeface="Arial"/>
                <a:cs typeface="Arial"/>
              </a:rPr>
              <a:t>real  client.</a:t>
            </a:r>
          </a:p>
          <a:p>
            <a:pPr marL="314902" marR="89652" indent="-304256" defTabSz="806867">
              <a:lnSpc>
                <a:spcPts val="1438"/>
              </a:lnSpc>
              <a:spcBef>
                <a:spcPts val="1196"/>
              </a:spcBef>
              <a:buFontTx/>
              <a:buChar char="•"/>
              <a:tabLst>
                <a:tab pos="314902" algn="l"/>
                <a:tab pos="315462" algn="l"/>
              </a:tabLst>
            </a:pPr>
            <a:r>
              <a:rPr sz="1500" u="sng" spc="-9" dirty="0">
                <a:solidFill>
                  <a:srgbClr val="0000CC"/>
                </a:solidFill>
                <a:uFill>
                  <a:solidFill>
                    <a:srgbClr val="000000"/>
                  </a:solidFill>
                </a:uFill>
                <a:latin typeface="Arial"/>
                <a:cs typeface="Arial"/>
              </a:rPr>
              <a:t>Note:</a:t>
            </a:r>
            <a:r>
              <a:rPr sz="1500" spc="-9" dirty="0">
                <a:solidFill>
                  <a:srgbClr val="0000CC"/>
                </a:solidFill>
                <a:latin typeface="Arial"/>
                <a:cs typeface="Arial"/>
              </a:rPr>
              <a:t> </a:t>
            </a:r>
            <a:r>
              <a:rPr sz="1500" dirty="0">
                <a:solidFill>
                  <a:srgbClr val="0000CC"/>
                </a:solidFill>
                <a:latin typeface="Arial"/>
                <a:cs typeface="Arial"/>
              </a:rPr>
              <a:t>The </a:t>
            </a:r>
            <a:r>
              <a:rPr sz="1500" spc="4" dirty="0">
                <a:solidFill>
                  <a:srgbClr val="0000CC"/>
                </a:solidFill>
                <a:latin typeface="Arial"/>
                <a:cs typeface="Arial"/>
              </a:rPr>
              <a:t>above </a:t>
            </a:r>
            <a:r>
              <a:rPr sz="1500" spc="-4" dirty="0">
                <a:solidFill>
                  <a:srgbClr val="0000CC"/>
                </a:solidFill>
                <a:latin typeface="Arial"/>
                <a:cs typeface="Arial"/>
              </a:rPr>
              <a:t>discussion assumes the client </a:t>
            </a:r>
            <a:r>
              <a:rPr sz="1500" dirty="0">
                <a:solidFill>
                  <a:srgbClr val="0000CC"/>
                </a:solidFill>
                <a:latin typeface="Arial"/>
                <a:cs typeface="Arial"/>
              </a:rPr>
              <a:t>is in </a:t>
            </a:r>
            <a:r>
              <a:rPr sz="1500" spc="-4" dirty="0">
                <a:solidFill>
                  <a:srgbClr val="0000CC"/>
                </a:solidFill>
                <a:latin typeface="Arial"/>
                <a:cs typeface="Arial"/>
              </a:rPr>
              <a:t>the internal network </a:t>
            </a:r>
            <a:r>
              <a:rPr sz="1500" spc="-9" dirty="0">
                <a:solidFill>
                  <a:srgbClr val="0000CC"/>
                </a:solidFill>
                <a:latin typeface="Arial"/>
                <a:cs typeface="Arial"/>
              </a:rPr>
              <a:t>and </a:t>
            </a:r>
            <a:r>
              <a:rPr sz="1500" spc="4" dirty="0">
                <a:solidFill>
                  <a:srgbClr val="0000CC"/>
                </a:solidFill>
                <a:latin typeface="Arial"/>
                <a:cs typeface="Arial"/>
              </a:rPr>
              <a:t>the </a:t>
            </a:r>
            <a:r>
              <a:rPr sz="1500" spc="-4" dirty="0">
                <a:solidFill>
                  <a:srgbClr val="0000CC"/>
                </a:solidFill>
                <a:latin typeface="Arial"/>
                <a:cs typeface="Arial"/>
              </a:rPr>
              <a:t>server  </a:t>
            </a:r>
            <a:r>
              <a:rPr sz="1500" dirty="0">
                <a:solidFill>
                  <a:srgbClr val="0000CC"/>
                </a:solidFill>
                <a:latin typeface="Arial"/>
                <a:cs typeface="Arial"/>
              </a:rPr>
              <a:t>is in </a:t>
            </a:r>
            <a:r>
              <a:rPr sz="1500" spc="-4" dirty="0">
                <a:solidFill>
                  <a:srgbClr val="0000CC"/>
                </a:solidFill>
                <a:latin typeface="Arial"/>
                <a:cs typeface="Arial"/>
              </a:rPr>
              <a:t>the external </a:t>
            </a:r>
            <a:r>
              <a:rPr sz="1500" dirty="0">
                <a:solidFill>
                  <a:srgbClr val="0000CC"/>
                </a:solidFill>
                <a:latin typeface="Arial"/>
                <a:cs typeface="Arial"/>
              </a:rPr>
              <a:t>network. </a:t>
            </a:r>
            <a:r>
              <a:rPr sz="1500" spc="-9" dirty="0">
                <a:solidFill>
                  <a:srgbClr val="0000CC"/>
                </a:solidFill>
                <a:latin typeface="Arial"/>
                <a:cs typeface="Arial"/>
              </a:rPr>
              <a:t>The </a:t>
            </a:r>
            <a:r>
              <a:rPr sz="1500" spc="-4" dirty="0">
                <a:solidFill>
                  <a:srgbClr val="0000CC"/>
                </a:solidFill>
                <a:latin typeface="Arial"/>
                <a:cs typeface="Arial"/>
              </a:rPr>
              <a:t>same </a:t>
            </a:r>
            <a:r>
              <a:rPr sz="1500" dirty="0">
                <a:solidFill>
                  <a:srgbClr val="0000CC"/>
                </a:solidFill>
                <a:latin typeface="Arial"/>
                <a:cs typeface="Arial"/>
              </a:rPr>
              <a:t>discussion </a:t>
            </a:r>
            <a:r>
              <a:rPr sz="1500" spc="-4" dirty="0">
                <a:solidFill>
                  <a:srgbClr val="0000CC"/>
                </a:solidFill>
                <a:latin typeface="Arial"/>
                <a:cs typeface="Arial"/>
              </a:rPr>
              <a:t>applies for the other scenario</a:t>
            </a:r>
            <a:r>
              <a:rPr sz="1500" spc="124" dirty="0">
                <a:solidFill>
                  <a:srgbClr val="0000CC"/>
                </a:solidFill>
                <a:latin typeface="Arial"/>
                <a:cs typeface="Arial"/>
              </a:rPr>
              <a:t> </a:t>
            </a:r>
            <a:r>
              <a:rPr sz="1500" spc="-4" dirty="0">
                <a:solidFill>
                  <a:srgbClr val="0000CC"/>
                </a:solidFill>
                <a:latin typeface="Arial"/>
                <a:cs typeface="Arial"/>
              </a:rPr>
              <a:t>too:</a:t>
            </a:r>
            <a:endParaRPr sz="1500" dirty="0">
              <a:solidFill>
                <a:srgbClr val="0000CC"/>
              </a:solidFill>
              <a:latin typeface="Arial"/>
              <a:cs typeface="Arial"/>
            </a:endParaRPr>
          </a:p>
          <a:p>
            <a:pPr marL="667346" marR="183226" lvl="1" indent="-253266" defTabSz="806867">
              <a:lnSpc>
                <a:spcPts val="1359"/>
              </a:lnSpc>
              <a:spcBef>
                <a:spcPts val="340"/>
              </a:spcBef>
              <a:buFontTx/>
              <a:buChar char="–"/>
              <a:tabLst>
                <a:tab pos="667346" algn="l"/>
                <a:tab pos="667906" algn="l"/>
              </a:tabLst>
            </a:pPr>
            <a:r>
              <a:rPr sz="1412" dirty="0">
                <a:solidFill>
                  <a:srgbClr val="0000CC"/>
                </a:solidFill>
                <a:latin typeface="Arial"/>
                <a:cs typeface="Arial"/>
              </a:rPr>
              <a:t>The </a:t>
            </a:r>
            <a:r>
              <a:rPr sz="1412" spc="-4" dirty="0">
                <a:solidFill>
                  <a:srgbClr val="0000CC"/>
                </a:solidFill>
                <a:latin typeface="Arial"/>
                <a:cs typeface="Arial"/>
              </a:rPr>
              <a:t>real client </a:t>
            </a:r>
            <a:r>
              <a:rPr sz="1412" spc="-9" dirty="0">
                <a:solidFill>
                  <a:srgbClr val="0000CC"/>
                </a:solidFill>
                <a:latin typeface="Arial"/>
                <a:cs typeface="Arial"/>
              </a:rPr>
              <a:t>(from </a:t>
            </a:r>
            <a:r>
              <a:rPr sz="1412" dirty="0">
                <a:solidFill>
                  <a:srgbClr val="0000CC"/>
                </a:solidFill>
                <a:latin typeface="Arial"/>
                <a:cs typeface="Arial"/>
              </a:rPr>
              <a:t>the </a:t>
            </a:r>
            <a:r>
              <a:rPr sz="1412" spc="-4" dirty="0">
                <a:solidFill>
                  <a:srgbClr val="0000CC"/>
                </a:solidFill>
                <a:latin typeface="Arial"/>
                <a:cs typeface="Arial"/>
              </a:rPr>
              <a:t>outside </a:t>
            </a:r>
            <a:r>
              <a:rPr sz="1412" spc="-9" dirty="0">
                <a:solidFill>
                  <a:srgbClr val="0000CC"/>
                </a:solidFill>
                <a:latin typeface="Arial"/>
                <a:cs typeface="Arial"/>
              </a:rPr>
              <a:t>network) </a:t>
            </a:r>
            <a:r>
              <a:rPr sz="1412" dirty="0">
                <a:solidFill>
                  <a:srgbClr val="0000CC"/>
                </a:solidFill>
                <a:latin typeface="Arial"/>
                <a:cs typeface="Arial"/>
              </a:rPr>
              <a:t>contacts the </a:t>
            </a:r>
            <a:r>
              <a:rPr sz="1412" spc="-13" dirty="0">
                <a:solidFill>
                  <a:srgbClr val="0000CC"/>
                </a:solidFill>
                <a:latin typeface="Arial"/>
                <a:cs typeface="Arial"/>
              </a:rPr>
              <a:t>proxy </a:t>
            </a:r>
            <a:r>
              <a:rPr sz="1412" spc="-4" dirty="0">
                <a:solidFill>
                  <a:srgbClr val="0000CC"/>
                </a:solidFill>
                <a:latin typeface="Arial"/>
                <a:cs typeface="Arial"/>
              </a:rPr>
              <a:t>server, </a:t>
            </a:r>
            <a:r>
              <a:rPr sz="1412" dirty="0">
                <a:solidFill>
                  <a:srgbClr val="0000CC"/>
                </a:solidFill>
                <a:latin typeface="Arial"/>
                <a:cs typeface="Arial"/>
              </a:rPr>
              <a:t>the </a:t>
            </a:r>
            <a:r>
              <a:rPr sz="1412" spc="-13" dirty="0">
                <a:solidFill>
                  <a:srgbClr val="0000CC"/>
                </a:solidFill>
                <a:latin typeface="Arial"/>
                <a:cs typeface="Arial"/>
              </a:rPr>
              <a:t>proxy </a:t>
            </a:r>
            <a:r>
              <a:rPr sz="1412" dirty="0">
                <a:solidFill>
                  <a:srgbClr val="0000CC"/>
                </a:solidFill>
                <a:latin typeface="Arial"/>
                <a:cs typeface="Arial"/>
              </a:rPr>
              <a:t>server  </a:t>
            </a:r>
            <a:r>
              <a:rPr sz="1412" spc="-4" dirty="0">
                <a:solidFill>
                  <a:srgbClr val="0000CC"/>
                </a:solidFill>
                <a:latin typeface="Arial"/>
                <a:cs typeface="Arial"/>
              </a:rPr>
              <a:t>evaluates </a:t>
            </a:r>
            <a:r>
              <a:rPr sz="1412" dirty="0">
                <a:solidFill>
                  <a:srgbClr val="0000CC"/>
                </a:solidFill>
                <a:latin typeface="Arial"/>
                <a:cs typeface="Arial"/>
              </a:rPr>
              <a:t>the </a:t>
            </a:r>
            <a:r>
              <a:rPr sz="1412" spc="-4" dirty="0">
                <a:solidFill>
                  <a:srgbClr val="0000CC"/>
                </a:solidFill>
                <a:latin typeface="Arial"/>
                <a:cs typeface="Arial"/>
              </a:rPr>
              <a:t>request and </a:t>
            </a:r>
            <a:r>
              <a:rPr sz="1412" spc="-9" dirty="0">
                <a:solidFill>
                  <a:srgbClr val="0000CC"/>
                </a:solidFill>
                <a:latin typeface="Arial"/>
                <a:cs typeface="Arial"/>
              </a:rPr>
              <a:t>forwards </a:t>
            </a:r>
            <a:r>
              <a:rPr sz="1412" spc="4" dirty="0">
                <a:solidFill>
                  <a:srgbClr val="0000CC"/>
                </a:solidFill>
                <a:latin typeface="Arial"/>
                <a:cs typeface="Arial"/>
              </a:rPr>
              <a:t>to </a:t>
            </a:r>
            <a:r>
              <a:rPr sz="1412" dirty="0">
                <a:solidFill>
                  <a:srgbClr val="0000CC"/>
                </a:solidFill>
                <a:latin typeface="Arial"/>
                <a:cs typeface="Arial"/>
              </a:rPr>
              <a:t>the </a:t>
            </a:r>
            <a:r>
              <a:rPr sz="1412" spc="-13" dirty="0">
                <a:solidFill>
                  <a:srgbClr val="0000CC"/>
                </a:solidFill>
                <a:latin typeface="Arial"/>
                <a:cs typeface="Arial"/>
              </a:rPr>
              <a:t>proxy </a:t>
            </a:r>
            <a:r>
              <a:rPr sz="1412" dirty="0">
                <a:solidFill>
                  <a:srgbClr val="0000CC"/>
                </a:solidFill>
                <a:latin typeface="Arial"/>
                <a:cs typeface="Arial"/>
              </a:rPr>
              <a:t>client, the </a:t>
            </a:r>
            <a:r>
              <a:rPr sz="1412" spc="-13" dirty="0">
                <a:solidFill>
                  <a:srgbClr val="0000CC"/>
                </a:solidFill>
                <a:latin typeface="Arial"/>
                <a:cs typeface="Arial"/>
              </a:rPr>
              <a:t>proxy </a:t>
            </a:r>
            <a:r>
              <a:rPr sz="1412" spc="-4" dirty="0">
                <a:solidFill>
                  <a:srgbClr val="0000CC"/>
                </a:solidFill>
                <a:latin typeface="Arial"/>
                <a:cs typeface="Arial"/>
              </a:rPr>
              <a:t>client contacts </a:t>
            </a:r>
            <a:r>
              <a:rPr sz="1412" dirty="0">
                <a:solidFill>
                  <a:srgbClr val="0000CC"/>
                </a:solidFill>
                <a:latin typeface="Arial"/>
                <a:cs typeface="Arial"/>
              </a:rPr>
              <a:t>the </a:t>
            </a:r>
            <a:r>
              <a:rPr sz="1412" spc="-4" dirty="0">
                <a:solidFill>
                  <a:srgbClr val="0000CC"/>
                </a:solidFill>
                <a:latin typeface="Arial"/>
                <a:cs typeface="Arial"/>
              </a:rPr>
              <a:t>real  server (running </a:t>
            </a:r>
            <a:r>
              <a:rPr sz="1412" dirty="0">
                <a:solidFill>
                  <a:srgbClr val="0000CC"/>
                </a:solidFill>
                <a:latin typeface="Arial"/>
                <a:cs typeface="Arial"/>
              </a:rPr>
              <a:t>in the </a:t>
            </a:r>
            <a:r>
              <a:rPr sz="1412" spc="-4" dirty="0">
                <a:solidFill>
                  <a:srgbClr val="0000CC"/>
                </a:solidFill>
                <a:latin typeface="Arial"/>
                <a:cs typeface="Arial"/>
              </a:rPr>
              <a:t>internal</a:t>
            </a:r>
            <a:r>
              <a:rPr sz="1412" spc="26" dirty="0">
                <a:solidFill>
                  <a:srgbClr val="0000CC"/>
                </a:solidFill>
                <a:latin typeface="Arial"/>
                <a:cs typeface="Arial"/>
              </a:rPr>
              <a:t> </a:t>
            </a:r>
            <a:r>
              <a:rPr sz="1412" spc="-9" dirty="0">
                <a:solidFill>
                  <a:srgbClr val="0000CC"/>
                </a:solidFill>
                <a:latin typeface="Arial"/>
                <a:cs typeface="Arial"/>
              </a:rPr>
              <a:t>network).</a:t>
            </a:r>
            <a:endParaRPr sz="1412" dirty="0">
              <a:solidFill>
                <a:srgbClr val="0000CC"/>
              </a:solidFill>
              <a:latin typeface="Arial"/>
              <a:cs typeface="Arial"/>
            </a:endParaRPr>
          </a:p>
          <a:p>
            <a:pPr marL="667346" marR="322186" lvl="1" indent="-253266" defTabSz="806867">
              <a:lnSpc>
                <a:spcPts val="1359"/>
              </a:lnSpc>
              <a:spcBef>
                <a:spcPts val="353"/>
              </a:spcBef>
              <a:buFontTx/>
              <a:buChar char="–"/>
              <a:tabLst>
                <a:tab pos="667346" algn="l"/>
                <a:tab pos="667906" algn="l"/>
              </a:tabLst>
            </a:pPr>
            <a:r>
              <a:rPr sz="1412" dirty="0">
                <a:solidFill>
                  <a:srgbClr val="0000CC"/>
                </a:solidFill>
                <a:latin typeface="Arial"/>
                <a:cs typeface="Arial"/>
              </a:rPr>
              <a:t>The </a:t>
            </a:r>
            <a:r>
              <a:rPr sz="1412" spc="-13" dirty="0">
                <a:solidFill>
                  <a:srgbClr val="0000CC"/>
                </a:solidFill>
                <a:latin typeface="Arial"/>
                <a:cs typeface="Arial"/>
              </a:rPr>
              <a:t>proxy </a:t>
            </a:r>
            <a:r>
              <a:rPr sz="1412" dirty="0">
                <a:solidFill>
                  <a:srgbClr val="0000CC"/>
                </a:solidFill>
                <a:latin typeface="Arial"/>
                <a:cs typeface="Arial"/>
              </a:rPr>
              <a:t>client </a:t>
            </a:r>
            <a:r>
              <a:rPr sz="1412" spc="-9" dirty="0">
                <a:solidFill>
                  <a:srgbClr val="0000CC"/>
                </a:solidFill>
                <a:latin typeface="Arial"/>
                <a:cs typeface="Arial"/>
              </a:rPr>
              <a:t>forwards </a:t>
            </a:r>
            <a:r>
              <a:rPr sz="1412" dirty="0">
                <a:solidFill>
                  <a:srgbClr val="0000CC"/>
                </a:solidFill>
                <a:latin typeface="Arial"/>
                <a:cs typeface="Arial"/>
              </a:rPr>
              <a:t>the </a:t>
            </a:r>
            <a:r>
              <a:rPr sz="1412" spc="-4" dirty="0">
                <a:solidFill>
                  <a:srgbClr val="0000CC"/>
                </a:solidFill>
                <a:latin typeface="Arial"/>
                <a:cs typeface="Arial"/>
              </a:rPr>
              <a:t>response from </a:t>
            </a:r>
            <a:r>
              <a:rPr sz="1412" dirty="0">
                <a:solidFill>
                  <a:srgbClr val="0000CC"/>
                </a:solidFill>
                <a:latin typeface="Arial"/>
                <a:cs typeface="Arial"/>
              </a:rPr>
              <a:t>the </a:t>
            </a:r>
            <a:r>
              <a:rPr sz="1412" spc="-4" dirty="0">
                <a:solidFill>
                  <a:srgbClr val="0000CC"/>
                </a:solidFill>
                <a:latin typeface="Arial"/>
                <a:cs typeface="Arial"/>
              </a:rPr>
              <a:t>real server </a:t>
            </a:r>
            <a:r>
              <a:rPr sz="1412" spc="4" dirty="0">
                <a:solidFill>
                  <a:srgbClr val="0000CC"/>
                </a:solidFill>
                <a:latin typeface="Arial"/>
                <a:cs typeface="Arial"/>
              </a:rPr>
              <a:t>to </a:t>
            </a:r>
            <a:r>
              <a:rPr sz="1412" dirty="0">
                <a:solidFill>
                  <a:srgbClr val="0000CC"/>
                </a:solidFill>
                <a:latin typeface="Arial"/>
                <a:cs typeface="Arial"/>
              </a:rPr>
              <a:t>the </a:t>
            </a:r>
            <a:r>
              <a:rPr sz="1412" spc="-13" dirty="0">
                <a:solidFill>
                  <a:srgbClr val="0000CC"/>
                </a:solidFill>
                <a:latin typeface="Arial"/>
                <a:cs typeface="Arial"/>
              </a:rPr>
              <a:t>proxy </a:t>
            </a:r>
            <a:r>
              <a:rPr sz="1412" spc="-4" dirty="0">
                <a:solidFill>
                  <a:srgbClr val="0000CC"/>
                </a:solidFill>
                <a:latin typeface="Arial"/>
                <a:cs typeface="Arial"/>
              </a:rPr>
              <a:t>server, which  </a:t>
            </a:r>
            <a:r>
              <a:rPr sz="1412" spc="-9" dirty="0">
                <a:solidFill>
                  <a:srgbClr val="0000CC"/>
                </a:solidFill>
                <a:latin typeface="Arial"/>
                <a:cs typeface="Arial"/>
              </a:rPr>
              <a:t>forwards </a:t>
            </a:r>
            <a:r>
              <a:rPr sz="1412" dirty="0">
                <a:solidFill>
                  <a:srgbClr val="0000CC"/>
                </a:solidFill>
                <a:latin typeface="Arial"/>
                <a:cs typeface="Arial"/>
              </a:rPr>
              <a:t>the response </a:t>
            </a:r>
            <a:r>
              <a:rPr sz="1412" spc="4" dirty="0">
                <a:solidFill>
                  <a:srgbClr val="0000CC"/>
                </a:solidFill>
                <a:latin typeface="Arial"/>
                <a:cs typeface="Arial"/>
              </a:rPr>
              <a:t>to </a:t>
            </a:r>
            <a:r>
              <a:rPr sz="1412" dirty="0">
                <a:solidFill>
                  <a:srgbClr val="0000CC"/>
                </a:solidFill>
                <a:latin typeface="Arial"/>
                <a:cs typeface="Arial"/>
              </a:rPr>
              <a:t>the </a:t>
            </a:r>
            <a:r>
              <a:rPr sz="1412" spc="-4" dirty="0">
                <a:solidFill>
                  <a:srgbClr val="0000CC"/>
                </a:solidFill>
                <a:latin typeface="Arial"/>
                <a:cs typeface="Arial"/>
              </a:rPr>
              <a:t>real client (in </a:t>
            </a:r>
            <a:r>
              <a:rPr sz="1412" dirty="0">
                <a:solidFill>
                  <a:srgbClr val="0000CC"/>
                </a:solidFill>
                <a:latin typeface="Arial"/>
                <a:cs typeface="Arial"/>
              </a:rPr>
              <a:t>the </a:t>
            </a:r>
            <a:r>
              <a:rPr sz="1412" spc="-4" dirty="0">
                <a:solidFill>
                  <a:srgbClr val="0000CC"/>
                </a:solidFill>
                <a:latin typeface="Arial"/>
                <a:cs typeface="Arial"/>
              </a:rPr>
              <a:t>outside</a:t>
            </a:r>
            <a:r>
              <a:rPr sz="1412" spc="-13" dirty="0">
                <a:solidFill>
                  <a:srgbClr val="0000CC"/>
                </a:solidFill>
                <a:latin typeface="Arial"/>
                <a:cs typeface="Arial"/>
              </a:rPr>
              <a:t> </a:t>
            </a:r>
            <a:r>
              <a:rPr sz="1412" spc="-4" dirty="0">
                <a:solidFill>
                  <a:srgbClr val="0000CC"/>
                </a:solidFill>
                <a:latin typeface="Arial"/>
                <a:cs typeface="Arial"/>
              </a:rPr>
              <a:t>network).</a:t>
            </a:r>
            <a:endParaRPr sz="1412" dirty="0">
              <a:solidFill>
                <a:srgbClr val="0000CC"/>
              </a:solidFill>
              <a:latin typeface="Arial"/>
              <a:cs typeface="Aria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9279795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800" spc="-4" dirty="0">
                <a:solidFill>
                  <a:srgbClr val="C00000"/>
                </a:solidFill>
                <a:latin typeface="Arial Black" panose="020B0A04020102020204" pitchFamily="34" charset="0"/>
              </a:rPr>
              <a:t>Application Proxy</a:t>
            </a:r>
            <a:r>
              <a:rPr lang="en-US" sz="2800" spc="-49" dirty="0">
                <a:solidFill>
                  <a:srgbClr val="C00000"/>
                </a:solidFill>
                <a:latin typeface="Arial Black" panose="020B0A04020102020204" pitchFamily="34" charset="0"/>
              </a:rPr>
              <a:t> </a:t>
            </a:r>
            <a:r>
              <a:rPr lang="en-US" sz="2800" dirty="0">
                <a:solidFill>
                  <a:srgbClr val="C00000"/>
                </a:solidFill>
                <a:latin typeface="Arial Black" panose="020B0A04020102020204" pitchFamily="34" charset="0"/>
              </a:rPr>
              <a:t>Firewall</a:t>
            </a:r>
            <a:endParaRPr lang="en-US" sz="2800" dirty="0"/>
          </a:p>
        </p:txBody>
      </p:sp>
      <p:pic>
        <p:nvPicPr>
          <p:cNvPr id="11266" name="Picture 2" descr="Image result for application proxy firewal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5944" y="1066800"/>
            <a:ext cx="8169430" cy="5181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343998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5642" y="152400"/>
            <a:ext cx="7286065" cy="441071"/>
          </a:xfrm>
          <a:prstGeom prst="rect">
            <a:avLst/>
          </a:prstGeom>
        </p:spPr>
        <p:txBody>
          <a:bodyPr vert="horz" wrap="square" lIns="0" tIns="10085" rIns="0" bIns="0" rtlCol="0">
            <a:spAutoFit/>
          </a:bodyPr>
          <a:lstStyle/>
          <a:p>
            <a:pPr marL="11206">
              <a:spcBef>
                <a:spcPts val="79"/>
              </a:spcBef>
            </a:pPr>
            <a:r>
              <a:rPr sz="2800" spc="-4" dirty="0">
                <a:solidFill>
                  <a:srgbClr val="C00000"/>
                </a:solidFill>
                <a:latin typeface="Arial Black" panose="020B0A04020102020204" pitchFamily="34" charset="0"/>
              </a:rPr>
              <a:t>Examples of </a:t>
            </a:r>
            <a:r>
              <a:rPr sz="2800" dirty="0">
                <a:solidFill>
                  <a:srgbClr val="C00000"/>
                </a:solidFill>
                <a:latin typeface="Arial Black" panose="020B0A04020102020204" pitchFamily="34" charset="0"/>
              </a:rPr>
              <a:t>using </a:t>
            </a:r>
            <a:r>
              <a:rPr sz="2800" spc="-9" dirty="0">
                <a:solidFill>
                  <a:srgbClr val="C00000"/>
                </a:solidFill>
                <a:latin typeface="Arial Black" panose="020B0A04020102020204" pitchFamily="34" charset="0"/>
              </a:rPr>
              <a:t>Proxy</a:t>
            </a:r>
            <a:r>
              <a:rPr sz="2800" spc="-4" dirty="0">
                <a:solidFill>
                  <a:srgbClr val="C00000"/>
                </a:solidFill>
                <a:latin typeface="Arial Black" panose="020B0A04020102020204" pitchFamily="34" charset="0"/>
              </a:rPr>
              <a:t> Firewall</a:t>
            </a:r>
          </a:p>
        </p:txBody>
      </p:sp>
      <p:sp>
        <p:nvSpPr>
          <p:cNvPr id="3" name="object 3"/>
          <p:cNvSpPr txBox="1"/>
          <p:nvPr/>
        </p:nvSpPr>
        <p:spPr>
          <a:xfrm>
            <a:off x="609600" y="762000"/>
            <a:ext cx="7793691" cy="5409407"/>
          </a:xfrm>
          <a:prstGeom prst="rect">
            <a:avLst/>
          </a:prstGeom>
        </p:spPr>
        <p:txBody>
          <a:bodyPr vert="horz" wrap="square" lIns="0" tIns="58271" rIns="0" bIns="0" rtlCol="0">
            <a:spAutoFit/>
          </a:bodyPr>
          <a:lstStyle/>
          <a:p>
            <a:pPr marL="314902" marR="31938" indent="-304256" algn="just" defTabSz="806867">
              <a:lnSpc>
                <a:spcPct val="79600"/>
              </a:lnSpc>
              <a:spcBef>
                <a:spcPts val="459"/>
              </a:spcBef>
              <a:buFontTx/>
              <a:buChar char="•"/>
              <a:tabLst>
                <a:tab pos="314902" algn="l"/>
                <a:tab pos="315462" algn="l"/>
              </a:tabLst>
            </a:pPr>
            <a:r>
              <a:rPr sz="1600" u="sng" dirty="0">
                <a:solidFill>
                  <a:srgbClr val="FF0000"/>
                </a:solidFill>
                <a:uFill>
                  <a:solidFill>
                    <a:srgbClr val="000000"/>
                  </a:solidFill>
                </a:uFill>
                <a:latin typeface="Arial"/>
                <a:cs typeface="Arial"/>
              </a:rPr>
              <a:t>Scenario </a:t>
            </a:r>
            <a:r>
              <a:rPr sz="1600" u="sng" spc="-9" dirty="0">
                <a:solidFill>
                  <a:srgbClr val="FF0000"/>
                </a:solidFill>
                <a:uFill>
                  <a:solidFill>
                    <a:srgbClr val="000000"/>
                  </a:solidFill>
                </a:uFill>
                <a:latin typeface="Arial"/>
                <a:cs typeface="Arial"/>
              </a:rPr>
              <a:t>1:</a:t>
            </a:r>
            <a:r>
              <a:rPr sz="1600" spc="-9" dirty="0">
                <a:solidFill>
                  <a:srgbClr val="FF0000"/>
                </a:solidFill>
                <a:latin typeface="Arial"/>
                <a:cs typeface="Arial"/>
              </a:rPr>
              <a:t> </a:t>
            </a:r>
            <a:r>
              <a:rPr sz="1600" dirty="0">
                <a:solidFill>
                  <a:srgbClr val="0000CC"/>
                </a:solidFill>
                <a:latin typeface="Arial"/>
                <a:cs typeface="Arial"/>
              </a:rPr>
              <a:t>A </a:t>
            </a:r>
            <a:r>
              <a:rPr sz="1600" spc="-4" dirty="0">
                <a:solidFill>
                  <a:srgbClr val="0000CC"/>
                </a:solidFill>
                <a:latin typeface="Arial"/>
                <a:cs typeface="Arial"/>
              </a:rPr>
              <a:t>company </a:t>
            </a:r>
            <a:r>
              <a:rPr sz="1600" dirty="0">
                <a:solidFill>
                  <a:srgbClr val="0000CC"/>
                </a:solidFill>
                <a:latin typeface="Arial"/>
                <a:cs typeface="Arial"/>
              </a:rPr>
              <a:t>wants to </a:t>
            </a:r>
            <a:r>
              <a:rPr sz="1600" spc="-4" dirty="0">
                <a:solidFill>
                  <a:srgbClr val="0000CC"/>
                </a:solidFill>
                <a:latin typeface="Arial"/>
                <a:cs typeface="Arial"/>
              </a:rPr>
              <a:t>allow dial-in </a:t>
            </a:r>
            <a:r>
              <a:rPr sz="1600" dirty="0">
                <a:solidFill>
                  <a:srgbClr val="0000CC"/>
                </a:solidFill>
                <a:latin typeface="Arial"/>
                <a:cs typeface="Arial"/>
              </a:rPr>
              <a:t>access </a:t>
            </a:r>
            <a:r>
              <a:rPr sz="1600" spc="-9" dirty="0">
                <a:solidFill>
                  <a:srgbClr val="0000CC"/>
                </a:solidFill>
                <a:latin typeface="Arial"/>
                <a:cs typeface="Arial"/>
              </a:rPr>
              <a:t>by </a:t>
            </a:r>
            <a:r>
              <a:rPr sz="1600" spc="-4" dirty="0">
                <a:solidFill>
                  <a:srgbClr val="0000CC"/>
                </a:solidFill>
                <a:latin typeface="Arial"/>
                <a:cs typeface="Arial"/>
              </a:rPr>
              <a:t>its employees, without exposing  </a:t>
            </a:r>
            <a:r>
              <a:rPr sz="1600" dirty="0">
                <a:solidFill>
                  <a:srgbClr val="0000CC"/>
                </a:solidFill>
                <a:latin typeface="Arial"/>
                <a:cs typeface="Arial"/>
              </a:rPr>
              <a:t>its </a:t>
            </a:r>
            <a:r>
              <a:rPr sz="1600" spc="-4" dirty="0">
                <a:solidFill>
                  <a:srgbClr val="0000CC"/>
                </a:solidFill>
                <a:latin typeface="Arial"/>
                <a:cs typeface="Arial"/>
              </a:rPr>
              <a:t>company resources </a:t>
            </a:r>
            <a:r>
              <a:rPr sz="1600" dirty="0">
                <a:solidFill>
                  <a:srgbClr val="0000CC"/>
                </a:solidFill>
                <a:latin typeface="Arial"/>
                <a:cs typeface="Arial"/>
              </a:rPr>
              <a:t>to </a:t>
            </a:r>
            <a:r>
              <a:rPr sz="1600" spc="-4" dirty="0">
                <a:solidFill>
                  <a:srgbClr val="0000CC"/>
                </a:solidFill>
                <a:latin typeface="Arial"/>
                <a:cs typeface="Arial"/>
              </a:rPr>
              <a:t>login </a:t>
            </a:r>
            <a:r>
              <a:rPr sz="1600" dirty="0">
                <a:solidFill>
                  <a:srgbClr val="0000CC"/>
                </a:solidFill>
                <a:latin typeface="Arial"/>
                <a:cs typeface="Arial"/>
              </a:rPr>
              <a:t>attacks </a:t>
            </a:r>
            <a:r>
              <a:rPr sz="1600" spc="-9" dirty="0">
                <a:solidFill>
                  <a:srgbClr val="0000CC"/>
                </a:solidFill>
                <a:latin typeface="Arial"/>
                <a:cs typeface="Arial"/>
              </a:rPr>
              <a:t>from </a:t>
            </a:r>
            <a:r>
              <a:rPr sz="1600" spc="-4" dirty="0">
                <a:solidFill>
                  <a:srgbClr val="0000CC"/>
                </a:solidFill>
                <a:latin typeface="Arial"/>
                <a:cs typeface="Arial"/>
              </a:rPr>
              <a:t>remote </a:t>
            </a:r>
            <a:r>
              <a:rPr sz="1600" dirty="0">
                <a:solidFill>
                  <a:srgbClr val="0000CC"/>
                </a:solidFill>
                <a:latin typeface="Arial"/>
                <a:cs typeface="Arial"/>
              </a:rPr>
              <a:t>non-employees. </a:t>
            </a:r>
            <a:r>
              <a:rPr sz="1600" spc="-4" dirty="0">
                <a:solidFill>
                  <a:srgbClr val="0000CC"/>
                </a:solidFill>
                <a:latin typeface="Arial"/>
                <a:cs typeface="Arial"/>
              </a:rPr>
              <a:t>Suppose </a:t>
            </a:r>
            <a:r>
              <a:rPr sz="1600" spc="4" dirty="0">
                <a:solidFill>
                  <a:srgbClr val="0000CC"/>
                </a:solidFill>
                <a:latin typeface="Arial"/>
                <a:cs typeface="Arial"/>
              </a:rPr>
              <a:t>the  </a:t>
            </a:r>
            <a:r>
              <a:rPr sz="1600" spc="-4" dirty="0">
                <a:solidFill>
                  <a:srgbClr val="0000CC"/>
                </a:solidFill>
                <a:latin typeface="Arial"/>
                <a:cs typeface="Arial"/>
              </a:rPr>
              <a:t>internal network </a:t>
            </a:r>
            <a:r>
              <a:rPr sz="1600" spc="-9" dirty="0">
                <a:solidFill>
                  <a:srgbClr val="0000CC"/>
                </a:solidFill>
                <a:latin typeface="Arial"/>
                <a:cs typeface="Arial"/>
              </a:rPr>
              <a:t>has </a:t>
            </a:r>
            <a:r>
              <a:rPr sz="1600" dirty="0">
                <a:solidFill>
                  <a:srgbClr val="0000CC"/>
                </a:solidFill>
                <a:latin typeface="Arial"/>
                <a:cs typeface="Arial"/>
              </a:rPr>
              <a:t>a </a:t>
            </a:r>
            <a:r>
              <a:rPr sz="1600" spc="-4" dirty="0">
                <a:solidFill>
                  <a:srgbClr val="0000CC"/>
                </a:solidFill>
                <a:latin typeface="Arial"/>
                <a:cs typeface="Arial"/>
              </a:rPr>
              <a:t>mixture </a:t>
            </a:r>
            <a:r>
              <a:rPr sz="1600" spc="4" dirty="0">
                <a:solidFill>
                  <a:srgbClr val="0000CC"/>
                </a:solidFill>
                <a:latin typeface="Arial"/>
                <a:cs typeface="Arial"/>
              </a:rPr>
              <a:t>of </a:t>
            </a:r>
            <a:r>
              <a:rPr sz="1600" spc="-4" dirty="0">
                <a:solidFill>
                  <a:srgbClr val="0000CC"/>
                </a:solidFill>
                <a:latin typeface="Arial"/>
                <a:cs typeface="Arial"/>
              </a:rPr>
              <a:t>operating </a:t>
            </a:r>
            <a:r>
              <a:rPr sz="1600" dirty="0">
                <a:solidFill>
                  <a:srgbClr val="0000CC"/>
                </a:solidFill>
                <a:latin typeface="Arial"/>
                <a:cs typeface="Arial"/>
              </a:rPr>
              <a:t>system </a:t>
            </a:r>
            <a:r>
              <a:rPr sz="1600" spc="-4" dirty="0">
                <a:solidFill>
                  <a:srgbClr val="0000CC"/>
                </a:solidFill>
                <a:latin typeface="Arial"/>
                <a:cs typeface="Arial"/>
              </a:rPr>
              <a:t>types, </a:t>
            </a:r>
            <a:r>
              <a:rPr sz="1600" dirty="0">
                <a:solidFill>
                  <a:srgbClr val="0000CC"/>
                </a:solidFill>
                <a:latin typeface="Arial"/>
                <a:cs typeface="Arial"/>
              </a:rPr>
              <a:t>none </a:t>
            </a:r>
            <a:r>
              <a:rPr sz="1600" spc="-9" dirty="0">
                <a:solidFill>
                  <a:srgbClr val="0000CC"/>
                </a:solidFill>
                <a:latin typeface="Arial"/>
                <a:cs typeface="Arial"/>
              </a:rPr>
              <a:t>of </a:t>
            </a:r>
            <a:r>
              <a:rPr sz="1600" spc="-4" dirty="0">
                <a:solidFill>
                  <a:srgbClr val="0000CC"/>
                </a:solidFill>
                <a:latin typeface="Arial"/>
                <a:cs typeface="Arial"/>
              </a:rPr>
              <a:t>which support </a:t>
            </a:r>
            <a:r>
              <a:rPr sz="1600" dirty="0">
                <a:solidFill>
                  <a:srgbClr val="0000CC"/>
                </a:solidFill>
                <a:latin typeface="Arial"/>
                <a:cs typeface="Arial"/>
              </a:rPr>
              <a:t>strong  authentication through a challenge-response</a:t>
            </a:r>
            <a:r>
              <a:rPr sz="1600" spc="-22" dirty="0">
                <a:solidFill>
                  <a:srgbClr val="0000CC"/>
                </a:solidFill>
                <a:latin typeface="Arial"/>
                <a:cs typeface="Arial"/>
              </a:rPr>
              <a:t> </a:t>
            </a:r>
            <a:r>
              <a:rPr sz="1600" dirty="0">
                <a:solidFill>
                  <a:srgbClr val="0000CC"/>
                </a:solidFill>
                <a:latin typeface="Arial"/>
                <a:cs typeface="Arial"/>
              </a:rPr>
              <a:t>system.</a:t>
            </a:r>
          </a:p>
          <a:p>
            <a:pPr marL="314902" indent="-304256" algn="just" defTabSz="806867">
              <a:buFontTx/>
              <a:buChar char="•"/>
              <a:tabLst>
                <a:tab pos="314902" algn="l"/>
                <a:tab pos="315462" algn="l"/>
              </a:tabLst>
            </a:pPr>
            <a:r>
              <a:rPr sz="1600" u="sng" spc="-4" dirty="0">
                <a:solidFill>
                  <a:srgbClr val="0EA246"/>
                </a:solidFill>
                <a:uFill>
                  <a:solidFill>
                    <a:srgbClr val="000000"/>
                  </a:solidFill>
                </a:uFill>
                <a:latin typeface="Arial"/>
                <a:cs typeface="Arial"/>
              </a:rPr>
              <a:t>Solution:</a:t>
            </a:r>
            <a:endParaRPr sz="1600" dirty="0">
              <a:solidFill>
                <a:srgbClr val="0EA246"/>
              </a:solidFill>
              <a:latin typeface="Arial"/>
              <a:cs typeface="Arial"/>
            </a:endParaRPr>
          </a:p>
          <a:p>
            <a:pPr marL="718334" marR="4483" lvl="1" indent="-196674" algn="just" defTabSz="806867">
              <a:lnSpc>
                <a:spcPct val="79400"/>
              </a:lnSpc>
              <a:spcBef>
                <a:spcPts val="371"/>
              </a:spcBef>
              <a:buFontTx/>
              <a:buChar char="•"/>
              <a:tabLst>
                <a:tab pos="718334" algn="l"/>
                <a:tab pos="718896" algn="l"/>
              </a:tabLst>
            </a:pPr>
            <a:r>
              <a:rPr sz="1600" spc="-9" dirty="0">
                <a:solidFill>
                  <a:srgbClr val="0000CC"/>
                </a:solidFill>
                <a:latin typeface="Arial"/>
                <a:cs typeface="Arial"/>
              </a:rPr>
              <a:t>The </a:t>
            </a:r>
            <a:r>
              <a:rPr sz="1600" spc="-4" dirty="0">
                <a:solidFill>
                  <a:srgbClr val="0000CC"/>
                </a:solidFill>
                <a:latin typeface="Arial"/>
                <a:cs typeface="Arial"/>
              </a:rPr>
              <a:t>requirement could </a:t>
            </a:r>
            <a:r>
              <a:rPr sz="1600" spc="-9" dirty="0">
                <a:solidFill>
                  <a:srgbClr val="0000CC"/>
                </a:solidFill>
                <a:latin typeface="Arial"/>
                <a:cs typeface="Arial"/>
              </a:rPr>
              <a:t>be </a:t>
            </a:r>
            <a:r>
              <a:rPr sz="1600" spc="-4" dirty="0">
                <a:solidFill>
                  <a:srgbClr val="0000CC"/>
                </a:solidFill>
                <a:latin typeface="Arial"/>
                <a:cs typeface="Arial"/>
              </a:rPr>
              <a:t>handled </a:t>
            </a:r>
            <a:r>
              <a:rPr sz="1600" spc="-9" dirty="0">
                <a:solidFill>
                  <a:srgbClr val="0000CC"/>
                </a:solidFill>
                <a:latin typeface="Arial"/>
                <a:cs typeface="Arial"/>
              </a:rPr>
              <a:t>by </a:t>
            </a:r>
            <a:r>
              <a:rPr sz="1600" dirty="0">
                <a:solidFill>
                  <a:srgbClr val="0000CC"/>
                </a:solidFill>
                <a:latin typeface="Arial"/>
                <a:cs typeface="Arial"/>
              </a:rPr>
              <a:t>a specifically </a:t>
            </a:r>
            <a:r>
              <a:rPr sz="1600" spc="-4" dirty="0">
                <a:solidFill>
                  <a:srgbClr val="0000CC"/>
                </a:solidFill>
                <a:latin typeface="Arial"/>
                <a:cs typeface="Arial"/>
              </a:rPr>
              <a:t>written proxy that requires  </a:t>
            </a:r>
            <a:r>
              <a:rPr sz="1600" dirty="0">
                <a:solidFill>
                  <a:srgbClr val="0EA246"/>
                </a:solidFill>
                <a:latin typeface="Arial"/>
                <a:cs typeface="Arial"/>
              </a:rPr>
              <a:t>strong authentication </a:t>
            </a:r>
            <a:r>
              <a:rPr sz="1600" dirty="0">
                <a:solidFill>
                  <a:srgbClr val="0000CC"/>
                </a:solidFill>
                <a:latin typeface="Arial"/>
                <a:cs typeface="Arial"/>
              </a:rPr>
              <a:t>such </a:t>
            </a:r>
            <a:r>
              <a:rPr sz="1600" spc="-9" dirty="0">
                <a:solidFill>
                  <a:srgbClr val="0000CC"/>
                </a:solidFill>
                <a:latin typeface="Arial"/>
                <a:cs typeface="Arial"/>
              </a:rPr>
              <a:t>as </a:t>
            </a:r>
            <a:r>
              <a:rPr sz="1600" dirty="0">
                <a:solidFill>
                  <a:srgbClr val="0000CC"/>
                </a:solidFill>
                <a:latin typeface="Arial"/>
                <a:cs typeface="Arial"/>
              </a:rPr>
              <a:t>a </a:t>
            </a:r>
            <a:r>
              <a:rPr sz="1600" spc="-4" dirty="0">
                <a:solidFill>
                  <a:srgbClr val="0000CC"/>
                </a:solidFill>
                <a:latin typeface="Arial"/>
                <a:cs typeface="Arial"/>
              </a:rPr>
              <a:t>challenge-response, </a:t>
            </a:r>
            <a:r>
              <a:rPr sz="1600" dirty="0">
                <a:solidFill>
                  <a:srgbClr val="0000CC"/>
                </a:solidFill>
                <a:latin typeface="Arial"/>
                <a:cs typeface="Arial"/>
              </a:rPr>
              <a:t>in </a:t>
            </a:r>
            <a:r>
              <a:rPr sz="1600" spc="-4" dirty="0">
                <a:solidFill>
                  <a:srgbClr val="0000CC"/>
                </a:solidFill>
                <a:latin typeface="Arial"/>
                <a:cs typeface="Arial"/>
              </a:rPr>
              <a:t>addition </a:t>
            </a:r>
            <a:r>
              <a:rPr sz="1600" spc="13" dirty="0">
                <a:solidFill>
                  <a:srgbClr val="0000CC"/>
                </a:solidFill>
                <a:latin typeface="Arial"/>
                <a:cs typeface="Arial"/>
              </a:rPr>
              <a:t>to </a:t>
            </a:r>
            <a:r>
              <a:rPr sz="1600" dirty="0">
                <a:solidFill>
                  <a:srgbClr val="0000CC"/>
                </a:solidFill>
                <a:latin typeface="Arial"/>
                <a:cs typeface="Arial"/>
              </a:rPr>
              <a:t>a valid </a:t>
            </a:r>
            <a:r>
              <a:rPr sz="1600" spc="-4" dirty="0">
                <a:solidFill>
                  <a:srgbClr val="0000CC"/>
                </a:solidFill>
                <a:latin typeface="Arial"/>
                <a:cs typeface="Arial"/>
              </a:rPr>
              <a:t>username  </a:t>
            </a:r>
            <a:r>
              <a:rPr sz="1600" dirty="0">
                <a:solidFill>
                  <a:srgbClr val="0000CC"/>
                </a:solidFill>
                <a:latin typeface="Arial"/>
                <a:cs typeface="Arial"/>
              </a:rPr>
              <a:t>and corresponding</a:t>
            </a:r>
            <a:r>
              <a:rPr sz="1600" spc="-13" dirty="0">
                <a:solidFill>
                  <a:srgbClr val="0000CC"/>
                </a:solidFill>
                <a:latin typeface="Arial"/>
                <a:cs typeface="Arial"/>
              </a:rPr>
              <a:t> </a:t>
            </a:r>
            <a:r>
              <a:rPr sz="1600" spc="-4" dirty="0">
                <a:solidFill>
                  <a:srgbClr val="0000CC"/>
                </a:solidFill>
                <a:latin typeface="Arial"/>
                <a:cs typeface="Arial"/>
              </a:rPr>
              <a:t>password.</a:t>
            </a:r>
            <a:endParaRPr sz="1600" dirty="0">
              <a:solidFill>
                <a:srgbClr val="0000CC"/>
              </a:solidFill>
              <a:latin typeface="Arial"/>
              <a:cs typeface="Arial"/>
            </a:endParaRPr>
          </a:p>
          <a:p>
            <a:pPr marL="718334" marR="62756" lvl="1" indent="-196674" algn="just" defTabSz="806867">
              <a:lnSpc>
                <a:spcPts val="1438"/>
              </a:lnSpc>
              <a:spcBef>
                <a:spcPts val="349"/>
              </a:spcBef>
              <a:buFontTx/>
              <a:buChar char="•"/>
              <a:tabLst>
                <a:tab pos="718334" algn="l"/>
                <a:tab pos="718896" algn="l"/>
              </a:tabLst>
            </a:pPr>
            <a:r>
              <a:rPr sz="1600" spc="-9" dirty="0">
                <a:solidFill>
                  <a:srgbClr val="0000CC"/>
                </a:solidFill>
                <a:latin typeface="Arial"/>
                <a:cs typeface="Arial"/>
              </a:rPr>
              <a:t>The </a:t>
            </a:r>
            <a:r>
              <a:rPr sz="1600" spc="-4" dirty="0">
                <a:solidFill>
                  <a:srgbClr val="0000CC"/>
                </a:solidFill>
                <a:latin typeface="Arial"/>
                <a:cs typeface="Arial"/>
              </a:rPr>
              <a:t>proxy validates the </a:t>
            </a:r>
            <a:r>
              <a:rPr sz="1600" dirty="0">
                <a:solidFill>
                  <a:srgbClr val="0EA246"/>
                </a:solidFill>
                <a:latin typeface="Arial"/>
                <a:cs typeface="Arial"/>
              </a:rPr>
              <a:t>challenge-response itself, </a:t>
            </a:r>
            <a:r>
              <a:rPr sz="1600" spc="-9" dirty="0">
                <a:solidFill>
                  <a:srgbClr val="0EA246"/>
                </a:solidFill>
                <a:latin typeface="Arial"/>
                <a:cs typeface="Arial"/>
              </a:rPr>
              <a:t>and </a:t>
            </a:r>
            <a:r>
              <a:rPr sz="1600" spc="4" dirty="0">
                <a:solidFill>
                  <a:srgbClr val="0EA246"/>
                </a:solidFill>
                <a:latin typeface="Arial"/>
                <a:cs typeface="Arial"/>
              </a:rPr>
              <a:t>then </a:t>
            </a:r>
            <a:r>
              <a:rPr sz="1600" spc="-4" dirty="0">
                <a:solidFill>
                  <a:srgbClr val="0EA246"/>
                </a:solidFill>
                <a:latin typeface="Arial"/>
                <a:cs typeface="Arial"/>
              </a:rPr>
              <a:t>pass </a:t>
            </a:r>
            <a:r>
              <a:rPr sz="1600" spc="-9" dirty="0">
                <a:solidFill>
                  <a:srgbClr val="0EA246"/>
                </a:solidFill>
                <a:latin typeface="Arial"/>
                <a:cs typeface="Arial"/>
              </a:rPr>
              <a:t>on </a:t>
            </a:r>
            <a:r>
              <a:rPr sz="1600" dirty="0">
                <a:solidFill>
                  <a:srgbClr val="0EA246"/>
                </a:solidFill>
                <a:latin typeface="Arial"/>
                <a:cs typeface="Arial"/>
              </a:rPr>
              <a:t>only </a:t>
            </a:r>
            <a:r>
              <a:rPr sz="1600" spc="4" dirty="0">
                <a:solidFill>
                  <a:srgbClr val="0EA246"/>
                </a:solidFill>
                <a:latin typeface="Arial"/>
                <a:cs typeface="Arial"/>
              </a:rPr>
              <a:t>the  </a:t>
            </a:r>
            <a:r>
              <a:rPr sz="1600" spc="-4" dirty="0">
                <a:solidFill>
                  <a:srgbClr val="0EA246"/>
                </a:solidFill>
                <a:latin typeface="Arial"/>
                <a:cs typeface="Arial"/>
              </a:rPr>
              <a:t>username </a:t>
            </a:r>
            <a:r>
              <a:rPr sz="1600" dirty="0">
                <a:solidFill>
                  <a:srgbClr val="0EA246"/>
                </a:solidFill>
                <a:latin typeface="Arial"/>
                <a:cs typeface="Arial"/>
              </a:rPr>
              <a:t>and </a:t>
            </a:r>
            <a:r>
              <a:rPr sz="1600" spc="-4" dirty="0">
                <a:solidFill>
                  <a:srgbClr val="0EA246"/>
                </a:solidFill>
                <a:latin typeface="Arial"/>
                <a:cs typeface="Arial"/>
              </a:rPr>
              <a:t>password </a:t>
            </a:r>
            <a:r>
              <a:rPr sz="1600" dirty="0">
                <a:solidFill>
                  <a:srgbClr val="0000CC"/>
                </a:solidFill>
                <a:latin typeface="Arial"/>
                <a:cs typeface="Arial"/>
              </a:rPr>
              <a:t>in a </a:t>
            </a:r>
            <a:r>
              <a:rPr sz="1600" spc="4" dirty="0">
                <a:solidFill>
                  <a:srgbClr val="0000CC"/>
                </a:solidFill>
                <a:latin typeface="Arial"/>
                <a:cs typeface="Arial"/>
              </a:rPr>
              <a:t>form </a:t>
            </a:r>
            <a:r>
              <a:rPr sz="1600" spc="-4" dirty="0">
                <a:solidFill>
                  <a:srgbClr val="0000CC"/>
                </a:solidFill>
                <a:latin typeface="Arial"/>
                <a:cs typeface="Arial"/>
              </a:rPr>
              <a:t>required </a:t>
            </a:r>
            <a:r>
              <a:rPr sz="1600" spc="4" dirty="0">
                <a:solidFill>
                  <a:srgbClr val="0000CC"/>
                </a:solidFill>
                <a:latin typeface="Arial"/>
                <a:cs typeface="Arial"/>
              </a:rPr>
              <a:t>by the </a:t>
            </a:r>
            <a:r>
              <a:rPr sz="1600" spc="-4" dirty="0">
                <a:solidFill>
                  <a:srgbClr val="0000CC"/>
                </a:solidFill>
                <a:latin typeface="Arial"/>
                <a:cs typeface="Arial"/>
              </a:rPr>
              <a:t>internal host’s operating</a:t>
            </a:r>
            <a:r>
              <a:rPr sz="1600" spc="62" dirty="0">
                <a:solidFill>
                  <a:srgbClr val="0000CC"/>
                </a:solidFill>
                <a:latin typeface="Arial"/>
                <a:cs typeface="Arial"/>
              </a:rPr>
              <a:t> </a:t>
            </a:r>
            <a:r>
              <a:rPr sz="1600" dirty="0">
                <a:solidFill>
                  <a:srgbClr val="0000CC"/>
                </a:solidFill>
                <a:latin typeface="Arial"/>
                <a:cs typeface="Arial"/>
              </a:rPr>
              <a:t>system.</a:t>
            </a:r>
          </a:p>
          <a:p>
            <a:pPr marL="314902" marR="79566" indent="-304256" algn="just" defTabSz="806867">
              <a:lnSpc>
                <a:spcPct val="79600"/>
              </a:lnSpc>
              <a:spcBef>
                <a:spcPts val="379"/>
              </a:spcBef>
              <a:buFontTx/>
              <a:buChar char="•"/>
              <a:tabLst>
                <a:tab pos="314902" algn="l"/>
                <a:tab pos="315462" algn="l"/>
              </a:tabLst>
            </a:pPr>
            <a:r>
              <a:rPr sz="1600" u="sng" dirty="0">
                <a:solidFill>
                  <a:srgbClr val="FF0000"/>
                </a:solidFill>
                <a:uFill>
                  <a:solidFill>
                    <a:srgbClr val="000000"/>
                  </a:solidFill>
                </a:uFill>
                <a:latin typeface="Arial"/>
                <a:cs typeface="Arial"/>
              </a:rPr>
              <a:t>Scenario </a:t>
            </a:r>
            <a:r>
              <a:rPr sz="1600" u="sng" spc="-9" dirty="0">
                <a:solidFill>
                  <a:srgbClr val="FF0000"/>
                </a:solidFill>
                <a:uFill>
                  <a:solidFill>
                    <a:srgbClr val="000000"/>
                  </a:solidFill>
                </a:uFill>
                <a:latin typeface="Arial"/>
                <a:cs typeface="Arial"/>
              </a:rPr>
              <a:t>2:</a:t>
            </a:r>
            <a:r>
              <a:rPr sz="1600" spc="-9" dirty="0">
                <a:solidFill>
                  <a:srgbClr val="FF0000"/>
                </a:solidFill>
                <a:latin typeface="Arial"/>
                <a:cs typeface="Arial"/>
              </a:rPr>
              <a:t> </a:t>
            </a:r>
            <a:r>
              <a:rPr sz="1600" dirty="0">
                <a:solidFill>
                  <a:srgbClr val="0000CC"/>
                </a:solidFill>
                <a:latin typeface="Arial"/>
                <a:cs typeface="Arial"/>
              </a:rPr>
              <a:t>A </a:t>
            </a:r>
            <a:r>
              <a:rPr sz="1600" spc="-4" dirty="0">
                <a:solidFill>
                  <a:srgbClr val="0000CC"/>
                </a:solidFill>
                <a:latin typeface="Arial"/>
                <a:cs typeface="Arial"/>
              </a:rPr>
              <a:t>company </a:t>
            </a:r>
            <a:r>
              <a:rPr sz="1600" dirty="0">
                <a:solidFill>
                  <a:srgbClr val="0000CC"/>
                </a:solidFill>
                <a:latin typeface="Arial"/>
                <a:cs typeface="Arial"/>
              </a:rPr>
              <a:t>wants to set </a:t>
            </a:r>
            <a:r>
              <a:rPr sz="1600" spc="-9" dirty="0">
                <a:solidFill>
                  <a:srgbClr val="0000CC"/>
                </a:solidFill>
                <a:latin typeface="Arial"/>
                <a:cs typeface="Arial"/>
              </a:rPr>
              <a:t>up </a:t>
            </a:r>
            <a:r>
              <a:rPr sz="1600" spc="4" dirty="0">
                <a:solidFill>
                  <a:srgbClr val="0000CC"/>
                </a:solidFill>
                <a:latin typeface="Arial"/>
                <a:cs typeface="Arial"/>
              </a:rPr>
              <a:t>an </a:t>
            </a:r>
            <a:r>
              <a:rPr sz="1600" spc="-4" dirty="0">
                <a:solidFill>
                  <a:srgbClr val="0000CC"/>
                </a:solidFill>
                <a:latin typeface="Arial"/>
                <a:cs typeface="Arial"/>
              </a:rPr>
              <a:t>online </a:t>
            </a:r>
            <a:r>
              <a:rPr sz="1600" dirty="0">
                <a:solidFill>
                  <a:srgbClr val="0000CC"/>
                </a:solidFill>
                <a:latin typeface="Arial"/>
                <a:cs typeface="Arial"/>
              </a:rPr>
              <a:t>price </a:t>
            </a:r>
            <a:r>
              <a:rPr sz="1600" spc="4" dirty="0">
                <a:solidFill>
                  <a:srgbClr val="0000CC"/>
                </a:solidFill>
                <a:latin typeface="Arial"/>
                <a:cs typeface="Arial"/>
              </a:rPr>
              <a:t>list so </a:t>
            </a:r>
            <a:r>
              <a:rPr sz="1600" spc="-4" dirty="0">
                <a:solidFill>
                  <a:srgbClr val="0000CC"/>
                </a:solidFill>
                <a:latin typeface="Arial"/>
                <a:cs typeface="Arial"/>
              </a:rPr>
              <a:t>that outsiders </a:t>
            </a:r>
            <a:r>
              <a:rPr sz="1600" dirty="0">
                <a:solidFill>
                  <a:srgbClr val="0000CC"/>
                </a:solidFill>
                <a:latin typeface="Arial"/>
                <a:cs typeface="Arial"/>
              </a:rPr>
              <a:t>can see </a:t>
            </a:r>
            <a:r>
              <a:rPr sz="1600" spc="-4" dirty="0">
                <a:solidFill>
                  <a:srgbClr val="0000CC"/>
                </a:solidFill>
                <a:latin typeface="Arial"/>
                <a:cs typeface="Arial"/>
              </a:rPr>
              <a:t>the  products </a:t>
            </a:r>
            <a:r>
              <a:rPr sz="1600" spc="-9" dirty="0">
                <a:solidFill>
                  <a:srgbClr val="0000CC"/>
                </a:solidFill>
                <a:latin typeface="Arial"/>
                <a:cs typeface="Arial"/>
              </a:rPr>
              <a:t>and </a:t>
            </a:r>
            <a:r>
              <a:rPr sz="1600" dirty="0">
                <a:solidFill>
                  <a:srgbClr val="0000CC"/>
                </a:solidFill>
                <a:latin typeface="Arial"/>
                <a:cs typeface="Arial"/>
              </a:rPr>
              <a:t>prices </a:t>
            </a:r>
            <a:r>
              <a:rPr sz="1600" spc="-4" dirty="0">
                <a:solidFill>
                  <a:srgbClr val="0000CC"/>
                </a:solidFill>
                <a:latin typeface="Arial"/>
                <a:cs typeface="Arial"/>
              </a:rPr>
              <a:t>offered. </a:t>
            </a:r>
            <a:r>
              <a:rPr sz="1600" dirty="0">
                <a:solidFill>
                  <a:srgbClr val="0000CC"/>
                </a:solidFill>
                <a:latin typeface="Arial"/>
                <a:cs typeface="Arial"/>
              </a:rPr>
              <a:t>It </a:t>
            </a:r>
            <a:r>
              <a:rPr sz="1600" spc="-4" dirty="0">
                <a:solidFill>
                  <a:srgbClr val="0000CC"/>
                </a:solidFill>
                <a:latin typeface="Arial"/>
                <a:cs typeface="Arial"/>
              </a:rPr>
              <a:t>wants </a:t>
            </a:r>
            <a:r>
              <a:rPr sz="1600" dirty="0">
                <a:solidFill>
                  <a:srgbClr val="0000CC"/>
                </a:solidFill>
                <a:latin typeface="Arial"/>
                <a:cs typeface="Arial"/>
              </a:rPr>
              <a:t>to </a:t>
            </a:r>
            <a:r>
              <a:rPr sz="1600" spc="4" dirty="0">
                <a:solidFill>
                  <a:srgbClr val="0000CC"/>
                </a:solidFill>
                <a:latin typeface="Arial"/>
                <a:cs typeface="Arial"/>
              </a:rPr>
              <a:t>be </a:t>
            </a:r>
            <a:r>
              <a:rPr sz="1600" dirty="0">
                <a:solidFill>
                  <a:srgbClr val="0000CC"/>
                </a:solidFill>
                <a:latin typeface="Arial"/>
                <a:cs typeface="Arial"/>
              </a:rPr>
              <a:t>sure </a:t>
            </a:r>
            <a:r>
              <a:rPr sz="1600" spc="-4" dirty="0">
                <a:solidFill>
                  <a:srgbClr val="0000CC"/>
                </a:solidFill>
                <a:latin typeface="Arial"/>
                <a:cs typeface="Arial"/>
              </a:rPr>
              <a:t>that (a) </a:t>
            </a:r>
            <a:r>
              <a:rPr sz="1600" spc="-9" dirty="0">
                <a:solidFill>
                  <a:srgbClr val="0000CC"/>
                </a:solidFill>
                <a:latin typeface="Arial"/>
                <a:cs typeface="Arial"/>
              </a:rPr>
              <a:t>no </a:t>
            </a:r>
            <a:r>
              <a:rPr sz="1600" spc="-4" dirty="0">
                <a:solidFill>
                  <a:srgbClr val="0000CC"/>
                </a:solidFill>
                <a:latin typeface="Arial"/>
                <a:cs typeface="Arial"/>
              </a:rPr>
              <a:t>outsider </a:t>
            </a:r>
            <a:r>
              <a:rPr sz="1600" dirty="0">
                <a:solidFill>
                  <a:srgbClr val="0000CC"/>
                </a:solidFill>
                <a:latin typeface="Arial"/>
                <a:cs typeface="Arial"/>
              </a:rPr>
              <a:t>can change </a:t>
            </a:r>
            <a:r>
              <a:rPr sz="1600" spc="-4" dirty="0">
                <a:solidFill>
                  <a:srgbClr val="0000CC"/>
                </a:solidFill>
                <a:latin typeface="Arial"/>
                <a:cs typeface="Arial"/>
              </a:rPr>
              <a:t>the  </a:t>
            </a:r>
            <a:r>
              <a:rPr sz="1600" dirty="0">
                <a:solidFill>
                  <a:srgbClr val="0000CC"/>
                </a:solidFill>
                <a:latin typeface="Arial"/>
                <a:cs typeface="Arial"/>
              </a:rPr>
              <a:t>prices </a:t>
            </a:r>
            <a:r>
              <a:rPr sz="1600" spc="-9" dirty="0">
                <a:solidFill>
                  <a:srgbClr val="0000CC"/>
                </a:solidFill>
                <a:latin typeface="Arial"/>
                <a:cs typeface="Arial"/>
              </a:rPr>
              <a:t>or </a:t>
            </a:r>
            <a:r>
              <a:rPr sz="1600" spc="-4" dirty="0">
                <a:solidFill>
                  <a:srgbClr val="0000CC"/>
                </a:solidFill>
                <a:latin typeface="Arial"/>
                <a:cs typeface="Arial"/>
              </a:rPr>
              <a:t>product list </a:t>
            </a:r>
            <a:r>
              <a:rPr sz="1600" spc="-9" dirty="0">
                <a:solidFill>
                  <a:srgbClr val="0000CC"/>
                </a:solidFill>
                <a:latin typeface="Arial"/>
                <a:cs typeface="Arial"/>
              </a:rPr>
              <a:t>and </a:t>
            </a:r>
            <a:r>
              <a:rPr sz="1600" spc="-4" dirty="0">
                <a:solidFill>
                  <a:srgbClr val="0000CC"/>
                </a:solidFill>
                <a:latin typeface="Arial"/>
                <a:cs typeface="Arial"/>
              </a:rPr>
              <a:t>(b) outsiders </a:t>
            </a:r>
            <a:r>
              <a:rPr sz="1600" dirty="0">
                <a:solidFill>
                  <a:srgbClr val="0000CC"/>
                </a:solidFill>
                <a:latin typeface="Arial"/>
                <a:cs typeface="Arial"/>
              </a:rPr>
              <a:t>can access </a:t>
            </a:r>
            <a:r>
              <a:rPr sz="1600" spc="-4" dirty="0">
                <a:solidFill>
                  <a:srgbClr val="0000CC"/>
                </a:solidFill>
                <a:latin typeface="Arial"/>
                <a:cs typeface="Arial"/>
              </a:rPr>
              <a:t>only the </a:t>
            </a:r>
            <a:r>
              <a:rPr sz="1600" dirty="0">
                <a:solidFill>
                  <a:srgbClr val="0000CC"/>
                </a:solidFill>
                <a:latin typeface="Arial"/>
                <a:cs typeface="Arial"/>
              </a:rPr>
              <a:t>price </a:t>
            </a:r>
            <a:r>
              <a:rPr sz="1600" spc="-4" dirty="0">
                <a:solidFill>
                  <a:srgbClr val="0000CC"/>
                </a:solidFill>
                <a:latin typeface="Arial"/>
                <a:cs typeface="Arial"/>
              </a:rPr>
              <a:t>list </a:t>
            </a:r>
            <a:r>
              <a:rPr sz="1600" spc="-9" dirty="0">
                <a:solidFill>
                  <a:srgbClr val="0000CC"/>
                </a:solidFill>
                <a:latin typeface="Arial"/>
                <a:cs typeface="Arial"/>
              </a:rPr>
              <a:t>and </a:t>
            </a:r>
            <a:r>
              <a:rPr sz="1600" dirty="0">
                <a:solidFill>
                  <a:srgbClr val="0000CC"/>
                </a:solidFill>
                <a:latin typeface="Arial"/>
                <a:cs typeface="Arial"/>
              </a:rPr>
              <a:t>not any </a:t>
            </a:r>
            <a:r>
              <a:rPr sz="1600" spc="-9" dirty="0">
                <a:solidFill>
                  <a:srgbClr val="0000CC"/>
                </a:solidFill>
                <a:latin typeface="Arial"/>
                <a:cs typeface="Arial"/>
              </a:rPr>
              <a:t>of </a:t>
            </a:r>
            <a:r>
              <a:rPr sz="1600" spc="4" dirty="0">
                <a:solidFill>
                  <a:srgbClr val="0000CC"/>
                </a:solidFill>
                <a:latin typeface="Arial"/>
                <a:cs typeface="Arial"/>
              </a:rPr>
              <a:t>the  </a:t>
            </a:r>
            <a:r>
              <a:rPr sz="1600" spc="-4" dirty="0">
                <a:solidFill>
                  <a:srgbClr val="0000CC"/>
                </a:solidFill>
                <a:latin typeface="Arial"/>
                <a:cs typeface="Arial"/>
              </a:rPr>
              <a:t>more </a:t>
            </a:r>
            <a:r>
              <a:rPr sz="1600" dirty="0">
                <a:solidFill>
                  <a:srgbClr val="0000CC"/>
                </a:solidFill>
                <a:latin typeface="Arial"/>
                <a:cs typeface="Arial"/>
              </a:rPr>
              <a:t>sensitive files stored</a:t>
            </a:r>
            <a:r>
              <a:rPr sz="1600" spc="-18" dirty="0">
                <a:solidFill>
                  <a:srgbClr val="0000CC"/>
                </a:solidFill>
                <a:latin typeface="Arial"/>
                <a:cs typeface="Arial"/>
              </a:rPr>
              <a:t> </a:t>
            </a:r>
            <a:r>
              <a:rPr sz="1600" spc="-4" dirty="0">
                <a:solidFill>
                  <a:srgbClr val="0000CC"/>
                </a:solidFill>
                <a:latin typeface="Arial"/>
                <a:cs typeface="Arial"/>
              </a:rPr>
              <a:t>inside.</a:t>
            </a:r>
            <a:endParaRPr sz="1600" dirty="0">
              <a:solidFill>
                <a:srgbClr val="0000CC"/>
              </a:solidFill>
              <a:latin typeface="Arial"/>
              <a:cs typeface="Arial"/>
            </a:endParaRPr>
          </a:p>
          <a:p>
            <a:pPr marL="314902" indent="-304256" algn="just" defTabSz="806867">
              <a:buFontTx/>
              <a:buChar char="•"/>
              <a:tabLst>
                <a:tab pos="314902" algn="l"/>
                <a:tab pos="315462" algn="l"/>
              </a:tabLst>
            </a:pPr>
            <a:r>
              <a:rPr sz="1600" u="sng" spc="-4" dirty="0">
                <a:solidFill>
                  <a:srgbClr val="0EA246"/>
                </a:solidFill>
                <a:uFill>
                  <a:solidFill>
                    <a:srgbClr val="000000"/>
                  </a:solidFill>
                </a:uFill>
                <a:latin typeface="Arial"/>
                <a:cs typeface="Arial"/>
              </a:rPr>
              <a:t>Solution:</a:t>
            </a:r>
            <a:endParaRPr sz="1600" dirty="0">
              <a:solidFill>
                <a:srgbClr val="0EA246"/>
              </a:solidFill>
              <a:latin typeface="Arial"/>
              <a:cs typeface="Arial"/>
            </a:endParaRPr>
          </a:p>
          <a:p>
            <a:pPr marL="718334" marR="157451" lvl="1" indent="-196674" algn="just" defTabSz="806867">
              <a:lnSpc>
                <a:spcPct val="79400"/>
              </a:lnSpc>
              <a:spcBef>
                <a:spcPts val="371"/>
              </a:spcBef>
              <a:buFontTx/>
              <a:buChar char="•"/>
              <a:tabLst>
                <a:tab pos="718334" algn="l"/>
                <a:tab pos="718896" algn="l"/>
              </a:tabLst>
            </a:pPr>
            <a:r>
              <a:rPr sz="1600" spc="-9" dirty="0">
                <a:solidFill>
                  <a:srgbClr val="0000CC"/>
                </a:solidFill>
                <a:latin typeface="Arial"/>
                <a:cs typeface="Arial"/>
              </a:rPr>
              <a:t>The </a:t>
            </a:r>
            <a:r>
              <a:rPr sz="1600" spc="-4" dirty="0">
                <a:solidFill>
                  <a:srgbClr val="0000CC"/>
                </a:solidFill>
                <a:latin typeface="Arial"/>
                <a:cs typeface="Arial"/>
              </a:rPr>
              <a:t>requirement could </a:t>
            </a:r>
            <a:r>
              <a:rPr sz="1600" spc="-9" dirty="0">
                <a:solidFill>
                  <a:srgbClr val="0000CC"/>
                </a:solidFill>
                <a:latin typeface="Arial"/>
                <a:cs typeface="Arial"/>
              </a:rPr>
              <a:t>be </a:t>
            </a:r>
            <a:r>
              <a:rPr sz="1600" spc="-4" dirty="0">
                <a:solidFill>
                  <a:srgbClr val="0000CC"/>
                </a:solidFill>
                <a:latin typeface="Arial"/>
                <a:cs typeface="Arial"/>
              </a:rPr>
              <a:t>handled </a:t>
            </a:r>
            <a:r>
              <a:rPr sz="1600" spc="-9" dirty="0">
                <a:solidFill>
                  <a:srgbClr val="0000CC"/>
                </a:solidFill>
                <a:latin typeface="Arial"/>
                <a:cs typeface="Arial"/>
              </a:rPr>
              <a:t>by </a:t>
            </a:r>
            <a:r>
              <a:rPr sz="1600" dirty="0">
                <a:solidFill>
                  <a:srgbClr val="0000CC"/>
                </a:solidFill>
                <a:latin typeface="Arial"/>
                <a:cs typeface="Arial"/>
              </a:rPr>
              <a:t>a specifically </a:t>
            </a:r>
            <a:r>
              <a:rPr sz="1600" spc="-4" dirty="0">
                <a:solidFill>
                  <a:srgbClr val="0000CC"/>
                </a:solidFill>
                <a:latin typeface="Arial"/>
                <a:cs typeface="Arial"/>
              </a:rPr>
              <a:t>written proxy that monitors the  </a:t>
            </a:r>
            <a:r>
              <a:rPr sz="1600" dirty="0">
                <a:solidFill>
                  <a:srgbClr val="0000CC"/>
                </a:solidFill>
                <a:latin typeface="Arial"/>
                <a:cs typeface="Arial"/>
              </a:rPr>
              <a:t>file </a:t>
            </a:r>
            <a:r>
              <a:rPr sz="1600" spc="-4" dirty="0">
                <a:solidFill>
                  <a:srgbClr val="0000CC"/>
                </a:solidFill>
                <a:latin typeface="Arial"/>
                <a:cs typeface="Arial"/>
              </a:rPr>
              <a:t>transfer protocol data </a:t>
            </a:r>
            <a:r>
              <a:rPr sz="1600" dirty="0">
                <a:solidFill>
                  <a:srgbClr val="0000CC"/>
                </a:solidFill>
                <a:latin typeface="Arial"/>
                <a:cs typeface="Arial"/>
              </a:rPr>
              <a:t>to ensure </a:t>
            </a:r>
            <a:r>
              <a:rPr sz="1600" spc="-4" dirty="0">
                <a:solidFill>
                  <a:srgbClr val="0000CC"/>
                </a:solidFill>
                <a:latin typeface="Arial"/>
                <a:cs typeface="Arial"/>
              </a:rPr>
              <a:t>that only </a:t>
            </a:r>
            <a:r>
              <a:rPr sz="1600" spc="4" dirty="0">
                <a:solidFill>
                  <a:srgbClr val="0000CC"/>
                </a:solidFill>
                <a:latin typeface="Arial"/>
                <a:cs typeface="Arial"/>
              </a:rPr>
              <a:t>the </a:t>
            </a:r>
            <a:r>
              <a:rPr sz="1600" dirty="0">
                <a:solidFill>
                  <a:srgbClr val="0000CC"/>
                </a:solidFill>
                <a:latin typeface="Arial"/>
                <a:cs typeface="Arial"/>
              </a:rPr>
              <a:t>price </a:t>
            </a:r>
            <a:r>
              <a:rPr sz="1600" spc="4" dirty="0">
                <a:solidFill>
                  <a:srgbClr val="0000CC"/>
                </a:solidFill>
                <a:latin typeface="Arial"/>
                <a:cs typeface="Arial"/>
              </a:rPr>
              <a:t>list </a:t>
            </a:r>
            <a:r>
              <a:rPr sz="1600" spc="-4" dirty="0">
                <a:solidFill>
                  <a:srgbClr val="0000CC"/>
                </a:solidFill>
                <a:latin typeface="Arial"/>
                <a:cs typeface="Arial"/>
              </a:rPr>
              <a:t>file </a:t>
            </a:r>
            <a:r>
              <a:rPr sz="1600" spc="-9" dirty="0">
                <a:solidFill>
                  <a:srgbClr val="0000CC"/>
                </a:solidFill>
                <a:latin typeface="Arial"/>
                <a:cs typeface="Arial"/>
              </a:rPr>
              <a:t>was </a:t>
            </a:r>
            <a:r>
              <a:rPr sz="1600" spc="-4" dirty="0">
                <a:solidFill>
                  <a:srgbClr val="0000CC"/>
                </a:solidFill>
                <a:latin typeface="Arial"/>
                <a:cs typeface="Arial"/>
              </a:rPr>
              <a:t>accessed, </a:t>
            </a:r>
            <a:r>
              <a:rPr sz="1600" dirty="0">
                <a:solidFill>
                  <a:srgbClr val="0000CC"/>
                </a:solidFill>
                <a:latin typeface="Arial"/>
                <a:cs typeface="Arial"/>
              </a:rPr>
              <a:t>and  </a:t>
            </a:r>
            <a:r>
              <a:rPr sz="1600" spc="-4" dirty="0">
                <a:solidFill>
                  <a:srgbClr val="0000CC"/>
                </a:solidFill>
                <a:latin typeface="Arial"/>
                <a:cs typeface="Arial"/>
              </a:rPr>
              <a:t>that </a:t>
            </a:r>
            <a:r>
              <a:rPr sz="1600" spc="4" dirty="0">
                <a:solidFill>
                  <a:srgbClr val="0000CC"/>
                </a:solidFill>
                <a:latin typeface="Arial"/>
                <a:cs typeface="Arial"/>
              </a:rPr>
              <a:t>the </a:t>
            </a:r>
            <a:r>
              <a:rPr sz="1600" dirty="0">
                <a:solidFill>
                  <a:srgbClr val="0000CC"/>
                </a:solidFill>
                <a:latin typeface="Arial"/>
                <a:cs typeface="Arial"/>
              </a:rPr>
              <a:t>file </a:t>
            </a:r>
            <a:r>
              <a:rPr sz="1600" spc="-4" dirty="0">
                <a:solidFill>
                  <a:srgbClr val="0000CC"/>
                </a:solidFill>
                <a:latin typeface="Arial"/>
                <a:cs typeface="Arial"/>
              </a:rPr>
              <a:t>could </a:t>
            </a:r>
            <a:r>
              <a:rPr sz="1600" spc="-9" dirty="0">
                <a:solidFill>
                  <a:srgbClr val="0000CC"/>
                </a:solidFill>
                <a:latin typeface="Arial"/>
                <a:cs typeface="Arial"/>
              </a:rPr>
              <a:t>be </a:t>
            </a:r>
            <a:r>
              <a:rPr sz="1600" spc="-4" dirty="0">
                <a:solidFill>
                  <a:srgbClr val="0000CC"/>
                </a:solidFill>
                <a:latin typeface="Arial"/>
                <a:cs typeface="Arial"/>
              </a:rPr>
              <a:t>only read, </a:t>
            </a:r>
            <a:r>
              <a:rPr sz="1600" spc="-9" dirty="0">
                <a:solidFill>
                  <a:srgbClr val="0000CC"/>
                </a:solidFill>
                <a:latin typeface="Arial"/>
                <a:cs typeface="Arial"/>
              </a:rPr>
              <a:t>not</a:t>
            </a:r>
            <a:r>
              <a:rPr sz="1600" spc="71" dirty="0">
                <a:solidFill>
                  <a:srgbClr val="0000CC"/>
                </a:solidFill>
                <a:latin typeface="Arial"/>
                <a:cs typeface="Arial"/>
              </a:rPr>
              <a:t> </a:t>
            </a:r>
            <a:r>
              <a:rPr sz="1600" spc="-4" dirty="0">
                <a:solidFill>
                  <a:srgbClr val="0000CC"/>
                </a:solidFill>
                <a:latin typeface="Arial"/>
                <a:cs typeface="Arial"/>
              </a:rPr>
              <a:t>modified.</a:t>
            </a:r>
            <a:endParaRPr sz="1600" dirty="0">
              <a:solidFill>
                <a:srgbClr val="0000CC"/>
              </a:solidFill>
              <a:latin typeface="Arial"/>
              <a:cs typeface="Arial"/>
            </a:endParaRPr>
          </a:p>
          <a:p>
            <a:pPr marL="403433" lvl="1" algn="just" defTabSz="806867">
              <a:buFont typeface="Arial"/>
              <a:buChar char="•"/>
            </a:pPr>
            <a:endParaRPr sz="1600" dirty="0">
              <a:solidFill>
                <a:srgbClr val="0000CC"/>
              </a:solidFill>
              <a:latin typeface="Arial"/>
              <a:cs typeface="Arial"/>
            </a:endParaRPr>
          </a:p>
          <a:p>
            <a:pPr marL="314902" marR="359167" indent="-304256" algn="just" defTabSz="806867">
              <a:lnSpc>
                <a:spcPct val="78800"/>
              </a:lnSpc>
              <a:spcBef>
                <a:spcPts val="4"/>
              </a:spcBef>
              <a:buFontTx/>
              <a:buChar char="•"/>
              <a:tabLst>
                <a:tab pos="314902" algn="l"/>
                <a:tab pos="315462" algn="l"/>
              </a:tabLst>
            </a:pPr>
            <a:r>
              <a:rPr sz="1600" spc="-9" dirty="0">
                <a:solidFill>
                  <a:srgbClr val="FF0000"/>
                </a:solidFill>
                <a:latin typeface="Arial"/>
                <a:cs typeface="Arial"/>
              </a:rPr>
              <a:t>Note: </a:t>
            </a:r>
            <a:r>
              <a:rPr sz="1600" dirty="0">
                <a:solidFill>
                  <a:srgbClr val="0000CC"/>
                </a:solidFill>
                <a:latin typeface="Arial"/>
                <a:cs typeface="Arial"/>
              </a:rPr>
              <a:t>A </a:t>
            </a:r>
            <a:r>
              <a:rPr sz="1600" spc="-4" dirty="0">
                <a:solidFill>
                  <a:srgbClr val="0000CC"/>
                </a:solidFill>
                <a:latin typeface="Arial"/>
                <a:cs typeface="Arial"/>
              </a:rPr>
              <a:t>proxy firewall </a:t>
            </a:r>
            <a:r>
              <a:rPr sz="1600" dirty="0">
                <a:solidFill>
                  <a:srgbClr val="0000CC"/>
                </a:solidFill>
                <a:latin typeface="Arial"/>
                <a:cs typeface="Arial"/>
              </a:rPr>
              <a:t>can also </a:t>
            </a:r>
            <a:r>
              <a:rPr sz="1600" spc="-4" dirty="0">
                <a:solidFill>
                  <a:srgbClr val="0000CC"/>
                </a:solidFill>
                <a:latin typeface="Arial"/>
                <a:cs typeface="Arial"/>
              </a:rPr>
              <a:t>function </a:t>
            </a:r>
            <a:r>
              <a:rPr sz="1600" spc="-4" dirty="0">
                <a:solidFill>
                  <a:srgbClr val="0EA246"/>
                </a:solidFill>
                <a:latin typeface="Arial"/>
                <a:cs typeface="Arial"/>
              </a:rPr>
              <a:t>more </a:t>
            </a:r>
            <a:r>
              <a:rPr sz="1600" spc="-9" dirty="0">
                <a:solidFill>
                  <a:srgbClr val="0EA246"/>
                </a:solidFill>
                <a:latin typeface="Arial"/>
                <a:cs typeface="Arial"/>
              </a:rPr>
              <a:t>as </a:t>
            </a:r>
            <a:r>
              <a:rPr sz="1600" dirty="0">
                <a:solidFill>
                  <a:srgbClr val="0EA246"/>
                </a:solidFill>
                <a:latin typeface="Arial"/>
                <a:cs typeface="Arial"/>
              </a:rPr>
              <a:t>a </a:t>
            </a:r>
            <a:r>
              <a:rPr sz="1600" spc="-4" dirty="0">
                <a:solidFill>
                  <a:srgbClr val="0EA246"/>
                </a:solidFill>
                <a:latin typeface="Arial"/>
                <a:cs typeface="Arial"/>
              </a:rPr>
              <a:t>guard</a:t>
            </a:r>
            <a:r>
              <a:rPr sz="1600" spc="-4" dirty="0">
                <a:solidFill>
                  <a:srgbClr val="0000CC"/>
                </a:solidFill>
                <a:latin typeface="Arial"/>
                <a:cs typeface="Arial"/>
              </a:rPr>
              <a:t>, </a:t>
            </a:r>
            <a:r>
              <a:rPr sz="1600" dirty="0">
                <a:solidFill>
                  <a:srgbClr val="0000CC"/>
                </a:solidFill>
                <a:latin typeface="Arial"/>
                <a:cs typeface="Arial"/>
              </a:rPr>
              <a:t>monitoring </a:t>
            </a:r>
            <a:r>
              <a:rPr sz="1600" spc="-4" dirty="0">
                <a:solidFill>
                  <a:srgbClr val="0000CC"/>
                </a:solidFill>
                <a:latin typeface="Arial"/>
                <a:cs typeface="Arial"/>
              </a:rPr>
              <a:t>the amount </a:t>
            </a:r>
            <a:r>
              <a:rPr sz="1600" dirty="0">
                <a:solidFill>
                  <a:srgbClr val="0000CC"/>
                </a:solidFill>
                <a:latin typeface="Arial"/>
                <a:cs typeface="Arial"/>
              </a:rPr>
              <a:t>and  quality </a:t>
            </a:r>
            <a:r>
              <a:rPr sz="1600" spc="-9" dirty="0">
                <a:solidFill>
                  <a:srgbClr val="0000CC"/>
                </a:solidFill>
                <a:latin typeface="Arial"/>
                <a:cs typeface="Arial"/>
              </a:rPr>
              <a:t>of </a:t>
            </a:r>
            <a:r>
              <a:rPr sz="1600" dirty="0">
                <a:solidFill>
                  <a:srgbClr val="0000CC"/>
                </a:solidFill>
                <a:latin typeface="Arial"/>
                <a:cs typeface="Arial"/>
              </a:rPr>
              <a:t>data</a:t>
            </a:r>
            <a:r>
              <a:rPr sz="1600" spc="4" dirty="0">
                <a:solidFill>
                  <a:srgbClr val="0000CC"/>
                </a:solidFill>
                <a:latin typeface="Arial"/>
                <a:cs typeface="Arial"/>
              </a:rPr>
              <a:t> </a:t>
            </a:r>
            <a:r>
              <a:rPr sz="1600" spc="-4" dirty="0">
                <a:solidFill>
                  <a:srgbClr val="0000CC"/>
                </a:solidFill>
                <a:latin typeface="Arial"/>
                <a:cs typeface="Arial"/>
              </a:rPr>
              <a:t>exchanged.</a:t>
            </a:r>
            <a:endParaRPr sz="1600" dirty="0">
              <a:solidFill>
                <a:srgbClr val="0000CC"/>
              </a:solidFill>
              <a:latin typeface="Arial"/>
              <a:cs typeface="Arial"/>
            </a:endParaRPr>
          </a:p>
          <a:p>
            <a:pPr marL="419683" marR="57713" indent="-5603" algn="just" defTabSz="806867">
              <a:lnSpc>
                <a:spcPts val="1271"/>
              </a:lnSpc>
              <a:spcBef>
                <a:spcPts val="313"/>
              </a:spcBef>
              <a:buFontTx/>
              <a:buChar char="–"/>
              <a:tabLst>
                <a:tab pos="554721" algn="l"/>
              </a:tabLst>
            </a:pPr>
            <a:r>
              <a:rPr sz="1600" spc="4" dirty="0">
                <a:solidFill>
                  <a:srgbClr val="0000CC"/>
                </a:solidFill>
                <a:latin typeface="Arial"/>
                <a:cs typeface="Arial"/>
              </a:rPr>
              <a:t>It could </a:t>
            </a:r>
            <a:r>
              <a:rPr sz="1600" spc="4" dirty="0">
                <a:solidFill>
                  <a:srgbClr val="0EA246"/>
                </a:solidFill>
                <a:latin typeface="Arial"/>
                <a:cs typeface="Arial"/>
              </a:rPr>
              <a:t>keep </a:t>
            </a:r>
            <a:r>
              <a:rPr sz="1600" spc="-4" dirty="0">
                <a:solidFill>
                  <a:srgbClr val="0EA246"/>
                </a:solidFill>
                <a:latin typeface="Arial"/>
                <a:cs typeface="Arial"/>
              </a:rPr>
              <a:t>track </a:t>
            </a:r>
            <a:r>
              <a:rPr sz="1600" spc="-9" dirty="0">
                <a:solidFill>
                  <a:srgbClr val="0EA246"/>
                </a:solidFill>
                <a:latin typeface="Arial"/>
                <a:cs typeface="Arial"/>
              </a:rPr>
              <a:t>of </a:t>
            </a:r>
            <a:r>
              <a:rPr sz="1600" spc="4" dirty="0">
                <a:solidFill>
                  <a:srgbClr val="0EA246"/>
                </a:solidFill>
                <a:latin typeface="Arial"/>
                <a:cs typeface="Arial"/>
              </a:rPr>
              <a:t>the </a:t>
            </a:r>
            <a:r>
              <a:rPr sz="1600" spc="-4" dirty="0">
                <a:solidFill>
                  <a:srgbClr val="0EA246"/>
                </a:solidFill>
                <a:latin typeface="Arial"/>
                <a:cs typeface="Arial"/>
              </a:rPr>
              <a:t>amount </a:t>
            </a:r>
            <a:r>
              <a:rPr sz="1600" spc="-9" dirty="0">
                <a:solidFill>
                  <a:srgbClr val="0EA246"/>
                </a:solidFill>
                <a:latin typeface="Arial"/>
                <a:cs typeface="Arial"/>
              </a:rPr>
              <a:t>of </a:t>
            </a:r>
            <a:r>
              <a:rPr sz="1600" spc="4" dirty="0">
                <a:solidFill>
                  <a:srgbClr val="0EA246"/>
                </a:solidFill>
                <a:latin typeface="Arial"/>
                <a:cs typeface="Arial"/>
              </a:rPr>
              <a:t>data </a:t>
            </a:r>
            <a:r>
              <a:rPr sz="1600" spc="-4" dirty="0">
                <a:solidFill>
                  <a:srgbClr val="0EA246"/>
                </a:solidFill>
                <a:latin typeface="Arial"/>
                <a:cs typeface="Arial"/>
              </a:rPr>
              <a:t>exchanged </a:t>
            </a:r>
            <a:r>
              <a:rPr sz="1600" dirty="0">
                <a:solidFill>
                  <a:srgbClr val="0000CC"/>
                </a:solidFill>
                <a:latin typeface="Arial"/>
                <a:cs typeface="Arial"/>
              </a:rPr>
              <a:t>per user from </a:t>
            </a:r>
            <a:r>
              <a:rPr sz="1600" spc="4" dirty="0">
                <a:solidFill>
                  <a:srgbClr val="0000CC"/>
                </a:solidFill>
                <a:latin typeface="Arial"/>
                <a:cs typeface="Arial"/>
              </a:rPr>
              <a:t>the </a:t>
            </a:r>
            <a:r>
              <a:rPr sz="1600" spc="-4" dirty="0">
                <a:solidFill>
                  <a:srgbClr val="0000CC"/>
                </a:solidFill>
                <a:latin typeface="Arial"/>
                <a:cs typeface="Arial"/>
              </a:rPr>
              <a:t>internal </a:t>
            </a:r>
            <a:r>
              <a:rPr sz="1600" spc="-9" dirty="0">
                <a:solidFill>
                  <a:srgbClr val="0000CC"/>
                </a:solidFill>
                <a:latin typeface="Arial"/>
                <a:cs typeface="Arial"/>
              </a:rPr>
              <a:t>network </a:t>
            </a:r>
            <a:r>
              <a:rPr sz="1600" dirty="0">
                <a:solidFill>
                  <a:srgbClr val="0000CC"/>
                </a:solidFill>
                <a:latin typeface="Arial"/>
                <a:cs typeface="Arial"/>
              </a:rPr>
              <a:t>and </a:t>
            </a:r>
            <a:r>
              <a:rPr sz="1600" dirty="0">
                <a:solidFill>
                  <a:srgbClr val="FF0000"/>
                </a:solidFill>
                <a:latin typeface="Arial"/>
                <a:cs typeface="Arial"/>
              </a:rPr>
              <a:t>deny  access </a:t>
            </a:r>
            <a:r>
              <a:rPr sz="1600" spc="-9" dirty="0">
                <a:solidFill>
                  <a:srgbClr val="FF0000"/>
                </a:solidFill>
                <a:latin typeface="Arial"/>
                <a:cs typeface="Arial"/>
              </a:rPr>
              <a:t>if </a:t>
            </a:r>
            <a:r>
              <a:rPr sz="1600" dirty="0">
                <a:solidFill>
                  <a:srgbClr val="FF0000"/>
                </a:solidFill>
                <a:latin typeface="Arial"/>
                <a:cs typeface="Arial"/>
              </a:rPr>
              <a:t>exceeded </a:t>
            </a:r>
            <a:r>
              <a:rPr sz="1600" spc="4" dirty="0">
                <a:solidFill>
                  <a:srgbClr val="0000CC"/>
                </a:solidFill>
                <a:latin typeface="Arial"/>
                <a:cs typeface="Arial"/>
              </a:rPr>
              <a:t>a </a:t>
            </a:r>
            <a:r>
              <a:rPr sz="1600" dirty="0">
                <a:solidFill>
                  <a:srgbClr val="0000CC"/>
                </a:solidFill>
                <a:latin typeface="Arial"/>
                <a:cs typeface="Arial"/>
              </a:rPr>
              <a:t>pre-defined</a:t>
            </a:r>
            <a:r>
              <a:rPr sz="1600" spc="-26" dirty="0">
                <a:solidFill>
                  <a:srgbClr val="0000CC"/>
                </a:solidFill>
                <a:latin typeface="Arial"/>
                <a:cs typeface="Arial"/>
              </a:rPr>
              <a:t> </a:t>
            </a:r>
            <a:r>
              <a:rPr sz="1600" spc="-9" dirty="0">
                <a:solidFill>
                  <a:srgbClr val="FF0000"/>
                </a:solidFill>
                <a:latin typeface="Arial"/>
                <a:cs typeface="Arial"/>
              </a:rPr>
              <a:t>limit.</a:t>
            </a:r>
            <a:endParaRPr sz="1600" dirty="0">
              <a:solidFill>
                <a:srgbClr val="FF0000"/>
              </a:solidFill>
              <a:latin typeface="Arial"/>
              <a:cs typeface="Arial"/>
            </a:endParaRPr>
          </a:p>
          <a:p>
            <a:pPr marL="419683" marR="530067" indent="-5603" algn="just" defTabSz="806867">
              <a:lnSpc>
                <a:spcPts val="1271"/>
              </a:lnSpc>
              <a:spcBef>
                <a:spcPts val="318"/>
              </a:spcBef>
              <a:buFontTx/>
              <a:buChar char="–"/>
              <a:tabLst>
                <a:tab pos="557522" algn="l"/>
              </a:tabLst>
            </a:pPr>
            <a:r>
              <a:rPr sz="1600" spc="4" dirty="0">
                <a:solidFill>
                  <a:srgbClr val="0000CC"/>
                </a:solidFill>
                <a:latin typeface="Arial"/>
                <a:cs typeface="Arial"/>
              </a:rPr>
              <a:t>A </a:t>
            </a:r>
            <a:r>
              <a:rPr sz="1600" dirty="0">
                <a:solidFill>
                  <a:srgbClr val="0000CC"/>
                </a:solidFill>
                <a:latin typeface="Arial"/>
                <a:cs typeface="Arial"/>
              </a:rPr>
              <a:t>proxy </a:t>
            </a:r>
            <a:r>
              <a:rPr sz="1600" spc="-4" dirty="0">
                <a:solidFill>
                  <a:srgbClr val="0000CC"/>
                </a:solidFill>
                <a:latin typeface="Arial"/>
                <a:cs typeface="Arial"/>
              </a:rPr>
              <a:t>firewall </a:t>
            </a:r>
            <a:r>
              <a:rPr sz="1600" spc="4" dirty="0">
                <a:solidFill>
                  <a:srgbClr val="0000CC"/>
                </a:solidFill>
                <a:latin typeface="Arial"/>
                <a:cs typeface="Arial"/>
              </a:rPr>
              <a:t>could </a:t>
            </a:r>
            <a:r>
              <a:rPr sz="1600" dirty="0">
                <a:solidFill>
                  <a:srgbClr val="0000CC"/>
                </a:solidFill>
                <a:latin typeface="Arial"/>
                <a:cs typeface="Arial"/>
              </a:rPr>
              <a:t>also run </a:t>
            </a:r>
            <a:r>
              <a:rPr sz="1600" spc="4" dirty="0">
                <a:solidFill>
                  <a:srgbClr val="0EA246"/>
                </a:solidFill>
                <a:latin typeface="Arial"/>
                <a:cs typeface="Arial"/>
              </a:rPr>
              <a:t>a </a:t>
            </a:r>
            <a:r>
              <a:rPr sz="1600" dirty="0">
                <a:solidFill>
                  <a:srgbClr val="0EA246"/>
                </a:solidFill>
                <a:latin typeface="Arial"/>
                <a:cs typeface="Arial"/>
              </a:rPr>
              <a:t>virus </a:t>
            </a:r>
            <a:r>
              <a:rPr sz="1600" spc="-4" dirty="0">
                <a:solidFill>
                  <a:srgbClr val="0EA246"/>
                </a:solidFill>
                <a:latin typeface="Arial"/>
                <a:cs typeface="Arial"/>
              </a:rPr>
              <a:t>scanner </a:t>
            </a:r>
            <a:r>
              <a:rPr sz="1600" spc="9" dirty="0">
                <a:solidFill>
                  <a:srgbClr val="0EA246"/>
                </a:solidFill>
                <a:latin typeface="Arial"/>
                <a:cs typeface="Arial"/>
              </a:rPr>
              <a:t>to </a:t>
            </a:r>
            <a:r>
              <a:rPr sz="1600" dirty="0">
                <a:solidFill>
                  <a:srgbClr val="0EA246"/>
                </a:solidFill>
                <a:latin typeface="Arial"/>
                <a:cs typeface="Arial"/>
              </a:rPr>
              <a:t>scan all the incoming </a:t>
            </a:r>
            <a:r>
              <a:rPr sz="1600" dirty="0">
                <a:solidFill>
                  <a:srgbClr val="0000CC"/>
                </a:solidFill>
                <a:latin typeface="Arial"/>
                <a:cs typeface="Arial"/>
              </a:rPr>
              <a:t>files and </a:t>
            </a:r>
            <a:r>
              <a:rPr sz="1600" spc="-9" dirty="0">
                <a:solidFill>
                  <a:srgbClr val="0000CC"/>
                </a:solidFill>
                <a:latin typeface="Arial"/>
                <a:cs typeface="Arial"/>
              </a:rPr>
              <a:t>if </a:t>
            </a:r>
            <a:r>
              <a:rPr sz="1600" dirty="0">
                <a:solidFill>
                  <a:srgbClr val="0000CC"/>
                </a:solidFill>
                <a:latin typeface="Arial"/>
                <a:cs typeface="Arial"/>
              </a:rPr>
              <a:t>required  outgoing files</a:t>
            </a:r>
            <a:r>
              <a:rPr sz="1600" spc="-35" dirty="0">
                <a:solidFill>
                  <a:srgbClr val="0000CC"/>
                </a:solidFill>
                <a:latin typeface="Arial"/>
                <a:cs typeface="Arial"/>
              </a:rPr>
              <a:t> </a:t>
            </a:r>
            <a:r>
              <a:rPr sz="1600" dirty="0">
                <a:solidFill>
                  <a:srgbClr val="0000CC"/>
                </a:solidFill>
                <a:latin typeface="Arial"/>
                <a:cs typeface="Arial"/>
              </a:rPr>
              <a:t>too.</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41949671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274638"/>
            <a:ext cx="8229600" cy="639762"/>
          </a:xfrm>
        </p:spPr>
        <p:txBody>
          <a:bodyPr>
            <a:normAutofit/>
          </a:bodyPr>
          <a:lstStyle/>
          <a:p>
            <a:r>
              <a:rPr lang="en-US" altLang="ko-KR" sz="3200" dirty="0">
                <a:solidFill>
                  <a:srgbClr val="C00000"/>
                </a:solidFill>
                <a:latin typeface="Arial Black" panose="020B0A04020102020204" pitchFamily="34" charset="0"/>
              </a:rPr>
              <a:t>Application-Level Gateway</a:t>
            </a:r>
          </a:p>
        </p:txBody>
      </p:sp>
      <p:sp>
        <p:nvSpPr>
          <p:cNvPr id="36867" name="Rectangle 3"/>
          <p:cNvSpPr>
            <a:spLocks noGrp="1" noChangeArrowheads="1"/>
          </p:cNvSpPr>
          <p:nvPr>
            <p:ph type="body" idx="1"/>
          </p:nvPr>
        </p:nvSpPr>
        <p:spPr bwMode="auto">
          <a:xfrm>
            <a:off x="457200" y="1066800"/>
            <a:ext cx="8229600" cy="5356225"/>
          </a:xfrm>
          <a:noFill/>
          <a:ln>
            <a:miter lim="800000"/>
            <a:headEnd/>
            <a:tailEnd/>
          </a:ln>
        </p:spPr>
        <p:txBody>
          <a:bodyPr vert="horz" wrap="square" lIns="91440" tIns="45720" rIns="91440" bIns="45720" numCol="1" anchor="t" anchorCtr="0" compatLnSpc="1">
            <a:prstTxWarp prst="textNoShape">
              <a:avLst/>
            </a:prstTxWarp>
          </a:bodyPr>
          <a:lstStyle/>
          <a:p>
            <a:pPr>
              <a:lnSpc>
                <a:spcPct val="100000"/>
              </a:lnSpc>
            </a:pPr>
            <a:r>
              <a:rPr lang="en-US" altLang="en-US" sz="2800" b="0" dirty="0">
                <a:solidFill>
                  <a:srgbClr val="FF0000"/>
                </a:solidFill>
              </a:rPr>
              <a:t>Advantages</a:t>
            </a:r>
          </a:p>
          <a:p>
            <a:pPr lvl="1" algn="just">
              <a:lnSpc>
                <a:spcPct val="100000"/>
              </a:lnSpc>
            </a:pPr>
            <a:r>
              <a:rPr lang="en-US" altLang="ko-KR" sz="2000" b="0" dirty="0">
                <a:solidFill>
                  <a:srgbClr val="0000FF"/>
                </a:solidFill>
              </a:rPr>
              <a:t>More</a:t>
            </a:r>
            <a:r>
              <a:rPr lang="en-US" altLang="en-US" sz="2000" b="0" dirty="0">
                <a:solidFill>
                  <a:srgbClr val="0000FF"/>
                </a:solidFill>
              </a:rPr>
              <a:t> secur</a:t>
            </a:r>
            <a:r>
              <a:rPr lang="en-US" altLang="ko-KR" sz="2000" b="0" dirty="0">
                <a:solidFill>
                  <a:srgbClr val="0000FF"/>
                </a:solidFill>
              </a:rPr>
              <a:t>e</a:t>
            </a:r>
            <a:r>
              <a:rPr lang="en-US" altLang="en-US" sz="2000" b="0" dirty="0">
                <a:solidFill>
                  <a:srgbClr val="0000FF"/>
                </a:solidFill>
              </a:rPr>
              <a:t> than packet filters</a:t>
            </a:r>
          </a:p>
          <a:p>
            <a:pPr lvl="1" algn="just">
              <a:lnSpc>
                <a:spcPct val="100000"/>
              </a:lnSpc>
            </a:pPr>
            <a:r>
              <a:rPr lang="en-US" altLang="en-US" sz="2000" b="0" dirty="0">
                <a:solidFill>
                  <a:srgbClr val="0000FF"/>
                </a:solidFill>
              </a:rPr>
              <a:t>Only need to scrutinize a few allowable applications</a:t>
            </a:r>
            <a:r>
              <a:rPr lang="en-US" altLang="ko-KR" sz="2000" b="0" dirty="0">
                <a:solidFill>
                  <a:srgbClr val="0000FF"/>
                </a:solidFill>
              </a:rPr>
              <a:t> (rather than trying to deal with the numerous possible combinations that are to be allowed and forbidden at the TCP and IP level)</a:t>
            </a:r>
            <a:endParaRPr lang="en-US" altLang="en-US" sz="2000" b="0" dirty="0">
              <a:solidFill>
                <a:srgbClr val="0000FF"/>
              </a:solidFill>
            </a:endParaRPr>
          </a:p>
          <a:p>
            <a:pPr lvl="1" algn="just">
              <a:lnSpc>
                <a:spcPct val="100000"/>
              </a:lnSpc>
            </a:pPr>
            <a:r>
              <a:rPr lang="en-US" altLang="en-US" sz="2000" b="0" dirty="0">
                <a:solidFill>
                  <a:srgbClr val="0000FF"/>
                </a:solidFill>
              </a:rPr>
              <a:t>Easy to log and audit all incoming traffic</a:t>
            </a:r>
            <a:r>
              <a:rPr lang="en-US" altLang="ko-KR" sz="2000" b="0" dirty="0">
                <a:solidFill>
                  <a:srgbClr val="0000FF"/>
                </a:solidFill>
              </a:rPr>
              <a:t> at the application level</a:t>
            </a:r>
            <a:endParaRPr lang="en-US" altLang="en-US" sz="2000" b="0" dirty="0">
              <a:solidFill>
                <a:srgbClr val="0000FF"/>
              </a:solidFill>
            </a:endParaRPr>
          </a:p>
          <a:p>
            <a:pPr algn="just">
              <a:lnSpc>
                <a:spcPct val="100000"/>
              </a:lnSpc>
            </a:pPr>
            <a:r>
              <a:rPr lang="en-US" altLang="en-US" sz="2800" b="0" dirty="0">
                <a:solidFill>
                  <a:srgbClr val="FF0000"/>
                </a:solidFill>
              </a:rPr>
              <a:t>Disadvantages</a:t>
            </a:r>
          </a:p>
          <a:p>
            <a:pPr lvl="1" algn="just">
              <a:lnSpc>
                <a:spcPct val="100000"/>
              </a:lnSpc>
            </a:pPr>
            <a:r>
              <a:rPr lang="en-US" altLang="en-US" sz="2000" b="0" dirty="0">
                <a:solidFill>
                  <a:srgbClr val="0000FF"/>
                </a:solidFill>
              </a:rPr>
              <a:t>Additional processing overhead on each connection (as </a:t>
            </a:r>
            <a:r>
              <a:rPr lang="en-US" altLang="ko-KR" sz="2000" b="0" dirty="0">
                <a:solidFill>
                  <a:srgbClr val="0000FF"/>
                </a:solidFill>
              </a:rPr>
              <a:t>the </a:t>
            </a:r>
            <a:r>
              <a:rPr lang="en-US" altLang="en-US" sz="2000" b="0" dirty="0">
                <a:solidFill>
                  <a:srgbClr val="0000FF"/>
                </a:solidFill>
              </a:rPr>
              <a:t>splice point</a:t>
            </a:r>
            <a:r>
              <a:rPr lang="en-US" altLang="ko-KR" sz="2000" b="0" dirty="0">
                <a:solidFill>
                  <a:srgbClr val="0000FF"/>
                </a:solidFill>
              </a:rPr>
              <a:t>, the gateway must examine and forward all traffic in both directions</a:t>
            </a:r>
            <a:r>
              <a:rPr lang="en-US" altLang="en-US" sz="2000" b="0" dirty="0">
                <a:solidFill>
                  <a:srgbClr val="0000FF"/>
                </a:solidFill>
              </a:rPr>
              <a:t>)</a:t>
            </a:r>
            <a:endParaRPr lang="en-US" altLang="ko-KR" sz="2000" b="0" dirty="0">
              <a:solidFill>
                <a:srgbClr val="0000FF"/>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40218080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2360" y="311924"/>
            <a:ext cx="3119717" cy="441071"/>
          </a:xfrm>
          <a:prstGeom prst="rect">
            <a:avLst/>
          </a:prstGeom>
        </p:spPr>
        <p:txBody>
          <a:bodyPr vert="horz" wrap="square" lIns="0" tIns="10085" rIns="0" bIns="0" rtlCol="0">
            <a:spAutoFit/>
          </a:bodyPr>
          <a:lstStyle/>
          <a:p>
            <a:pPr marL="11206">
              <a:spcBef>
                <a:spcPts val="79"/>
              </a:spcBef>
            </a:pPr>
            <a:r>
              <a:rPr sz="2800" spc="-4" dirty="0">
                <a:solidFill>
                  <a:srgbClr val="C00000"/>
                </a:solidFill>
                <a:latin typeface="Arial Black" panose="020B0A04020102020204" pitchFamily="34" charset="0"/>
              </a:rPr>
              <a:t>Proxy</a:t>
            </a:r>
            <a:r>
              <a:rPr sz="2800" spc="-75" dirty="0">
                <a:solidFill>
                  <a:srgbClr val="C00000"/>
                </a:solidFill>
                <a:latin typeface="Arial Black" panose="020B0A04020102020204" pitchFamily="34" charset="0"/>
              </a:rPr>
              <a:t> </a:t>
            </a:r>
            <a:r>
              <a:rPr sz="2800" dirty="0">
                <a:solidFill>
                  <a:srgbClr val="C00000"/>
                </a:solidFill>
                <a:latin typeface="Arial Black" panose="020B0A04020102020204" pitchFamily="34" charset="0"/>
              </a:rPr>
              <a:t>Servers</a:t>
            </a:r>
          </a:p>
        </p:txBody>
      </p:sp>
      <p:sp>
        <p:nvSpPr>
          <p:cNvPr id="3" name="object 3"/>
          <p:cNvSpPr txBox="1"/>
          <p:nvPr/>
        </p:nvSpPr>
        <p:spPr>
          <a:xfrm>
            <a:off x="809063" y="914400"/>
            <a:ext cx="7877737" cy="4808631"/>
          </a:xfrm>
          <a:prstGeom prst="rect">
            <a:avLst/>
          </a:prstGeom>
        </p:spPr>
        <p:txBody>
          <a:bodyPr vert="horz" wrap="square" lIns="0" tIns="40901" rIns="0" bIns="0" rtlCol="0">
            <a:spAutoFit/>
          </a:bodyPr>
          <a:lstStyle/>
          <a:p>
            <a:pPr marL="314902" marR="4483" indent="-304256" algn="just" defTabSz="806867">
              <a:lnSpc>
                <a:spcPts val="1799"/>
              </a:lnSpc>
              <a:spcBef>
                <a:spcPts val="322"/>
              </a:spcBef>
              <a:buFontTx/>
              <a:buChar char="•"/>
              <a:tabLst>
                <a:tab pos="314902" algn="l"/>
                <a:tab pos="315462" algn="l"/>
              </a:tabLst>
            </a:pPr>
            <a:r>
              <a:rPr sz="1677" spc="-4" dirty="0">
                <a:solidFill>
                  <a:srgbClr val="0000CC"/>
                </a:solidFill>
                <a:latin typeface="Arial"/>
                <a:cs typeface="Arial"/>
              </a:rPr>
              <a:t>A Proxy Server </a:t>
            </a:r>
            <a:r>
              <a:rPr sz="1677" dirty="0">
                <a:solidFill>
                  <a:srgbClr val="0000CC"/>
                </a:solidFill>
                <a:latin typeface="Arial"/>
                <a:cs typeface="Arial"/>
              </a:rPr>
              <a:t>is </a:t>
            </a:r>
            <a:r>
              <a:rPr sz="1677" spc="-4" dirty="0">
                <a:solidFill>
                  <a:srgbClr val="0000CC"/>
                </a:solidFill>
                <a:latin typeface="Arial"/>
                <a:cs typeface="Arial"/>
              </a:rPr>
              <a:t>a server </a:t>
            </a:r>
            <a:r>
              <a:rPr sz="1677" spc="4" dirty="0">
                <a:solidFill>
                  <a:srgbClr val="0000CC"/>
                </a:solidFill>
                <a:latin typeface="Arial"/>
                <a:cs typeface="Arial"/>
              </a:rPr>
              <a:t>(a </a:t>
            </a:r>
            <a:r>
              <a:rPr sz="1677" spc="-4" dirty="0">
                <a:solidFill>
                  <a:srgbClr val="0000CC"/>
                </a:solidFill>
                <a:latin typeface="Arial"/>
                <a:cs typeface="Arial"/>
              </a:rPr>
              <a:t>computer </a:t>
            </a:r>
            <a:r>
              <a:rPr sz="1677" dirty="0">
                <a:solidFill>
                  <a:srgbClr val="0000CC"/>
                </a:solidFill>
                <a:latin typeface="Arial"/>
                <a:cs typeface="Arial"/>
              </a:rPr>
              <a:t>system </a:t>
            </a:r>
            <a:r>
              <a:rPr sz="1677" spc="9" dirty="0">
                <a:solidFill>
                  <a:srgbClr val="0000CC"/>
                </a:solidFill>
                <a:latin typeface="Arial"/>
                <a:cs typeface="Arial"/>
              </a:rPr>
              <a:t>or </a:t>
            </a:r>
            <a:r>
              <a:rPr sz="1677" spc="-4" dirty="0">
                <a:solidFill>
                  <a:srgbClr val="0000CC"/>
                </a:solidFill>
                <a:latin typeface="Arial"/>
                <a:cs typeface="Arial"/>
              </a:rPr>
              <a:t>an </a:t>
            </a:r>
            <a:r>
              <a:rPr sz="1677" dirty="0">
                <a:solidFill>
                  <a:srgbClr val="0000CC"/>
                </a:solidFill>
                <a:latin typeface="Arial"/>
                <a:cs typeface="Arial"/>
              </a:rPr>
              <a:t>application program)  </a:t>
            </a:r>
            <a:r>
              <a:rPr sz="1677" spc="-4" dirty="0">
                <a:solidFill>
                  <a:srgbClr val="0000CC"/>
                </a:solidFill>
                <a:latin typeface="Arial"/>
                <a:cs typeface="Arial"/>
              </a:rPr>
              <a:t>that </a:t>
            </a:r>
            <a:r>
              <a:rPr sz="1677" dirty="0">
                <a:solidFill>
                  <a:srgbClr val="0000CC"/>
                </a:solidFill>
                <a:latin typeface="Arial"/>
                <a:cs typeface="Arial"/>
              </a:rPr>
              <a:t>acts </a:t>
            </a:r>
            <a:r>
              <a:rPr sz="1677" spc="-4" dirty="0">
                <a:solidFill>
                  <a:srgbClr val="0000CC"/>
                </a:solidFill>
                <a:latin typeface="Arial"/>
                <a:cs typeface="Arial"/>
              </a:rPr>
              <a:t>as </a:t>
            </a:r>
            <a:r>
              <a:rPr sz="1677" dirty="0">
                <a:solidFill>
                  <a:srgbClr val="0000CC"/>
                </a:solidFill>
                <a:latin typeface="Arial"/>
                <a:cs typeface="Arial"/>
              </a:rPr>
              <a:t>intermediary </a:t>
            </a:r>
            <a:r>
              <a:rPr sz="1677" spc="4" dirty="0">
                <a:solidFill>
                  <a:srgbClr val="0000CC"/>
                </a:solidFill>
                <a:latin typeface="Arial"/>
                <a:cs typeface="Arial"/>
              </a:rPr>
              <a:t>for </a:t>
            </a:r>
            <a:r>
              <a:rPr sz="1677" dirty="0">
                <a:solidFill>
                  <a:srgbClr val="0000CC"/>
                </a:solidFill>
                <a:latin typeface="Arial"/>
                <a:cs typeface="Arial"/>
              </a:rPr>
              <a:t>requests from clients seeking resources and/or  </a:t>
            </a:r>
            <a:r>
              <a:rPr sz="1677" spc="-4" dirty="0">
                <a:solidFill>
                  <a:srgbClr val="0000CC"/>
                </a:solidFill>
                <a:latin typeface="Arial"/>
                <a:cs typeface="Arial"/>
              </a:rPr>
              <a:t>service </a:t>
            </a:r>
            <a:r>
              <a:rPr sz="1677" dirty="0">
                <a:solidFill>
                  <a:srgbClr val="0000CC"/>
                </a:solidFill>
                <a:latin typeface="Arial"/>
                <a:cs typeface="Arial"/>
              </a:rPr>
              <a:t>from other</a:t>
            </a:r>
            <a:r>
              <a:rPr sz="1677" spc="-26" dirty="0">
                <a:solidFill>
                  <a:srgbClr val="0000CC"/>
                </a:solidFill>
                <a:latin typeface="Arial"/>
                <a:cs typeface="Arial"/>
              </a:rPr>
              <a:t> </a:t>
            </a:r>
            <a:r>
              <a:rPr sz="1677" dirty="0">
                <a:solidFill>
                  <a:srgbClr val="0000CC"/>
                </a:solidFill>
                <a:latin typeface="Arial"/>
                <a:cs typeface="Arial"/>
              </a:rPr>
              <a:t>servers.</a:t>
            </a:r>
          </a:p>
          <a:p>
            <a:pPr marL="314902" marR="18491" indent="-304256" algn="just" defTabSz="806867">
              <a:lnSpc>
                <a:spcPts val="1799"/>
              </a:lnSpc>
              <a:spcBef>
                <a:spcPts val="424"/>
              </a:spcBef>
              <a:buFontTx/>
              <a:buChar char="•"/>
              <a:tabLst>
                <a:tab pos="314902" algn="l"/>
                <a:tab pos="315462" algn="l"/>
              </a:tabLst>
            </a:pPr>
            <a:r>
              <a:rPr sz="1677" spc="-9" dirty="0">
                <a:solidFill>
                  <a:srgbClr val="0000CC"/>
                </a:solidFill>
                <a:latin typeface="Arial"/>
                <a:cs typeface="Arial"/>
              </a:rPr>
              <a:t>The </a:t>
            </a:r>
            <a:r>
              <a:rPr sz="1677" dirty="0">
                <a:solidFill>
                  <a:srgbClr val="0000CC"/>
                </a:solidFill>
                <a:latin typeface="Arial"/>
                <a:cs typeface="Arial"/>
              </a:rPr>
              <a:t>proxy server typically </a:t>
            </a:r>
            <a:r>
              <a:rPr sz="1677" dirty="0">
                <a:solidFill>
                  <a:srgbClr val="0EA246"/>
                </a:solidFill>
                <a:latin typeface="Arial"/>
                <a:cs typeface="Arial"/>
              </a:rPr>
              <a:t>evaluates </a:t>
            </a:r>
            <a:r>
              <a:rPr sz="1677" spc="-4" dirty="0">
                <a:solidFill>
                  <a:srgbClr val="0EA246"/>
                </a:solidFill>
                <a:latin typeface="Arial"/>
                <a:cs typeface="Arial"/>
              </a:rPr>
              <a:t>the </a:t>
            </a:r>
            <a:r>
              <a:rPr sz="1677" dirty="0">
                <a:solidFill>
                  <a:srgbClr val="0EA246"/>
                </a:solidFill>
                <a:latin typeface="Arial"/>
                <a:cs typeface="Arial"/>
              </a:rPr>
              <a:t>request </a:t>
            </a:r>
            <a:r>
              <a:rPr sz="1677" dirty="0">
                <a:solidFill>
                  <a:srgbClr val="0000CC"/>
                </a:solidFill>
                <a:latin typeface="Arial"/>
                <a:cs typeface="Arial"/>
              </a:rPr>
              <a:t>according </a:t>
            </a:r>
            <a:r>
              <a:rPr sz="1677" spc="-4" dirty="0">
                <a:solidFill>
                  <a:srgbClr val="0000CC"/>
                </a:solidFill>
                <a:latin typeface="Arial"/>
                <a:cs typeface="Arial"/>
              </a:rPr>
              <a:t>to </a:t>
            </a:r>
            <a:r>
              <a:rPr sz="1677" dirty="0">
                <a:solidFill>
                  <a:srgbClr val="0000CC"/>
                </a:solidFill>
                <a:latin typeface="Arial"/>
                <a:cs typeface="Arial"/>
              </a:rPr>
              <a:t>its filtering  </a:t>
            </a:r>
            <a:r>
              <a:rPr sz="1677" spc="-4" dirty="0">
                <a:solidFill>
                  <a:srgbClr val="0000CC"/>
                </a:solidFill>
                <a:latin typeface="Arial"/>
                <a:cs typeface="Arial"/>
              </a:rPr>
              <a:t>rules (say </a:t>
            </a:r>
            <a:r>
              <a:rPr sz="1677" spc="9" dirty="0">
                <a:solidFill>
                  <a:srgbClr val="0EA246"/>
                </a:solidFill>
                <a:latin typeface="Arial"/>
                <a:cs typeface="Arial"/>
              </a:rPr>
              <a:t>by </a:t>
            </a:r>
            <a:r>
              <a:rPr sz="1677" spc="-4" dirty="0">
                <a:solidFill>
                  <a:srgbClr val="0EA246"/>
                </a:solidFill>
                <a:latin typeface="Arial"/>
                <a:cs typeface="Arial"/>
              </a:rPr>
              <a:t>IP </a:t>
            </a:r>
            <a:r>
              <a:rPr sz="1677" dirty="0">
                <a:solidFill>
                  <a:srgbClr val="0EA246"/>
                </a:solidFill>
                <a:latin typeface="Arial"/>
                <a:cs typeface="Arial"/>
              </a:rPr>
              <a:t>address </a:t>
            </a:r>
            <a:r>
              <a:rPr sz="1677" spc="-4" dirty="0">
                <a:solidFill>
                  <a:srgbClr val="0EA246"/>
                </a:solidFill>
                <a:latin typeface="Arial"/>
                <a:cs typeface="Arial"/>
              </a:rPr>
              <a:t>or </a:t>
            </a:r>
            <a:r>
              <a:rPr sz="1677" dirty="0">
                <a:solidFill>
                  <a:srgbClr val="0EA246"/>
                </a:solidFill>
                <a:latin typeface="Arial"/>
                <a:cs typeface="Arial"/>
              </a:rPr>
              <a:t>port number</a:t>
            </a:r>
            <a:r>
              <a:rPr sz="1677" dirty="0">
                <a:solidFill>
                  <a:srgbClr val="0000CC"/>
                </a:solidFill>
                <a:latin typeface="Arial"/>
                <a:cs typeface="Arial"/>
              </a:rPr>
              <a:t>) </a:t>
            </a:r>
            <a:r>
              <a:rPr sz="1677" spc="4" dirty="0">
                <a:solidFill>
                  <a:srgbClr val="0000CC"/>
                </a:solidFill>
                <a:latin typeface="Arial"/>
                <a:cs typeface="Arial"/>
              </a:rPr>
              <a:t>and </a:t>
            </a:r>
            <a:r>
              <a:rPr sz="1677" dirty="0">
                <a:solidFill>
                  <a:srgbClr val="0000CC"/>
                </a:solidFill>
                <a:latin typeface="Arial"/>
                <a:cs typeface="Arial"/>
              </a:rPr>
              <a:t>acts </a:t>
            </a:r>
            <a:r>
              <a:rPr sz="1677" spc="-4" dirty="0">
                <a:solidFill>
                  <a:srgbClr val="0000CC"/>
                </a:solidFill>
                <a:latin typeface="Arial"/>
                <a:cs typeface="Arial"/>
              </a:rPr>
              <a:t>based on </a:t>
            </a:r>
            <a:r>
              <a:rPr sz="1677" dirty="0">
                <a:solidFill>
                  <a:srgbClr val="0000CC"/>
                </a:solidFill>
                <a:latin typeface="Arial"/>
                <a:cs typeface="Arial"/>
              </a:rPr>
              <a:t>this</a:t>
            </a:r>
            <a:r>
              <a:rPr sz="1677" spc="57" dirty="0">
                <a:solidFill>
                  <a:srgbClr val="0000CC"/>
                </a:solidFill>
                <a:latin typeface="Arial"/>
                <a:cs typeface="Arial"/>
              </a:rPr>
              <a:t> </a:t>
            </a:r>
            <a:r>
              <a:rPr sz="1677" spc="-4" dirty="0">
                <a:solidFill>
                  <a:srgbClr val="0000CC"/>
                </a:solidFill>
                <a:latin typeface="Arial"/>
                <a:cs typeface="Arial"/>
              </a:rPr>
              <a:t>evaluation.</a:t>
            </a:r>
            <a:endParaRPr sz="1677" dirty="0">
              <a:solidFill>
                <a:srgbClr val="0000CC"/>
              </a:solidFill>
              <a:latin typeface="Arial"/>
              <a:cs typeface="Arial"/>
            </a:endParaRPr>
          </a:p>
          <a:p>
            <a:pPr marL="314902" indent="-304256" algn="just" defTabSz="806867">
              <a:spcBef>
                <a:spcPts val="163"/>
              </a:spcBef>
              <a:buFontTx/>
              <a:buChar char="•"/>
              <a:tabLst>
                <a:tab pos="314902" algn="l"/>
                <a:tab pos="315462" algn="l"/>
              </a:tabLst>
            </a:pPr>
            <a:r>
              <a:rPr sz="1677" spc="-4" dirty="0">
                <a:solidFill>
                  <a:srgbClr val="0000CC"/>
                </a:solidFill>
                <a:latin typeface="Arial"/>
                <a:cs typeface="Arial"/>
              </a:rPr>
              <a:t>A proxy server has a </a:t>
            </a:r>
            <a:r>
              <a:rPr sz="1677" dirty="0">
                <a:solidFill>
                  <a:srgbClr val="0000CC"/>
                </a:solidFill>
                <a:latin typeface="Arial"/>
                <a:cs typeface="Arial"/>
              </a:rPr>
              <a:t>large </a:t>
            </a:r>
            <a:r>
              <a:rPr sz="1677" spc="-4" dirty="0">
                <a:solidFill>
                  <a:srgbClr val="0EA246"/>
                </a:solidFill>
                <a:latin typeface="Arial"/>
                <a:cs typeface="Arial"/>
              </a:rPr>
              <a:t>variety of potential </a:t>
            </a:r>
            <a:r>
              <a:rPr sz="1677" dirty="0">
                <a:solidFill>
                  <a:srgbClr val="0EA246"/>
                </a:solidFill>
                <a:latin typeface="Arial"/>
                <a:cs typeface="Arial"/>
              </a:rPr>
              <a:t>purposes</a:t>
            </a:r>
            <a:r>
              <a:rPr sz="1677" dirty="0">
                <a:solidFill>
                  <a:srgbClr val="0000CC"/>
                </a:solidFill>
                <a:latin typeface="Arial"/>
                <a:cs typeface="Arial"/>
              </a:rPr>
              <a:t>,</a:t>
            </a:r>
            <a:r>
              <a:rPr sz="1677" spc="93" dirty="0">
                <a:solidFill>
                  <a:srgbClr val="0000CC"/>
                </a:solidFill>
                <a:latin typeface="Arial"/>
                <a:cs typeface="Arial"/>
              </a:rPr>
              <a:t> </a:t>
            </a:r>
            <a:r>
              <a:rPr sz="1677" dirty="0">
                <a:solidFill>
                  <a:srgbClr val="0000CC"/>
                </a:solidFill>
                <a:latin typeface="Arial"/>
                <a:cs typeface="Arial"/>
              </a:rPr>
              <a:t>including:</a:t>
            </a:r>
          </a:p>
          <a:p>
            <a:pPr marL="667346" lvl="1" indent="-253266" algn="just" defTabSz="806867">
              <a:spcBef>
                <a:spcPts val="194"/>
              </a:spcBef>
              <a:buFontTx/>
              <a:buChar char="–"/>
              <a:tabLst>
                <a:tab pos="667346" algn="l"/>
                <a:tab pos="667906" algn="l"/>
              </a:tabLst>
            </a:pPr>
            <a:r>
              <a:rPr sz="1588" spc="-9" dirty="0">
                <a:solidFill>
                  <a:srgbClr val="0000CC"/>
                </a:solidFill>
                <a:latin typeface="Arial"/>
                <a:cs typeface="Arial"/>
              </a:rPr>
              <a:t>To </a:t>
            </a:r>
            <a:r>
              <a:rPr sz="1588" dirty="0">
                <a:solidFill>
                  <a:srgbClr val="0000CC"/>
                </a:solidFill>
                <a:latin typeface="Arial"/>
                <a:cs typeface="Arial"/>
              </a:rPr>
              <a:t>keep </a:t>
            </a:r>
            <a:r>
              <a:rPr sz="1588" spc="-4" dirty="0">
                <a:solidFill>
                  <a:srgbClr val="0000CC"/>
                </a:solidFill>
                <a:latin typeface="Arial"/>
                <a:cs typeface="Arial"/>
              </a:rPr>
              <a:t>machines behind </a:t>
            </a:r>
            <a:r>
              <a:rPr sz="1588" dirty="0">
                <a:solidFill>
                  <a:srgbClr val="0000CC"/>
                </a:solidFill>
                <a:latin typeface="Arial"/>
                <a:cs typeface="Arial"/>
              </a:rPr>
              <a:t>it </a:t>
            </a:r>
            <a:r>
              <a:rPr sz="1588" spc="-4" dirty="0">
                <a:solidFill>
                  <a:srgbClr val="0000CC"/>
                </a:solidFill>
                <a:latin typeface="Arial"/>
                <a:cs typeface="Arial"/>
              </a:rPr>
              <a:t>anonymous (mainly </a:t>
            </a:r>
            <a:r>
              <a:rPr sz="1588" dirty="0">
                <a:solidFill>
                  <a:srgbClr val="0EA246"/>
                </a:solidFill>
                <a:latin typeface="Arial"/>
                <a:cs typeface="Arial"/>
              </a:rPr>
              <a:t>for</a:t>
            </a:r>
            <a:r>
              <a:rPr sz="1588" spc="-4" dirty="0">
                <a:solidFill>
                  <a:srgbClr val="0EA246"/>
                </a:solidFill>
                <a:latin typeface="Arial"/>
                <a:cs typeface="Arial"/>
              </a:rPr>
              <a:t> security</a:t>
            </a:r>
            <a:r>
              <a:rPr sz="1588" spc="-4" dirty="0">
                <a:solidFill>
                  <a:srgbClr val="0000CC"/>
                </a:solidFill>
                <a:latin typeface="Arial"/>
                <a:cs typeface="Arial"/>
              </a:rPr>
              <a:t>)</a:t>
            </a:r>
            <a:endParaRPr sz="1588" dirty="0">
              <a:solidFill>
                <a:srgbClr val="0000CC"/>
              </a:solidFill>
              <a:latin typeface="Arial"/>
              <a:cs typeface="Arial"/>
            </a:endParaRPr>
          </a:p>
          <a:p>
            <a:pPr marL="667346" lvl="1" indent="-253266" algn="just" defTabSz="806867">
              <a:spcBef>
                <a:spcPts val="190"/>
              </a:spcBef>
              <a:buFontTx/>
              <a:buChar char="–"/>
              <a:tabLst>
                <a:tab pos="667346" algn="l"/>
                <a:tab pos="667906" algn="l"/>
              </a:tabLst>
            </a:pPr>
            <a:r>
              <a:rPr sz="1588" spc="-9" dirty="0">
                <a:solidFill>
                  <a:srgbClr val="0000CC"/>
                </a:solidFill>
                <a:latin typeface="Arial"/>
                <a:cs typeface="Arial"/>
              </a:rPr>
              <a:t>To </a:t>
            </a:r>
            <a:r>
              <a:rPr sz="1588" dirty="0">
                <a:solidFill>
                  <a:srgbClr val="0EA246"/>
                </a:solidFill>
                <a:latin typeface="Arial"/>
                <a:cs typeface="Arial"/>
              </a:rPr>
              <a:t>speed up </a:t>
            </a:r>
            <a:r>
              <a:rPr sz="1588" spc="-4" dirty="0">
                <a:solidFill>
                  <a:srgbClr val="0EA246"/>
                </a:solidFill>
                <a:latin typeface="Arial"/>
                <a:cs typeface="Arial"/>
              </a:rPr>
              <a:t>access </a:t>
            </a:r>
            <a:r>
              <a:rPr sz="1588" spc="-13" dirty="0">
                <a:solidFill>
                  <a:srgbClr val="0000CC"/>
                </a:solidFill>
                <a:latin typeface="Arial"/>
                <a:cs typeface="Arial"/>
              </a:rPr>
              <a:t>to </a:t>
            </a:r>
            <a:r>
              <a:rPr sz="1588" spc="-4" dirty="0">
                <a:solidFill>
                  <a:srgbClr val="0000CC"/>
                </a:solidFill>
                <a:latin typeface="Arial"/>
                <a:cs typeface="Arial"/>
              </a:rPr>
              <a:t>resources (using caching) – </a:t>
            </a:r>
            <a:r>
              <a:rPr sz="1588" spc="13" dirty="0">
                <a:solidFill>
                  <a:srgbClr val="0000CC"/>
                </a:solidFill>
                <a:latin typeface="Arial"/>
                <a:cs typeface="Arial"/>
              </a:rPr>
              <a:t>Web </a:t>
            </a:r>
            <a:r>
              <a:rPr sz="1588" spc="-9" dirty="0">
                <a:solidFill>
                  <a:srgbClr val="0000CC"/>
                </a:solidFill>
                <a:latin typeface="Arial"/>
                <a:cs typeface="Arial"/>
              </a:rPr>
              <a:t>proxy</a:t>
            </a:r>
            <a:r>
              <a:rPr sz="1588" spc="-13" dirty="0">
                <a:solidFill>
                  <a:srgbClr val="0000CC"/>
                </a:solidFill>
                <a:latin typeface="Arial"/>
                <a:cs typeface="Arial"/>
              </a:rPr>
              <a:t> </a:t>
            </a:r>
            <a:r>
              <a:rPr sz="1588" dirty="0">
                <a:solidFill>
                  <a:srgbClr val="0000CC"/>
                </a:solidFill>
                <a:latin typeface="Arial"/>
                <a:cs typeface="Arial"/>
              </a:rPr>
              <a:t>servers</a:t>
            </a:r>
          </a:p>
          <a:p>
            <a:pPr marL="667346" marR="514377" lvl="1" indent="-253266" algn="just" defTabSz="806867">
              <a:lnSpc>
                <a:spcPts val="1711"/>
              </a:lnSpc>
              <a:spcBef>
                <a:spcPts val="432"/>
              </a:spcBef>
              <a:buFontTx/>
              <a:buChar char="–"/>
              <a:tabLst>
                <a:tab pos="667346" algn="l"/>
                <a:tab pos="667906" algn="l"/>
              </a:tabLst>
            </a:pPr>
            <a:r>
              <a:rPr sz="1588" spc="-9" dirty="0">
                <a:solidFill>
                  <a:srgbClr val="0000CC"/>
                </a:solidFill>
                <a:latin typeface="Arial"/>
                <a:cs typeface="Arial"/>
              </a:rPr>
              <a:t>To </a:t>
            </a:r>
            <a:r>
              <a:rPr sz="1588" dirty="0">
                <a:solidFill>
                  <a:srgbClr val="0EA246"/>
                </a:solidFill>
                <a:latin typeface="Arial"/>
                <a:cs typeface="Arial"/>
              </a:rPr>
              <a:t>apply </a:t>
            </a:r>
            <a:r>
              <a:rPr sz="1588" spc="-4" dirty="0">
                <a:solidFill>
                  <a:srgbClr val="0EA246"/>
                </a:solidFill>
                <a:latin typeface="Arial"/>
                <a:cs typeface="Arial"/>
              </a:rPr>
              <a:t>access </a:t>
            </a:r>
            <a:r>
              <a:rPr sz="1588" dirty="0">
                <a:solidFill>
                  <a:srgbClr val="0EA246"/>
                </a:solidFill>
                <a:latin typeface="Arial"/>
                <a:cs typeface="Arial"/>
              </a:rPr>
              <a:t>policy</a:t>
            </a:r>
            <a:r>
              <a:rPr sz="1588" dirty="0">
                <a:solidFill>
                  <a:srgbClr val="0000CC"/>
                </a:solidFill>
                <a:latin typeface="Arial"/>
                <a:cs typeface="Arial"/>
              </a:rPr>
              <a:t> to </a:t>
            </a:r>
            <a:r>
              <a:rPr sz="1588" spc="-4" dirty="0">
                <a:solidFill>
                  <a:srgbClr val="0000CC"/>
                </a:solidFill>
                <a:latin typeface="Arial"/>
                <a:cs typeface="Arial"/>
              </a:rPr>
              <a:t>network services </a:t>
            </a:r>
            <a:r>
              <a:rPr sz="1588" dirty="0">
                <a:solidFill>
                  <a:srgbClr val="0000CC"/>
                </a:solidFill>
                <a:latin typeface="Arial"/>
                <a:cs typeface="Arial"/>
              </a:rPr>
              <a:t>or </a:t>
            </a:r>
            <a:r>
              <a:rPr sz="1588" spc="-4" dirty="0">
                <a:solidFill>
                  <a:srgbClr val="0000CC"/>
                </a:solidFill>
                <a:latin typeface="Arial"/>
                <a:cs typeface="Arial"/>
              </a:rPr>
              <a:t>content </a:t>
            </a:r>
            <a:r>
              <a:rPr sz="1588" dirty="0">
                <a:solidFill>
                  <a:srgbClr val="0000CC"/>
                </a:solidFill>
                <a:latin typeface="Arial"/>
                <a:cs typeface="Arial"/>
              </a:rPr>
              <a:t>(to </a:t>
            </a:r>
            <a:r>
              <a:rPr sz="1588" spc="-9" dirty="0">
                <a:solidFill>
                  <a:srgbClr val="0000CC"/>
                </a:solidFill>
                <a:latin typeface="Arial"/>
                <a:cs typeface="Arial"/>
              </a:rPr>
              <a:t>block </a:t>
            </a:r>
            <a:r>
              <a:rPr sz="1588" spc="-4" dirty="0">
                <a:solidFill>
                  <a:srgbClr val="0000CC"/>
                </a:solidFill>
                <a:latin typeface="Arial"/>
                <a:cs typeface="Arial"/>
              </a:rPr>
              <a:t>visiting  undesired sites) – </a:t>
            </a:r>
            <a:r>
              <a:rPr sz="1588" spc="-9" dirty="0">
                <a:solidFill>
                  <a:srgbClr val="0000CC"/>
                </a:solidFill>
                <a:latin typeface="Arial"/>
                <a:cs typeface="Arial"/>
              </a:rPr>
              <a:t>proxy</a:t>
            </a:r>
            <a:r>
              <a:rPr sz="1588" spc="-4" dirty="0">
                <a:solidFill>
                  <a:srgbClr val="0000CC"/>
                </a:solidFill>
                <a:latin typeface="Arial"/>
                <a:cs typeface="Arial"/>
              </a:rPr>
              <a:t> </a:t>
            </a:r>
            <a:r>
              <a:rPr sz="1588" dirty="0">
                <a:solidFill>
                  <a:srgbClr val="0000CC"/>
                </a:solidFill>
                <a:latin typeface="Arial"/>
                <a:cs typeface="Arial"/>
              </a:rPr>
              <a:t>firewall</a:t>
            </a:r>
          </a:p>
          <a:p>
            <a:pPr marL="667346" lvl="1" indent="-253266" algn="just" defTabSz="806867">
              <a:spcBef>
                <a:spcPts val="168"/>
              </a:spcBef>
              <a:buFontTx/>
              <a:buChar char="–"/>
              <a:tabLst>
                <a:tab pos="667346" algn="l"/>
                <a:tab pos="667906" algn="l"/>
              </a:tabLst>
            </a:pPr>
            <a:r>
              <a:rPr sz="1588" spc="-9" dirty="0">
                <a:solidFill>
                  <a:srgbClr val="0000CC"/>
                </a:solidFill>
                <a:latin typeface="Arial"/>
                <a:cs typeface="Arial"/>
              </a:rPr>
              <a:t>To </a:t>
            </a:r>
            <a:r>
              <a:rPr sz="1588" dirty="0">
                <a:solidFill>
                  <a:srgbClr val="0EA246"/>
                </a:solidFill>
                <a:latin typeface="Arial"/>
                <a:cs typeface="Arial"/>
              </a:rPr>
              <a:t>log/ </a:t>
            </a:r>
            <a:r>
              <a:rPr sz="1588" spc="-4" dirty="0">
                <a:solidFill>
                  <a:srgbClr val="0EA246"/>
                </a:solidFill>
                <a:latin typeface="Arial"/>
                <a:cs typeface="Arial"/>
              </a:rPr>
              <a:t>audit usage </a:t>
            </a:r>
            <a:r>
              <a:rPr sz="1588" spc="-4" dirty="0">
                <a:solidFill>
                  <a:srgbClr val="0000CC"/>
                </a:solidFill>
                <a:latin typeface="Arial"/>
                <a:cs typeface="Arial"/>
              </a:rPr>
              <a:t>– </a:t>
            </a:r>
            <a:r>
              <a:rPr sz="1588" spc="-13" dirty="0">
                <a:solidFill>
                  <a:srgbClr val="0000CC"/>
                </a:solidFill>
                <a:latin typeface="Arial"/>
                <a:cs typeface="Arial"/>
              </a:rPr>
              <a:t>proxy</a:t>
            </a:r>
            <a:r>
              <a:rPr sz="1588" dirty="0">
                <a:solidFill>
                  <a:srgbClr val="0000CC"/>
                </a:solidFill>
                <a:latin typeface="Arial"/>
                <a:cs typeface="Arial"/>
              </a:rPr>
              <a:t> firewall</a:t>
            </a:r>
          </a:p>
          <a:p>
            <a:pPr marL="667346" marR="193872" lvl="1" indent="-253266" algn="just" defTabSz="806867">
              <a:lnSpc>
                <a:spcPts val="1711"/>
              </a:lnSpc>
              <a:spcBef>
                <a:spcPts val="432"/>
              </a:spcBef>
              <a:buFontTx/>
              <a:buChar char="–"/>
              <a:tabLst>
                <a:tab pos="667346" algn="l"/>
                <a:tab pos="667906" algn="l"/>
              </a:tabLst>
            </a:pPr>
            <a:r>
              <a:rPr sz="1588" spc="-9" dirty="0">
                <a:solidFill>
                  <a:srgbClr val="0000CC"/>
                </a:solidFill>
                <a:latin typeface="Arial"/>
                <a:cs typeface="Arial"/>
              </a:rPr>
              <a:t>To </a:t>
            </a:r>
            <a:r>
              <a:rPr sz="1588" spc="4" dirty="0">
                <a:solidFill>
                  <a:srgbClr val="0000CC"/>
                </a:solidFill>
                <a:latin typeface="Arial"/>
                <a:cs typeface="Arial"/>
              </a:rPr>
              <a:t>scan </a:t>
            </a:r>
            <a:r>
              <a:rPr sz="1588" spc="-4" dirty="0">
                <a:solidFill>
                  <a:srgbClr val="0EA246"/>
                </a:solidFill>
                <a:latin typeface="Arial"/>
                <a:cs typeface="Arial"/>
              </a:rPr>
              <a:t>transmitted content </a:t>
            </a:r>
            <a:r>
              <a:rPr sz="1588" spc="-13" dirty="0">
                <a:solidFill>
                  <a:srgbClr val="0EA246"/>
                </a:solidFill>
                <a:latin typeface="Arial"/>
                <a:cs typeface="Arial"/>
              </a:rPr>
              <a:t>for </a:t>
            </a:r>
            <a:r>
              <a:rPr sz="1588" spc="-4" dirty="0">
                <a:solidFill>
                  <a:srgbClr val="0EA246"/>
                </a:solidFill>
                <a:latin typeface="Arial"/>
                <a:cs typeface="Arial"/>
              </a:rPr>
              <a:t>malware before delivery </a:t>
            </a:r>
            <a:r>
              <a:rPr sz="1588" spc="-4" dirty="0">
                <a:solidFill>
                  <a:srgbClr val="0000CC"/>
                </a:solidFill>
                <a:latin typeface="Arial"/>
                <a:cs typeface="Arial"/>
              </a:rPr>
              <a:t>– content-filtering  </a:t>
            </a:r>
            <a:r>
              <a:rPr sz="1588" spc="-9" dirty="0">
                <a:solidFill>
                  <a:srgbClr val="0000CC"/>
                </a:solidFill>
                <a:latin typeface="Arial"/>
                <a:cs typeface="Arial"/>
              </a:rPr>
              <a:t>web</a:t>
            </a:r>
            <a:r>
              <a:rPr sz="1588" spc="4" dirty="0">
                <a:solidFill>
                  <a:srgbClr val="0000CC"/>
                </a:solidFill>
                <a:latin typeface="Arial"/>
                <a:cs typeface="Arial"/>
              </a:rPr>
              <a:t> </a:t>
            </a:r>
            <a:r>
              <a:rPr sz="1588" spc="-4" dirty="0">
                <a:solidFill>
                  <a:srgbClr val="0000CC"/>
                </a:solidFill>
                <a:latin typeface="Arial"/>
                <a:cs typeface="Arial"/>
              </a:rPr>
              <a:t>proxy</a:t>
            </a:r>
            <a:endParaRPr sz="1588" dirty="0">
              <a:solidFill>
                <a:srgbClr val="0000CC"/>
              </a:solidFill>
              <a:latin typeface="Arial"/>
              <a:cs typeface="Arial"/>
            </a:endParaRPr>
          </a:p>
          <a:p>
            <a:pPr marL="314902" marR="169218" indent="-304256" algn="just" defTabSz="806867">
              <a:lnSpc>
                <a:spcPct val="89800"/>
              </a:lnSpc>
              <a:spcBef>
                <a:spcPts val="393"/>
              </a:spcBef>
              <a:buFontTx/>
              <a:buChar char="•"/>
              <a:tabLst>
                <a:tab pos="314902" algn="l"/>
                <a:tab pos="315462" algn="l"/>
              </a:tabLst>
            </a:pPr>
            <a:r>
              <a:rPr sz="1677" dirty="0">
                <a:solidFill>
                  <a:srgbClr val="0000CC"/>
                </a:solidFill>
                <a:latin typeface="Arial"/>
                <a:cs typeface="Arial"/>
              </a:rPr>
              <a:t>Deploying </a:t>
            </a:r>
            <a:r>
              <a:rPr sz="1677" spc="-4" dirty="0">
                <a:solidFill>
                  <a:srgbClr val="0000CC"/>
                </a:solidFill>
                <a:latin typeface="Arial"/>
                <a:cs typeface="Arial"/>
              </a:rPr>
              <a:t>a </a:t>
            </a:r>
            <a:r>
              <a:rPr sz="1677" dirty="0">
                <a:solidFill>
                  <a:srgbClr val="0000CC"/>
                </a:solidFill>
                <a:latin typeface="Arial"/>
                <a:cs typeface="Arial"/>
              </a:rPr>
              <a:t>proxy solution within </a:t>
            </a:r>
            <a:r>
              <a:rPr sz="1677" spc="-4" dirty="0">
                <a:solidFill>
                  <a:srgbClr val="0000CC"/>
                </a:solidFill>
                <a:latin typeface="Arial"/>
                <a:cs typeface="Arial"/>
              </a:rPr>
              <a:t>a network </a:t>
            </a:r>
            <a:r>
              <a:rPr sz="1677" dirty="0">
                <a:solidFill>
                  <a:srgbClr val="0000CC"/>
                </a:solidFill>
                <a:latin typeface="Arial"/>
                <a:cs typeface="Arial"/>
              </a:rPr>
              <a:t>environment </a:t>
            </a:r>
            <a:r>
              <a:rPr sz="1677" spc="13" dirty="0">
                <a:solidFill>
                  <a:srgbClr val="0000CC"/>
                </a:solidFill>
                <a:latin typeface="Arial"/>
                <a:cs typeface="Arial"/>
              </a:rPr>
              <a:t>is </a:t>
            </a:r>
            <a:r>
              <a:rPr sz="1677" dirty="0">
                <a:solidFill>
                  <a:srgbClr val="0000CC"/>
                </a:solidFill>
                <a:latin typeface="Arial"/>
                <a:cs typeface="Arial"/>
              </a:rPr>
              <a:t>typically </a:t>
            </a:r>
            <a:r>
              <a:rPr sz="1677" spc="-4" dirty="0">
                <a:solidFill>
                  <a:srgbClr val="0000CC"/>
                </a:solidFill>
                <a:latin typeface="Arial"/>
                <a:cs typeface="Arial"/>
              </a:rPr>
              <a:t>done  either </a:t>
            </a:r>
            <a:r>
              <a:rPr sz="1677" spc="9" dirty="0">
                <a:solidFill>
                  <a:srgbClr val="0000CC"/>
                </a:solidFill>
                <a:latin typeface="Arial"/>
                <a:cs typeface="Arial"/>
              </a:rPr>
              <a:t>by </a:t>
            </a:r>
            <a:r>
              <a:rPr sz="1677" dirty="0">
                <a:solidFill>
                  <a:srgbClr val="0000CC"/>
                </a:solidFill>
                <a:latin typeface="Arial"/>
                <a:cs typeface="Arial"/>
              </a:rPr>
              <a:t>requiring all client </a:t>
            </a:r>
            <a:r>
              <a:rPr sz="1677" spc="-9" dirty="0">
                <a:solidFill>
                  <a:srgbClr val="0000CC"/>
                </a:solidFill>
                <a:latin typeface="Arial"/>
                <a:cs typeface="Arial"/>
              </a:rPr>
              <a:t>systems </a:t>
            </a:r>
            <a:r>
              <a:rPr sz="1677" spc="-4" dirty="0">
                <a:solidFill>
                  <a:srgbClr val="0000CC"/>
                </a:solidFill>
                <a:latin typeface="Arial"/>
                <a:cs typeface="Arial"/>
              </a:rPr>
              <a:t>to </a:t>
            </a:r>
            <a:r>
              <a:rPr sz="1677" dirty="0">
                <a:solidFill>
                  <a:srgbClr val="0000CC"/>
                </a:solidFill>
                <a:latin typeface="Arial"/>
                <a:cs typeface="Arial"/>
              </a:rPr>
              <a:t>configure </a:t>
            </a:r>
            <a:r>
              <a:rPr sz="1677" spc="4" dirty="0">
                <a:solidFill>
                  <a:srgbClr val="0000CC"/>
                </a:solidFill>
                <a:latin typeface="Arial"/>
                <a:cs typeface="Arial"/>
              </a:rPr>
              <a:t>their </a:t>
            </a:r>
            <a:r>
              <a:rPr sz="1677" dirty="0">
                <a:solidFill>
                  <a:srgbClr val="0000CC"/>
                </a:solidFill>
                <a:latin typeface="Arial"/>
                <a:cs typeface="Arial"/>
              </a:rPr>
              <a:t>browsers </a:t>
            </a:r>
            <a:r>
              <a:rPr sz="1677" spc="-4" dirty="0">
                <a:solidFill>
                  <a:srgbClr val="0000CC"/>
                </a:solidFill>
                <a:latin typeface="Arial"/>
                <a:cs typeface="Arial"/>
              </a:rPr>
              <a:t>to </a:t>
            </a:r>
            <a:r>
              <a:rPr sz="1677" dirty="0">
                <a:solidFill>
                  <a:srgbClr val="0000CC"/>
                </a:solidFill>
                <a:latin typeface="Arial"/>
                <a:cs typeface="Arial"/>
              </a:rPr>
              <a:t>use </a:t>
            </a:r>
            <a:r>
              <a:rPr sz="1677" spc="-4" dirty="0">
                <a:solidFill>
                  <a:srgbClr val="0000CC"/>
                </a:solidFill>
                <a:latin typeface="Arial"/>
                <a:cs typeface="Arial"/>
              </a:rPr>
              <a:t>the  proxy </a:t>
            </a:r>
            <a:r>
              <a:rPr sz="1677" spc="9" dirty="0">
                <a:solidFill>
                  <a:srgbClr val="0000CC"/>
                </a:solidFill>
                <a:latin typeface="Arial"/>
                <a:cs typeface="Arial"/>
              </a:rPr>
              <a:t>or by </a:t>
            </a:r>
            <a:r>
              <a:rPr sz="1677" dirty="0">
                <a:solidFill>
                  <a:srgbClr val="0000CC"/>
                </a:solidFill>
                <a:latin typeface="Arial"/>
                <a:cs typeface="Arial"/>
              </a:rPr>
              <a:t>deploying </a:t>
            </a:r>
            <a:r>
              <a:rPr sz="1677" spc="9" dirty="0">
                <a:solidFill>
                  <a:srgbClr val="0000CC"/>
                </a:solidFill>
                <a:latin typeface="Arial"/>
                <a:cs typeface="Arial"/>
              </a:rPr>
              <a:t>an </a:t>
            </a:r>
            <a:r>
              <a:rPr sz="1677" dirty="0">
                <a:solidFill>
                  <a:srgbClr val="0000CC"/>
                </a:solidFill>
                <a:latin typeface="Arial"/>
                <a:cs typeface="Arial"/>
              </a:rPr>
              <a:t>intercepting proxy </a:t>
            </a:r>
            <a:r>
              <a:rPr sz="1677" spc="-4" dirty="0">
                <a:solidFill>
                  <a:srgbClr val="0000CC"/>
                </a:solidFill>
                <a:latin typeface="Arial"/>
                <a:cs typeface="Arial"/>
              </a:rPr>
              <a:t>that </a:t>
            </a:r>
            <a:r>
              <a:rPr sz="1677" dirty="0">
                <a:solidFill>
                  <a:srgbClr val="0000CC"/>
                </a:solidFill>
                <a:latin typeface="Arial"/>
                <a:cs typeface="Arial"/>
              </a:rPr>
              <a:t>actively </a:t>
            </a:r>
            <a:r>
              <a:rPr sz="1677" spc="-4" dirty="0">
                <a:solidFill>
                  <a:srgbClr val="FF0000"/>
                </a:solidFill>
                <a:latin typeface="Arial"/>
                <a:cs typeface="Arial"/>
              </a:rPr>
              <a:t>intercepts </a:t>
            </a:r>
            <a:r>
              <a:rPr sz="1677" dirty="0">
                <a:solidFill>
                  <a:srgbClr val="FF0000"/>
                </a:solidFill>
                <a:latin typeface="Arial"/>
                <a:cs typeface="Arial"/>
              </a:rPr>
              <a:t>all  requests </a:t>
            </a:r>
            <a:r>
              <a:rPr sz="1677" spc="-4" dirty="0">
                <a:solidFill>
                  <a:srgbClr val="FF0000"/>
                </a:solidFill>
                <a:latin typeface="Arial"/>
                <a:cs typeface="Arial"/>
              </a:rPr>
              <a:t>without </a:t>
            </a:r>
            <a:r>
              <a:rPr sz="1677" dirty="0">
                <a:solidFill>
                  <a:srgbClr val="FF0000"/>
                </a:solidFill>
                <a:latin typeface="Arial"/>
                <a:cs typeface="Arial"/>
              </a:rPr>
              <a:t>requiring </a:t>
            </a:r>
            <a:r>
              <a:rPr sz="1677" dirty="0">
                <a:solidFill>
                  <a:srgbClr val="0000CC"/>
                </a:solidFill>
                <a:latin typeface="Arial"/>
                <a:cs typeface="Arial"/>
              </a:rPr>
              <a:t>client-side</a:t>
            </a:r>
            <a:r>
              <a:rPr sz="1677" spc="9" dirty="0">
                <a:solidFill>
                  <a:srgbClr val="0000CC"/>
                </a:solidFill>
                <a:latin typeface="Arial"/>
                <a:cs typeface="Arial"/>
              </a:rPr>
              <a:t> </a:t>
            </a:r>
            <a:r>
              <a:rPr sz="1677" dirty="0">
                <a:solidFill>
                  <a:srgbClr val="0000CC"/>
                </a:solidFill>
                <a:latin typeface="Arial"/>
                <a:cs typeface="Arial"/>
              </a:rPr>
              <a:t>configuration.</a:t>
            </a:r>
          </a:p>
          <a:p>
            <a:pPr marL="314902" marR="570970" indent="-304256" algn="just" defTabSz="806867">
              <a:lnSpc>
                <a:spcPts val="1799"/>
              </a:lnSpc>
              <a:spcBef>
                <a:spcPts val="446"/>
              </a:spcBef>
              <a:buFontTx/>
              <a:buChar char="•"/>
              <a:tabLst>
                <a:tab pos="314902" algn="l"/>
                <a:tab pos="315462" algn="l"/>
              </a:tabLst>
            </a:pPr>
            <a:r>
              <a:rPr sz="1677" spc="-4" dirty="0">
                <a:solidFill>
                  <a:srgbClr val="0000CC"/>
                </a:solidFill>
                <a:latin typeface="Arial"/>
                <a:cs typeface="Arial"/>
              </a:rPr>
              <a:t>A proxy server </a:t>
            </a:r>
            <a:r>
              <a:rPr sz="1677" dirty="0">
                <a:solidFill>
                  <a:srgbClr val="0000CC"/>
                </a:solidFill>
                <a:latin typeface="Arial"/>
                <a:cs typeface="Arial"/>
              </a:rPr>
              <a:t>that passes requests </a:t>
            </a:r>
            <a:r>
              <a:rPr sz="1677" spc="-4" dirty="0">
                <a:solidFill>
                  <a:srgbClr val="0000CC"/>
                </a:solidFill>
                <a:latin typeface="Arial"/>
                <a:cs typeface="Arial"/>
              </a:rPr>
              <a:t>and </a:t>
            </a:r>
            <a:r>
              <a:rPr sz="1677" dirty="0">
                <a:solidFill>
                  <a:srgbClr val="0000CC"/>
                </a:solidFill>
                <a:latin typeface="Arial"/>
                <a:cs typeface="Arial"/>
              </a:rPr>
              <a:t>replies </a:t>
            </a:r>
            <a:r>
              <a:rPr sz="1677" spc="-4" dirty="0">
                <a:solidFill>
                  <a:srgbClr val="0EA246"/>
                </a:solidFill>
                <a:latin typeface="Arial"/>
                <a:cs typeface="Arial"/>
              </a:rPr>
              <a:t>unmodified </a:t>
            </a:r>
            <a:r>
              <a:rPr sz="1677" dirty="0">
                <a:solidFill>
                  <a:srgbClr val="0000CC"/>
                </a:solidFill>
                <a:latin typeface="Arial"/>
                <a:cs typeface="Arial"/>
              </a:rPr>
              <a:t>is usually  referred </a:t>
            </a:r>
            <a:r>
              <a:rPr sz="1677" spc="-4" dirty="0">
                <a:solidFill>
                  <a:srgbClr val="0000CC"/>
                </a:solidFill>
                <a:latin typeface="Arial"/>
                <a:cs typeface="Arial"/>
              </a:rPr>
              <a:t>to as a </a:t>
            </a:r>
            <a:r>
              <a:rPr sz="1677" dirty="0">
                <a:solidFill>
                  <a:srgbClr val="0EA246"/>
                </a:solidFill>
                <a:latin typeface="Arial"/>
                <a:cs typeface="Arial"/>
              </a:rPr>
              <a:t>gateway </a:t>
            </a:r>
            <a:r>
              <a:rPr sz="1677" spc="9" dirty="0">
                <a:solidFill>
                  <a:srgbClr val="0EA246"/>
                </a:solidFill>
                <a:latin typeface="Arial"/>
                <a:cs typeface="Arial"/>
              </a:rPr>
              <a:t>or </a:t>
            </a:r>
            <a:r>
              <a:rPr sz="1677" spc="4" dirty="0">
                <a:solidFill>
                  <a:srgbClr val="0EA246"/>
                </a:solidFill>
                <a:latin typeface="Arial"/>
                <a:cs typeface="Arial"/>
              </a:rPr>
              <a:t>also </a:t>
            </a:r>
            <a:r>
              <a:rPr sz="1677" spc="-4" dirty="0">
                <a:solidFill>
                  <a:srgbClr val="0EA246"/>
                </a:solidFill>
                <a:latin typeface="Arial"/>
                <a:cs typeface="Arial"/>
              </a:rPr>
              <a:t>sometimes, </a:t>
            </a:r>
            <a:r>
              <a:rPr sz="1677" dirty="0">
                <a:solidFill>
                  <a:srgbClr val="0EA246"/>
                </a:solidFill>
                <a:latin typeface="Arial"/>
                <a:cs typeface="Arial"/>
              </a:rPr>
              <a:t>tunneling</a:t>
            </a:r>
            <a:r>
              <a:rPr sz="1677" spc="-9" dirty="0">
                <a:solidFill>
                  <a:srgbClr val="0EA246"/>
                </a:solidFill>
                <a:latin typeface="Arial"/>
                <a:cs typeface="Arial"/>
              </a:rPr>
              <a:t> </a:t>
            </a:r>
            <a:r>
              <a:rPr sz="1677" dirty="0">
                <a:solidFill>
                  <a:srgbClr val="0EA246"/>
                </a:solidFill>
                <a:latin typeface="Arial"/>
                <a:cs typeface="Arial"/>
              </a:rPr>
              <a:t>proxy</a:t>
            </a:r>
            <a:r>
              <a:rPr sz="1677" dirty="0">
                <a:solidFill>
                  <a:srgbClr val="0000CC"/>
                </a:solidFill>
                <a:latin typeface="Arial"/>
                <a:cs typeface="Arial"/>
              </a:rPr>
              <a:t>.</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13817154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6560" y="342702"/>
            <a:ext cx="5090832" cy="379515"/>
          </a:xfrm>
          <a:prstGeom prst="rect">
            <a:avLst/>
          </a:prstGeom>
        </p:spPr>
        <p:txBody>
          <a:bodyPr vert="horz" wrap="square" lIns="0" tIns="10085" rIns="0" bIns="0" rtlCol="0">
            <a:spAutoFit/>
          </a:bodyPr>
          <a:lstStyle/>
          <a:p>
            <a:pPr marL="11206">
              <a:spcBef>
                <a:spcPts val="79"/>
              </a:spcBef>
            </a:pPr>
            <a:r>
              <a:rPr sz="2400" spc="-4" dirty="0">
                <a:solidFill>
                  <a:srgbClr val="C00000"/>
                </a:solidFill>
                <a:latin typeface="Arial Black" panose="020B0A04020102020204" pitchFamily="34" charset="0"/>
              </a:rPr>
              <a:t>Reverse Proxy</a:t>
            </a:r>
            <a:r>
              <a:rPr sz="2400" spc="-35" dirty="0">
                <a:solidFill>
                  <a:srgbClr val="C00000"/>
                </a:solidFill>
                <a:latin typeface="Arial Black" panose="020B0A04020102020204" pitchFamily="34" charset="0"/>
              </a:rPr>
              <a:t> </a:t>
            </a:r>
            <a:r>
              <a:rPr sz="2400" spc="-4" dirty="0">
                <a:solidFill>
                  <a:srgbClr val="C00000"/>
                </a:solidFill>
                <a:latin typeface="Arial Black" panose="020B0A04020102020204" pitchFamily="34" charset="0"/>
              </a:rPr>
              <a:t>Servers</a:t>
            </a:r>
          </a:p>
        </p:txBody>
      </p:sp>
      <p:sp>
        <p:nvSpPr>
          <p:cNvPr id="3" name="object 3"/>
          <p:cNvSpPr txBox="1"/>
          <p:nvPr/>
        </p:nvSpPr>
        <p:spPr>
          <a:xfrm>
            <a:off x="601476" y="990600"/>
            <a:ext cx="8001000" cy="4975645"/>
          </a:xfrm>
          <a:prstGeom prst="rect">
            <a:avLst/>
          </a:prstGeom>
        </p:spPr>
        <p:txBody>
          <a:bodyPr vert="horz" wrap="square" lIns="0" tIns="10085" rIns="0" bIns="0" rtlCol="0">
            <a:spAutoFit/>
          </a:bodyPr>
          <a:lstStyle/>
          <a:p>
            <a:pPr marL="314902" marR="4483" indent="-304256" algn="just" defTabSz="806867">
              <a:spcBef>
                <a:spcPts val="79"/>
              </a:spcBef>
              <a:buFontTx/>
              <a:buChar char="•"/>
              <a:tabLst>
                <a:tab pos="314902" algn="l"/>
                <a:tab pos="315462" algn="l"/>
              </a:tabLst>
            </a:pPr>
            <a:r>
              <a:rPr spc="-9" dirty="0">
                <a:solidFill>
                  <a:srgbClr val="0000CC"/>
                </a:solidFill>
                <a:latin typeface="Arial"/>
                <a:cs typeface="Arial"/>
              </a:rPr>
              <a:t>A </a:t>
            </a:r>
            <a:r>
              <a:rPr spc="-4" dirty="0">
                <a:solidFill>
                  <a:srgbClr val="0000CC"/>
                </a:solidFill>
                <a:latin typeface="Arial"/>
                <a:cs typeface="Arial"/>
              </a:rPr>
              <a:t>reverse </a:t>
            </a:r>
            <a:r>
              <a:rPr dirty="0">
                <a:solidFill>
                  <a:srgbClr val="0000CC"/>
                </a:solidFill>
                <a:latin typeface="Arial"/>
                <a:cs typeface="Arial"/>
              </a:rPr>
              <a:t>proxy </a:t>
            </a:r>
            <a:r>
              <a:rPr spc="-9" dirty="0">
                <a:solidFill>
                  <a:srgbClr val="0000CC"/>
                </a:solidFill>
                <a:latin typeface="Arial"/>
                <a:cs typeface="Arial"/>
              </a:rPr>
              <a:t>server </a:t>
            </a:r>
            <a:r>
              <a:rPr spc="-13" dirty="0">
                <a:solidFill>
                  <a:srgbClr val="0000CC"/>
                </a:solidFill>
                <a:latin typeface="Arial"/>
                <a:cs typeface="Arial"/>
              </a:rPr>
              <a:t>is </a:t>
            </a:r>
            <a:r>
              <a:rPr spc="4" dirty="0">
                <a:solidFill>
                  <a:srgbClr val="0000CC"/>
                </a:solidFill>
                <a:latin typeface="Arial"/>
                <a:cs typeface="Arial"/>
              </a:rPr>
              <a:t>an </a:t>
            </a:r>
            <a:r>
              <a:rPr spc="-4" dirty="0">
                <a:solidFill>
                  <a:srgbClr val="0EA246"/>
                </a:solidFill>
                <a:latin typeface="Arial"/>
                <a:cs typeface="Arial"/>
              </a:rPr>
              <a:t>Internet-facing </a:t>
            </a:r>
            <a:r>
              <a:rPr spc="4" dirty="0">
                <a:solidFill>
                  <a:srgbClr val="0EA246"/>
                </a:solidFill>
                <a:latin typeface="Arial"/>
                <a:cs typeface="Arial"/>
              </a:rPr>
              <a:t>proxy </a:t>
            </a:r>
            <a:r>
              <a:rPr dirty="0">
                <a:solidFill>
                  <a:srgbClr val="0000CC"/>
                </a:solidFill>
                <a:latin typeface="Arial"/>
                <a:cs typeface="Arial"/>
              </a:rPr>
              <a:t>used </a:t>
            </a:r>
            <a:r>
              <a:rPr spc="-9" dirty="0">
                <a:solidFill>
                  <a:srgbClr val="0000CC"/>
                </a:solidFill>
                <a:latin typeface="Arial"/>
                <a:cs typeface="Arial"/>
              </a:rPr>
              <a:t>as </a:t>
            </a:r>
            <a:r>
              <a:rPr spc="-4" dirty="0">
                <a:solidFill>
                  <a:srgbClr val="0000CC"/>
                </a:solidFill>
                <a:latin typeface="Arial"/>
                <a:cs typeface="Arial"/>
              </a:rPr>
              <a:t>a front-end </a:t>
            </a:r>
            <a:r>
              <a:rPr spc="-9" dirty="0">
                <a:solidFill>
                  <a:srgbClr val="0000CC"/>
                </a:solidFill>
                <a:latin typeface="Arial"/>
                <a:cs typeface="Arial"/>
              </a:rPr>
              <a:t>to  </a:t>
            </a:r>
            <a:r>
              <a:rPr spc="-4" dirty="0">
                <a:solidFill>
                  <a:srgbClr val="0000CC"/>
                </a:solidFill>
                <a:latin typeface="Arial"/>
                <a:cs typeface="Arial"/>
              </a:rPr>
              <a:t>control </a:t>
            </a:r>
            <a:r>
              <a:rPr dirty="0">
                <a:solidFill>
                  <a:srgbClr val="0000CC"/>
                </a:solidFill>
                <a:latin typeface="Arial"/>
                <a:cs typeface="Arial"/>
              </a:rPr>
              <a:t>and </a:t>
            </a:r>
            <a:r>
              <a:rPr spc="-4" dirty="0">
                <a:solidFill>
                  <a:srgbClr val="0000CC"/>
                </a:solidFill>
                <a:latin typeface="Arial"/>
                <a:cs typeface="Arial"/>
              </a:rPr>
              <a:t>protect access </a:t>
            </a:r>
            <a:r>
              <a:rPr spc="-9" dirty="0">
                <a:solidFill>
                  <a:srgbClr val="0000CC"/>
                </a:solidFill>
                <a:latin typeface="Arial"/>
                <a:cs typeface="Arial"/>
              </a:rPr>
              <a:t>to </a:t>
            </a:r>
            <a:r>
              <a:rPr spc="-4" dirty="0">
                <a:solidFill>
                  <a:srgbClr val="0000CC"/>
                </a:solidFill>
                <a:latin typeface="Arial"/>
                <a:cs typeface="Arial"/>
              </a:rPr>
              <a:t>a server/servers </a:t>
            </a:r>
            <a:r>
              <a:rPr spc="-9" dirty="0">
                <a:solidFill>
                  <a:srgbClr val="0000CC"/>
                </a:solidFill>
                <a:latin typeface="Arial"/>
                <a:cs typeface="Arial"/>
              </a:rPr>
              <a:t>on </a:t>
            </a:r>
            <a:r>
              <a:rPr spc="-4" dirty="0">
                <a:solidFill>
                  <a:srgbClr val="0000CC"/>
                </a:solidFill>
                <a:latin typeface="Arial"/>
                <a:cs typeface="Arial"/>
              </a:rPr>
              <a:t>a private </a:t>
            </a:r>
            <a:r>
              <a:rPr dirty="0">
                <a:solidFill>
                  <a:srgbClr val="0000CC"/>
                </a:solidFill>
                <a:latin typeface="Arial"/>
                <a:cs typeface="Arial"/>
              </a:rPr>
              <a:t>network, </a:t>
            </a:r>
            <a:r>
              <a:rPr spc="-9" dirty="0">
                <a:solidFill>
                  <a:srgbClr val="0000CC"/>
                </a:solidFill>
                <a:latin typeface="Arial"/>
                <a:cs typeface="Arial"/>
              </a:rPr>
              <a:t>as  </a:t>
            </a:r>
            <a:r>
              <a:rPr spc="-4" dirty="0">
                <a:solidFill>
                  <a:srgbClr val="0000CC"/>
                </a:solidFill>
                <a:latin typeface="Arial"/>
                <a:cs typeface="Arial"/>
              </a:rPr>
              <a:t>well </a:t>
            </a:r>
            <a:r>
              <a:rPr spc="-9" dirty="0">
                <a:solidFill>
                  <a:srgbClr val="0000CC"/>
                </a:solidFill>
                <a:latin typeface="Arial"/>
                <a:cs typeface="Arial"/>
              </a:rPr>
              <a:t>as to </a:t>
            </a:r>
            <a:r>
              <a:rPr spc="-9" dirty="0">
                <a:solidFill>
                  <a:srgbClr val="0EA246"/>
                </a:solidFill>
                <a:latin typeface="Arial"/>
                <a:cs typeface="Arial"/>
              </a:rPr>
              <a:t>perform tasks such as </a:t>
            </a:r>
            <a:r>
              <a:rPr spc="-4" dirty="0">
                <a:solidFill>
                  <a:srgbClr val="0EA246"/>
                </a:solidFill>
                <a:latin typeface="Arial"/>
                <a:cs typeface="Arial"/>
              </a:rPr>
              <a:t>load-balancing, authentication </a:t>
            </a:r>
            <a:r>
              <a:rPr spc="-9" dirty="0">
                <a:solidFill>
                  <a:srgbClr val="0EA246"/>
                </a:solidFill>
                <a:latin typeface="Arial"/>
                <a:cs typeface="Arial"/>
              </a:rPr>
              <a:t>and</a:t>
            </a:r>
            <a:r>
              <a:rPr spc="176" dirty="0">
                <a:solidFill>
                  <a:srgbClr val="0EA246"/>
                </a:solidFill>
                <a:latin typeface="Arial"/>
                <a:cs typeface="Arial"/>
              </a:rPr>
              <a:t> </a:t>
            </a:r>
            <a:r>
              <a:rPr spc="-4" dirty="0">
                <a:solidFill>
                  <a:srgbClr val="0EA246"/>
                </a:solidFill>
                <a:latin typeface="Arial"/>
                <a:cs typeface="Arial"/>
              </a:rPr>
              <a:t>etc.</a:t>
            </a:r>
            <a:endParaRPr dirty="0">
              <a:solidFill>
                <a:srgbClr val="0EA246"/>
              </a:solidFill>
              <a:latin typeface="Arial"/>
              <a:cs typeface="Arial"/>
            </a:endParaRPr>
          </a:p>
          <a:p>
            <a:pPr marL="314902" marR="233095" indent="-304256" algn="just" defTabSz="806867">
              <a:spcBef>
                <a:spcPts val="424"/>
              </a:spcBef>
              <a:buFontTx/>
              <a:buChar char="•"/>
              <a:tabLst>
                <a:tab pos="314902" algn="l"/>
                <a:tab pos="315462" algn="l"/>
              </a:tabLst>
            </a:pPr>
            <a:r>
              <a:rPr spc="-9" dirty="0">
                <a:solidFill>
                  <a:srgbClr val="0000CC"/>
                </a:solidFill>
                <a:latin typeface="Arial"/>
                <a:cs typeface="Arial"/>
              </a:rPr>
              <a:t>A </a:t>
            </a:r>
            <a:r>
              <a:rPr spc="-4" dirty="0">
                <a:solidFill>
                  <a:srgbClr val="0000CC"/>
                </a:solidFill>
                <a:latin typeface="Arial"/>
                <a:cs typeface="Arial"/>
              </a:rPr>
              <a:t>reverse </a:t>
            </a:r>
            <a:r>
              <a:rPr dirty="0">
                <a:solidFill>
                  <a:srgbClr val="0000CC"/>
                </a:solidFill>
                <a:latin typeface="Arial"/>
                <a:cs typeface="Arial"/>
              </a:rPr>
              <a:t>proxy </a:t>
            </a:r>
            <a:r>
              <a:rPr spc="-9" dirty="0">
                <a:solidFill>
                  <a:srgbClr val="0000CC"/>
                </a:solidFill>
                <a:latin typeface="Arial"/>
                <a:cs typeface="Arial"/>
              </a:rPr>
              <a:t>server </a:t>
            </a:r>
            <a:r>
              <a:rPr spc="-4" dirty="0">
                <a:solidFill>
                  <a:srgbClr val="0000CC"/>
                </a:solidFill>
                <a:latin typeface="Arial"/>
                <a:cs typeface="Arial"/>
              </a:rPr>
              <a:t>appears </a:t>
            </a:r>
            <a:r>
              <a:rPr spc="-9" dirty="0">
                <a:solidFill>
                  <a:srgbClr val="0000CC"/>
                </a:solidFill>
                <a:latin typeface="Arial"/>
                <a:cs typeface="Arial"/>
              </a:rPr>
              <a:t>to the Internet </a:t>
            </a:r>
            <a:r>
              <a:rPr spc="-4" dirty="0">
                <a:solidFill>
                  <a:srgbClr val="0000CC"/>
                </a:solidFill>
                <a:latin typeface="Arial"/>
                <a:cs typeface="Arial"/>
              </a:rPr>
              <a:t>clients </a:t>
            </a:r>
            <a:r>
              <a:rPr spc="-9" dirty="0">
                <a:solidFill>
                  <a:srgbClr val="0000CC"/>
                </a:solidFill>
                <a:latin typeface="Arial"/>
                <a:cs typeface="Arial"/>
              </a:rPr>
              <a:t>as an </a:t>
            </a:r>
            <a:r>
              <a:rPr dirty="0">
                <a:solidFill>
                  <a:srgbClr val="0000CC"/>
                </a:solidFill>
                <a:latin typeface="Arial"/>
                <a:cs typeface="Arial"/>
              </a:rPr>
              <a:t>ordinary  </a:t>
            </a:r>
            <a:r>
              <a:rPr spc="-4" dirty="0">
                <a:solidFill>
                  <a:srgbClr val="0000CC"/>
                </a:solidFill>
                <a:latin typeface="Arial"/>
                <a:cs typeface="Arial"/>
              </a:rPr>
              <a:t>server. </a:t>
            </a:r>
            <a:r>
              <a:rPr spc="-9" dirty="0">
                <a:solidFill>
                  <a:srgbClr val="0000CC"/>
                </a:solidFill>
                <a:latin typeface="Arial"/>
                <a:cs typeface="Arial"/>
              </a:rPr>
              <a:t>Internally, it </a:t>
            </a:r>
            <a:r>
              <a:rPr spc="-4" dirty="0">
                <a:solidFill>
                  <a:srgbClr val="0EA246"/>
                </a:solidFill>
                <a:latin typeface="Arial"/>
                <a:cs typeface="Arial"/>
              </a:rPr>
              <a:t>could </a:t>
            </a:r>
            <a:r>
              <a:rPr dirty="0">
                <a:solidFill>
                  <a:srgbClr val="0EA246"/>
                </a:solidFill>
                <a:latin typeface="Arial"/>
                <a:cs typeface="Arial"/>
              </a:rPr>
              <a:t>merely </a:t>
            </a:r>
            <a:r>
              <a:rPr spc="-4" dirty="0">
                <a:solidFill>
                  <a:srgbClr val="0EA246"/>
                </a:solidFill>
                <a:latin typeface="Arial"/>
                <a:cs typeface="Arial"/>
              </a:rPr>
              <a:t>forward </a:t>
            </a:r>
            <a:r>
              <a:rPr dirty="0">
                <a:solidFill>
                  <a:srgbClr val="0EA246"/>
                </a:solidFill>
                <a:latin typeface="Arial"/>
                <a:cs typeface="Arial"/>
              </a:rPr>
              <a:t>the client </a:t>
            </a:r>
            <a:r>
              <a:rPr spc="-4" dirty="0">
                <a:solidFill>
                  <a:srgbClr val="0EA246"/>
                </a:solidFill>
                <a:latin typeface="Arial"/>
                <a:cs typeface="Arial"/>
              </a:rPr>
              <a:t>requests </a:t>
            </a:r>
            <a:r>
              <a:rPr spc="-9" dirty="0">
                <a:solidFill>
                  <a:srgbClr val="0000CC"/>
                </a:solidFill>
                <a:latin typeface="Arial"/>
                <a:cs typeface="Arial"/>
              </a:rPr>
              <a:t>to the  </a:t>
            </a:r>
            <a:r>
              <a:rPr spc="-4" dirty="0">
                <a:solidFill>
                  <a:srgbClr val="0000CC"/>
                </a:solidFill>
                <a:latin typeface="Arial"/>
                <a:cs typeface="Arial"/>
              </a:rPr>
              <a:t>original internal servers </a:t>
            </a:r>
            <a:r>
              <a:rPr dirty="0">
                <a:solidFill>
                  <a:srgbClr val="0000CC"/>
                </a:solidFill>
                <a:latin typeface="Arial"/>
                <a:cs typeface="Arial"/>
              </a:rPr>
              <a:t>for </a:t>
            </a:r>
            <a:r>
              <a:rPr spc="-4" dirty="0">
                <a:solidFill>
                  <a:srgbClr val="0000CC"/>
                </a:solidFill>
                <a:latin typeface="Arial"/>
                <a:cs typeface="Arial"/>
              </a:rPr>
              <a:t>handling. </a:t>
            </a:r>
            <a:r>
              <a:rPr dirty="0">
                <a:solidFill>
                  <a:srgbClr val="0000CC"/>
                </a:solidFill>
                <a:latin typeface="Arial"/>
                <a:cs typeface="Arial"/>
              </a:rPr>
              <a:t>The </a:t>
            </a:r>
            <a:r>
              <a:rPr spc="-4" dirty="0">
                <a:solidFill>
                  <a:srgbClr val="0000CC"/>
                </a:solidFill>
                <a:latin typeface="Arial"/>
                <a:cs typeface="Arial"/>
              </a:rPr>
              <a:t>response would </a:t>
            </a:r>
            <a:r>
              <a:rPr spc="-9" dirty="0">
                <a:solidFill>
                  <a:srgbClr val="0000CC"/>
                </a:solidFill>
                <a:latin typeface="Arial"/>
                <a:cs typeface="Arial"/>
              </a:rPr>
              <a:t>be </a:t>
            </a:r>
            <a:r>
              <a:rPr spc="-4" dirty="0">
                <a:solidFill>
                  <a:srgbClr val="0000CC"/>
                </a:solidFill>
                <a:latin typeface="Arial"/>
                <a:cs typeface="Arial"/>
              </a:rPr>
              <a:t>returned  </a:t>
            </a:r>
            <a:r>
              <a:rPr spc="-9" dirty="0">
                <a:solidFill>
                  <a:srgbClr val="0000CC"/>
                </a:solidFill>
                <a:latin typeface="Arial"/>
                <a:cs typeface="Arial"/>
              </a:rPr>
              <a:t>as if it </a:t>
            </a:r>
            <a:r>
              <a:rPr dirty="0">
                <a:solidFill>
                  <a:srgbClr val="0000CC"/>
                </a:solidFill>
                <a:latin typeface="Arial"/>
                <a:cs typeface="Arial"/>
              </a:rPr>
              <a:t>came </a:t>
            </a:r>
            <a:r>
              <a:rPr spc="-4" dirty="0">
                <a:solidFill>
                  <a:srgbClr val="0000CC"/>
                </a:solidFill>
                <a:latin typeface="Arial"/>
                <a:cs typeface="Arial"/>
              </a:rPr>
              <a:t>directly </a:t>
            </a:r>
            <a:r>
              <a:rPr spc="-9" dirty="0">
                <a:solidFill>
                  <a:srgbClr val="0000CC"/>
                </a:solidFill>
                <a:latin typeface="Arial"/>
                <a:cs typeface="Arial"/>
              </a:rPr>
              <a:t>from </a:t>
            </a:r>
            <a:r>
              <a:rPr spc="-18" dirty="0">
                <a:solidFill>
                  <a:srgbClr val="0000CC"/>
                </a:solidFill>
                <a:latin typeface="Arial"/>
                <a:cs typeface="Arial"/>
              </a:rPr>
              <a:t>the </a:t>
            </a:r>
            <a:r>
              <a:rPr dirty="0">
                <a:solidFill>
                  <a:srgbClr val="0000CC"/>
                </a:solidFill>
                <a:latin typeface="Arial"/>
                <a:cs typeface="Arial"/>
              </a:rPr>
              <a:t>proxy</a:t>
            </a:r>
            <a:r>
              <a:rPr spc="9" dirty="0">
                <a:solidFill>
                  <a:srgbClr val="0000CC"/>
                </a:solidFill>
                <a:latin typeface="Arial"/>
                <a:cs typeface="Arial"/>
              </a:rPr>
              <a:t> </a:t>
            </a:r>
            <a:r>
              <a:rPr spc="-4" dirty="0">
                <a:solidFill>
                  <a:srgbClr val="0000CC"/>
                </a:solidFill>
                <a:latin typeface="Arial"/>
                <a:cs typeface="Arial"/>
              </a:rPr>
              <a:t>server.</a:t>
            </a:r>
            <a:endParaRPr dirty="0">
              <a:solidFill>
                <a:srgbClr val="0000CC"/>
              </a:solidFill>
              <a:latin typeface="Arial"/>
              <a:cs typeface="Arial"/>
            </a:endParaRPr>
          </a:p>
          <a:p>
            <a:pPr marL="314902" indent="-304256" algn="just" defTabSz="806867">
              <a:spcBef>
                <a:spcPts val="424"/>
              </a:spcBef>
              <a:buFontTx/>
              <a:buChar char="•"/>
              <a:tabLst>
                <a:tab pos="314902" algn="l"/>
                <a:tab pos="315462" algn="l"/>
              </a:tabLst>
            </a:pPr>
            <a:r>
              <a:rPr dirty="0">
                <a:solidFill>
                  <a:srgbClr val="0000CC"/>
                </a:solidFill>
                <a:latin typeface="Arial"/>
                <a:cs typeface="Arial"/>
              </a:rPr>
              <a:t>There </a:t>
            </a:r>
            <a:r>
              <a:rPr spc="-4" dirty="0">
                <a:solidFill>
                  <a:srgbClr val="0000CC"/>
                </a:solidFill>
                <a:latin typeface="Arial"/>
                <a:cs typeface="Arial"/>
              </a:rPr>
              <a:t>are several advantages </a:t>
            </a:r>
            <a:r>
              <a:rPr spc="-13" dirty="0">
                <a:solidFill>
                  <a:srgbClr val="0000CC"/>
                </a:solidFill>
                <a:latin typeface="Arial"/>
                <a:cs typeface="Arial"/>
              </a:rPr>
              <a:t>in </a:t>
            </a:r>
            <a:r>
              <a:rPr spc="-4" dirty="0">
                <a:solidFill>
                  <a:srgbClr val="0000CC"/>
                </a:solidFill>
                <a:latin typeface="Arial"/>
                <a:cs typeface="Arial"/>
              </a:rPr>
              <a:t>using reverse </a:t>
            </a:r>
            <a:r>
              <a:rPr spc="4" dirty="0">
                <a:solidFill>
                  <a:srgbClr val="0000CC"/>
                </a:solidFill>
                <a:latin typeface="Arial"/>
                <a:cs typeface="Arial"/>
              </a:rPr>
              <a:t>proxy</a:t>
            </a:r>
            <a:r>
              <a:rPr spc="-75" dirty="0">
                <a:solidFill>
                  <a:srgbClr val="0000CC"/>
                </a:solidFill>
                <a:latin typeface="Arial"/>
                <a:cs typeface="Arial"/>
              </a:rPr>
              <a:t> </a:t>
            </a:r>
            <a:r>
              <a:rPr dirty="0">
                <a:solidFill>
                  <a:srgbClr val="0000CC"/>
                </a:solidFill>
                <a:latin typeface="Arial"/>
                <a:cs typeface="Arial"/>
              </a:rPr>
              <a:t>servers:</a:t>
            </a:r>
          </a:p>
          <a:p>
            <a:pPr marL="667346" marR="83488" lvl="1" indent="-253266" algn="just" defTabSz="806867">
              <a:spcBef>
                <a:spcPts val="388"/>
              </a:spcBef>
              <a:buFontTx/>
              <a:buChar char="–"/>
              <a:tabLst>
                <a:tab pos="667346" algn="l"/>
                <a:tab pos="667906" algn="l"/>
              </a:tabLst>
            </a:pPr>
            <a:r>
              <a:rPr spc="-4" dirty="0">
                <a:solidFill>
                  <a:srgbClr val="E40AAB"/>
                </a:solidFill>
                <a:latin typeface="Arial"/>
                <a:cs typeface="Arial"/>
              </a:rPr>
              <a:t>Encryption/ SSL acceleration: </a:t>
            </a:r>
            <a:r>
              <a:rPr dirty="0">
                <a:solidFill>
                  <a:srgbClr val="0000CC"/>
                </a:solidFill>
                <a:latin typeface="Arial"/>
                <a:cs typeface="Arial"/>
              </a:rPr>
              <a:t>A reverse </a:t>
            </a:r>
            <a:r>
              <a:rPr spc="-9" dirty="0">
                <a:solidFill>
                  <a:srgbClr val="0000CC"/>
                </a:solidFill>
                <a:latin typeface="Arial"/>
                <a:cs typeface="Arial"/>
              </a:rPr>
              <a:t>proxy </a:t>
            </a:r>
            <a:r>
              <a:rPr dirty="0">
                <a:solidFill>
                  <a:srgbClr val="0000CC"/>
                </a:solidFill>
                <a:latin typeface="Arial"/>
                <a:cs typeface="Arial"/>
              </a:rPr>
              <a:t>server </a:t>
            </a:r>
            <a:r>
              <a:rPr spc="-4" dirty="0">
                <a:solidFill>
                  <a:srgbClr val="0000CC"/>
                </a:solidFill>
                <a:latin typeface="Arial"/>
                <a:cs typeface="Arial"/>
              </a:rPr>
              <a:t>could accelerate </a:t>
            </a:r>
            <a:r>
              <a:rPr spc="-9" dirty="0">
                <a:solidFill>
                  <a:srgbClr val="0000CC"/>
                </a:solidFill>
                <a:latin typeface="Arial"/>
                <a:cs typeface="Arial"/>
              </a:rPr>
              <a:t>the  </a:t>
            </a:r>
            <a:r>
              <a:rPr spc="-4" dirty="0">
                <a:solidFill>
                  <a:srgbClr val="0000CC"/>
                </a:solidFill>
                <a:latin typeface="Arial"/>
                <a:cs typeface="Arial"/>
              </a:rPr>
              <a:t>communication sessions </a:t>
            </a:r>
            <a:r>
              <a:rPr dirty="0">
                <a:solidFill>
                  <a:srgbClr val="0000CC"/>
                </a:solidFill>
                <a:latin typeface="Arial"/>
                <a:cs typeface="Arial"/>
              </a:rPr>
              <a:t>by </a:t>
            </a:r>
            <a:r>
              <a:rPr spc="-4" dirty="0">
                <a:solidFill>
                  <a:srgbClr val="0000CC"/>
                </a:solidFill>
                <a:latin typeface="Arial"/>
                <a:cs typeface="Arial"/>
              </a:rPr>
              <a:t>serving </a:t>
            </a:r>
            <a:r>
              <a:rPr dirty="0">
                <a:solidFill>
                  <a:srgbClr val="0000CC"/>
                </a:solidFill>
                <a:latin typeface="Arial"/>
                <a:cs typeface="Arial"/>
              </a:rPr>
              <a:t>as </a:t>
            </a:r>
            <a:r>
              <a:rPr spc="-4" dirty="0">
                <a:solidFill>
                  <a:srgbClr val="0000CC"/>
                </a:solidFill>
                <a:latin typeface="Arial"/>
                <a:cs typeface="Arial"/>
              </a:rPr>
              <a:t>a </a:t>
            </a:r>
            <a:r>
              <a:rPr dirty="0">
                <a:solidFill>
                  <a:srgbClr val="0000CC"/>
                </a:solidFill>
                <a:latin typeface="Arial"/>
                <a:cs typeface="Arial"/>
              </a:rPr>
              <a:t>single </a:t>
            </a:r>
            <a:r>
              <a:rPr spc="-9" dirty="0">
                <a:solidFill>
                  <a:srgbClr val="0000CC"/>
                </a:solidFill>
                <a:latin typeface="Arial"/>
                <a:cs typeface="Arial"/>
              </a:rPr>
              <a:t>“SSL </a:t>
            </a:r>
            <a:r>
              <a:rPr spc="-13" dirty="0">
                <a:solidFill>
                  <a:srgbClr val="0000CC"/>
                </a:solidFill>
                <a:latin typeface="Arial"/>
                <a:cs typeface="Arial"/>
              </a:rPr>
              <a:t>proxy” </a:t>
            </a:r>
            <a:r>
              <a:rPr spc="9" dirty="0">
                <a:solidFill>
                  <a:srgbClr val="0000CC"/>
                </a:solidFill>
                <a:latin typeface="Arial"/>
                <a:cs typeface="Arial"/>
              </a:rPr>
              <a:t>to </a:t>
            </a:r>
            <a:r>
              <a:rPr spc="-4" dirty="0">
                <a:solidFill>
                  <a:srgbClr val="0000CC"/>
                </a:solidFill>
                <a:latin typeface="Arial"/>
                <a:cs typeface="Arial"/>
              </a:rPr>
              <a:t>provide SSL  encryption </a:t>
            </a:r>
            <a:r>
              <a:rPr spc="-9" dirty="0">
                <a:solidFill>
                  <a:srgbClr val="0000CC"/>
                </a:solidFill>
                <a:latin typeface="Arial"/>
                <a:cs typeface="Arial"/>
              </a:rPr>
              <a:t>for </a:t>
            </a:r>
            <a:r>
              <a:rPr spc="-13" dirty="0">
                <a:solidFill>
                  <a:srgbClr val="0000CC"/>
                </a:solidFill>
                <a:latin typeface="Arial"/>
                <a:cs typeface="Arial"/>
              </a:rPr>
              <a:t>an </a:t>
            </a:r>
            <a:r>
              <a:rPr spc="-4" dirty="0">
                <a:solidFill>
                  <a:srgbClr val="0EA246"/>
                </a:solidFill>
                <a:latin typeface="Arial"/>
                <a:cs typeface="Arial"/>
              </a:rPr>
              <a:t>arbitrary number </a:t>
            </a:r>
            <a:r>
              <a:rPr dirty="0">
                <a:solidFill>
                  <a:srgbClr val="0EA246"/>
                </a:solidFill>
                <a:latin typeface="Arial"/>
                <a:cs typeface="Arial"/>
              </a:rPr>
              <a:t>of hosts</a:t>
            </a:r>
            <a:r>
              <a:rPr dirty="0">
                <a:solidFill>
                  <a:srgbClr val="0000CC"/>
                </a:solidFill>
                <a:latin typeface="Arial"/>
                <a:cs typeface="Arial"/>
              </a:rPr>
              <a:t>; </a:t>
            </a:r>
            <a:r>
              <a:rPr spc="-4" dirty="0">
                <a:solidFill>
                  <a:srgbClr val="0000CC"/>
                </a:solidFill>
                <a:latin typeface="Arial"/>
                <a:cs typeface="Arial"/>
              </a:rPr>
              <a:t>removing </a:t>
            </a:r>
            <a:r>
              <a:rPr dirty="0">
                <a:solidFill>
                  <a:srgbClr val="0000CC"/>
                </a:solidFill>
                <a:latin typeface="Arial"/>
                <a:cs typeface="Arial"/>
              </a:rPr>
              <a:t>the </a:t>
            </a:r>
            <a:r>
              <a:rPr spc="-4" dirty="0">
                <a:solidFill>
                  <a:srgbClr val="0000CC"/>
                </a:solidFill>
                <a:latin typeface="Arial"/>
                <a:cs typeface="Arial"/>
              </a:rPr>
              <a:t>need </a:t>
            </a:r>
            <a:r>
              <a:rPr dirty="0">
                <a:solidFill>
                  <a:srgbClr val="0000CC"/>
                </a:solidFill>
                <a:latin typeface="Arial"/>
                <a:cs typeface="Arial"/>
              </a:rPr>
              <a:t>for </a:t>
            </a:r>
            <a:r>
              <a:rPr spc="-4" dirty="0">
                <a:solidFill>
                  <a:srgbClr val="0000CC"/>
                </a:solidFill>
                <a:latin typeface="Arial"/>
                <a:cs typeface="Arial"/>
              </a:rPr>
              <a:t>a  </a:t>
            </a:r>
            <a:r>
              <a:rPr dirty="0">
                <a:solidFill>
                  <a:srgbClr val="0000CC"/>
                </a:solidFill>
                <a:latin typeface="Arial"/>
                <a:cs typeface="Arial"/>
              </a:rPr>
              <a:t>separate </a:t>
            </a:r>
            <a:r>
              <a:rPr spc="-13" dirty="0">
                <a:solidFill>
                  <a:srgbClr val="0000CC"/>
                </a:solidFill>
                <a:latin typeface="Arial"/>
                <a:cs typeface="Arial"/>
              </a:rPr>
              <a:t>SSL </a:t>
            </a:r>
            <a:r>
              <a:rPr spc="-4" dirty="0">
                <a:solidFill>
                  <a:srgbClr val="0000CC"/>
                </a:solidFill>
                <a:latin typeface="Arial"/>
                <a:cs typeface="Arial"/>
              </a:rPr>
              <a:t>Server Certificate </a:t>
            </a:r>
            <a:r>
              <a:rPr dirty="0">
                <a:solidFill>
                  <a:srgbClr val="0000CC"/>
                </a:solidFill>
                <a:latin typeface="Arial"/>
                <a:cs typeface="Arial"/>
              </a:rPr>
              <a:t>for </a:t>
            </a:r>
            <a:r>
              <a:rPr spc="-9" dirty="0">
                <a:solidFill>
                  <a:srgbClr val="0000CC"/>
                </a:solidFill>
                <a:latin typeface="Arial"/>
                <a:cs typeface="Arial"/>
              </a:rPr>
              <a:t>each</a:t>
            </a:r>
            <a:r>
              <a:rPr spc="53" dirty="0">
                <a:solidFill>
                  <a:srgbClr val="0000CC"/>
                </a:solidFill>
                <a:latin typeface="Arial"/>
                <a:cs typeface="Arial"/>
              </a:rPr>
              <a:t> </a:t>
            </a:r>
            <a:r>
              <a:rPr spc="-4" dirty="0">
                <a:solidFill>
                  <a:srgbClr val="0000CC"/>
                </a:solidFill>
                <a:latin typeface="Arial"/>
                <a:cs typeface="Arial"/>
              </a:rPr>
              <a:t>host.</a:t>
            </a:r>
            <a:endParaRPr dirty="0">
              <a:solidFill>
                <a:srgbClr val="0000CC"/>
              </a:solidFill>
              <a:latin typeface="Arial"/>
              <a:cs typeface="Arial"/>
            </a:endParaRPr>
          </a:p>
          <a:p>
            <a:pPr marL="667346" marR="352444" lvl="1" indent="-253266" algn="just" defTabSz="806867">
              <a:spcBef>
                <a:spcPts val="401"/>
              </a:spcBef>
              <a:buFontTx/>
              <a:buChar char="–"/>
              <a:tabLst>
                <a:tab pos="667346" algn="l"/>
                <a:tab pos="667906" algn="l"/>
              </a:tabLst>
            </a:pPr>
            <a:r>
              <a:rPr dirty="0">
                <a:solidFill>
                  <a:srgbClr val="E40AAB"/>
                </a:solidFill>
                <a:latin typeface="Arial"/>
                <a:cs typeface="Arial"/>
              </a:rPr>
              <a:t>Load </a:t>
            </a:r>
            <a:r>
              <a:rPr spc="-4" dirty="0">
                <a:solidFill>
                  <a:srgbClr val="E40AAB"/>
                </a:solidFill>
                <a:latin typeface="Arial"/>
                <a:cs typeface="Arial"/>
              </a:rPr>
              <a:t>balancing: </a:t>
            </a:r>
            <a:r>
              <a:rPr spc="-9" dirty="0">
                <a:solidFill>
                  <a:srgbClr val="0000CC"/>
                </a:solidFill>
                <a:latin typeface="Arial"/>
                <a:cs typeface="Arial"/>
              </a:rPr>
              <a:t>The </a:t>
            </a:r>
            <a:r>
              <a:rPr spc="-4" dirty="0">
                <a:solidFill>
                  <a:srgbClr val="0000CC"/>
                </a:solidFill>
                <a:latin typeface="Arial"/>
                <a:cs typeface="Arial"/>
              </a:rPr>
              <a:t>reverse </a:t>
            </a:r>
            <a:r>
              <a:rPr spc="-9" dirty="0">
                <a:solidFill>
                  <a:srgbClr val="0000CC"/>
                </a:solidFill>
                <a:latin typeface="Arial"/>
                <a:cs typeface="Arial"/>
              </a:rPr>
              <a:t>proxy </a:t>
            </a:r>
            <a:r>
              <a:rPr dirty="0">
                <a:solidFill>
                  <a:srgbClr val="0000CC"/>
                </a:solidFill>
                <a:latin typeface="Arial"/>
                <a:cs typeface="Arial"/>
              </a:rPr>
              <a:t>server can </a:t>
            </a:r>
            <a:r>
              <a:rPr spc="-4" dirty="0">
                <a:solidFill>
                  <a:srgbClr val="0000CC"/>
                </a:solidFill>
                <a:latin typeface="Arial"/>
                <a:cs typeface="Arial"/>
              </a:rPr>
              <a:t>dynamically distribute </a:t>
            </a:r>
            <a:r>
              <a:rPr spc="-9" dirty="0">
                <a:solidFill>
                  <a:srgbClr val="0000CC"/>
                </a:solidFill>
                <a:latin typeface="Arial"/>
                <a:cs typeface="Arial"/>
              </a:rPr>
              <a:t>the  </a:t>
            </a:r>
            <a:r>
              <a:rPr dirty="0">
                <a:solidFill>
                  <a:srgbClr val="0000CC"/>
                </a:solidFill>
                <a:latin typeface="Arial"/>
                <a:cs typeface="Arial"/>
              </a:rPr>
              <a:t>load to several </a:t>
            </a:r>
            <a:r>
              <a:rPr spc="-9" dirty="0">
                <a:solidFill>
                  <a:srgbClr val="0000CC"/>
                </a:solidFill>
                <a:latin typeface="Arial"/>
                <a:cs typeface="Arial"/>
              </a:rPr>
              <a:t>web</a:t>
            </a:r>
            <a:r>
              <a:rPr spc="-35" dirty="0">
                <a:solidFill>
                  <a:srgbClr val="0000CC"/>
                </a:solidFill>
                <a:latin typeface="Arial"/>
                <a:cs typeface="Arial"/>
              </a:rPr>
              <a:t> </a:t>
            </a:r>
            <a:r>
              <a:rPr spc="-4" dirty="0">
                <a:solidFill>
                  <a:srgbClr val="0000CC"/>
                </a:solidFill>
                <a:latin typeface="Arial"/>
                <a:cs typeface="Arial"/>
              </a:rPr>
              <a:t>servers.</a:t>
            </a:r>
            <a:endParaRPr dirty="0">
              <a:solidFill>
                <a:srgbClr val="0000CC"/>
              </a:solidFill>
              <a:latin typeface="Arial"/>
              <a:cs typeface="Arial"/>
            </a:endParaRPr>
          </a:p>
          <a:p>
            <a:pPr marL="667346" marR="182666" lvl="1" indent="-253266" algn="just" defTabSz="806867">
              <a:spcBef>
                <a:spcPts val="383"/>
              </a:spcBef>
              <a:buFontTx/>
              <a:buChar char="–"/>
              <a:tabLst>
                <a:tab pos="667346" algn="l"/>
                <a:tab pos="667906" algn="l"/>
              </a:tabLst>
            </a:pPr>
            <a:r>
              <a:rPr spc="-4" dirty="0">
                <a:solidFill>
                  <a:srgbClr val="E40AAB"/>
                </a:solidFill>
                <a:latin typeface="Arial"/>
                <a:cs typeface="Arial"/>
              </a:rPr>
              <a:t>Security: </a:t>
            </a:r>
            <a:r>
              <a:rPr spc="-9" dirty="0">
                <a:solidFill>
                  <a:srgbClr val="0000CC"/>
                </a:solidFill>
                <a:latin typeface="Arial"/>
                <a:cs typeface="Arial"/>
              </a:rPr>
              <a:t>The </a:t>
            </a:r>
            <a:r>
              <a:rPr dirty="0">
                <a:solidFill>
                  <a:srgbClr val="0000CC"/>
                </a:solidFill>
                <a:latin typeface="Arial"/>
                <a:cs typeface="Arial"/>
              </a:rPr>
              <a:t>reverse </a:t>
            </a:r>
            <a:r>
              <a:rPr spc="-9" dirty="0">
                <a:solidFill>
                  <a:srgbClr val="0000CC"/>
                </a:solidFill>
                <a:latin typeface="Arial"/>
                <a:cs typeface="Arial"/>
              </a:rPr>
              <a:t>proxy </a:t>
            </a:r>
            <a:r>
              <a:rPr dirty="0">
                <a:solidFill>
                  <a:srgbClr val="0000CC"/>
                </a:solidFill>
                <a:latin typeface="Arial"/>
                <a:cs typeface="Arial"/>
              </a:rPr>
              <a:t>server </a:t>
            </a:r>
            <a:r>
              <a:rPr spc="-4" dirty="0">
                <a:solidFill>
                  <a:srgbClr val="0000CC"/>
                </a:solidFill>
                <a:latin typeface="Arial"/>
                <a:cs typeface="Arial"/>
              </a:rPr>
              <a:t>could </a:t>
            </a:r>
            <a:r>
              <a:rPr spc="-13" dirty="0">
                <a:solidFill>
                  <a:srgbClr val="0000CC"/>
                </a:solidFill>
                <a:latin typeface="Arial"/>
                <a:cs typeface="Arial"/>
              </a:rPr>
              <a:t>be </a:t>
            </a:r>
            <a:r>
              <a:rPr dirty="0">
                <a:solidFill>
                  <a:srgbClr val="0000CC"/>
                </a:solidFill>
                <a:latin typeface="Arial"/>
                <a:cs typeface="Arial"/>
              </a:rPr>
              <a:t>an </a:t>
            </a:r>
            <a:r>
              <a:rPr spc="-4" dirty="0">
                <a:solidFill>
                  <a:srgbClr val="0000CC"/>
                </a:solidFill>
                <a:latin typeface="Arial"/>
                <a:cs typeface="Arial"/>
              </a:rPr>
              <a:t>additional </a:t>
            </a:r>
            <a:r>
              <a:rPr spc="-9" dirty="0">
                <a:solidFill>
                  <a:srgbClr val="0000CC"/>
                </a:solidFill>
                <a:latin typeface="Arial"/>
                <a:cs typeface="Arial"/>
              </a:rPr>
              <a:t>layer </a:t>
            </a:r>
            <a:r>
              <a:rPr dirty="0">
                <a:solidFill>
                  <a:srgbClr val="0000CC"/>
                </a:solidFill>
                <a:latin typeface="Arial"/>
                <a:cs typeface="Arial"/>
              </a:rPr>
              <a:t>of </a:t>
            </a:r>
            <a:r>
              <a:rPr spc="-4" dirty="0">
                <a:solidFill>
                  <a:srgbClr val="0000CC"/>
                </a:solidFill>
                <a:latin typeface="Arial"/>
                <a:cs typeface="Arial"/>
              </a:rPr>
              <a:t>defense  </a:t>
            </a:r>
            <a:r>
              <a:rPr dirty="0">
                <a:solidFill>
                  <a:srgbClr val="0000CC"/>
                </a:solidFill>
                <a:latin typeface="Arial"/>
                <a:cs typeface="Arial"/>
              </a:rPr>
              <a:t>and </a:t>
            </a:r>
            <a:r>
              <a:rPr dirty="0">
                <a:solidFill>
                  <a:srgbClr val="0EA246"/>
                </a:solidFill>
                <a:latin typeface="Arial"/>
                <a:cs typeface="Arial"/>
              </a:rPr>
              <a:t>can protect </a:t>
            </a:r>
            <a:r>
              <a:rPr spc="-4" dirty="0">
                <a:solidFill>
                  <a:srgbClr val="0EA246"/>
                </a:solidFill>
                <a:latin typeface="Arial"/>
                <a:cs typeface="Arial"/>
              </a:rPr>
              <a:t>against </a:t>
            </a:r>
            <a:r>
              <a:rPr spc="-9" dirty="0">
                <a:solidFill>
                  <a:srgbClr val="0EA246"/>
                </a:solidFill>
                <a:latin typeface="Arial"/>
                <a:cs typeface="Arial"/>
              </a:rPr>
              <a:t>some </a:t>
            </a:r>
            <a:r>
              <a:rPr dirty="0">
                <a:solidFill>
                  <a:srgbClr val="0EA246"/>
                </a:solidFill>
                <a:latin typeface="Arial"/>
                <a:cs typeface="Arial"/>
              </a:rPr>
              <a:t>operating </a:t>
            </a:r>
            <a:r>
              <a:rPr spc="-4" dirty="0">
                <a:solidFill>
                  <a:srgbClr val="0EA246"/>
                </a:solidFill>
                <a:latin typeface="Arial"/>
                <a:cs typeface="Arial"/>
              </a:rPr>
              <a:t>system </a:t>
            </a:r>
            <a:r>
              <a:rPr dirty="0">
                <a:solidFill>
                  <a:srgbClr val="0000CC"/>
                </a:solidFill>
                <a:latin typeface="Arial"/>
                <a:cs typeface="Arial"/>
              </a:rPr>
              <a:t>and </a:t>
            </a:r>
            <a:r>
              <a:rPr spc="-9" dirty="0">
                <a:solidFill>
                  <a:srgbClr val="0000CC"/>
                </a:solidFill>
                <a:latin typeface="Arial"/>
                <a:cs typeface="Arial"/>
              </a:rPr>
              <a:t>web </a:t>
            </a:r>
            <a:r>
              <a:rPr spc="-4" dirty="0">
                <a:solidFill>
                  <a:srgbClr val="0000CC"/>
                </a:solidFill>
                <a:latin typeface="Arial"/>
                <a:cs typeface="Arial"/>
              </a:rPr>
              <a:t>server specific  attacks.</a:t>
            </a:r>
            <a:endParaRPr dirty="0">
              <a:solidFill>
                <a:srgbClr val="0000CC"/>
              </a:solidFill>
              <a:latin typeface="Arial"/>
              <a:cs typeface="Aria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36496904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sz="3200" spc="-4" dirty="0">
                <a:solidFill>
                  <a:srgbClr val="C00000"/>
                </a:solidFill>
                <a:latin typeface="Arial Black" panose="020B0A04020102020204" pitchFamily="34" charset="0"/>
              </a:rPr>
              <a:t>Reverse Proxy</a:t>
            </a:r>
            <a:r>
              <a:rPr lang="en-US" sz="3200" spc="-35" dirty="0">
                <a:solidFill>
                  <a:srgbClr val="C00000"/>
                </a:solidFill>
                <a:latin typeface="Arial Black" panose="020B0A04020102020204" pitchFamily="34" charset="0"/>
              </a:rPr>
              <a:t> </a:t>
            </a:r>
            <a:r>
              <a:rPr lang="en-US" sz="3200" spc="-4" dirty="0">
                <a:solidFill>
                  <a:srgbClr val="C00000"/>
                </a:solidFill>
                <a:latin typeface="Arial Black" panose="020B0A04020102020204" pitchFamily="34" charset="0"/>
              </a:rPr>
              <a:t>Servers</a:t>
            </a:r>
            <a:endParaRPr lang="en-US" sz="3200" dirty="0"/>
          </a:p>
        </p:txBody>
      </p:sp>
      <p:pic>
        <p:nvPicPr>
          <p:cNvPr id="10242" name="Picture 2" descr="Image result for reverse proxy serv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696200" cy="49069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1347544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2672" y="228600"/>
            <a:ext cx="5377145" cy="441071"/>
          </a:xfrm>
          <a:prstGeom prst="rect">
            <a:avLst/>
          </a:prstGeom>
        </p:spPr>
        <p:txBody>
          <a:bodyPr vert="horz" wrap="square" lIns="0" tIns="10085" rIns="0" bIns="0" rtlCol="0">
            <a:spAutoFit/>
          </a:bodyPr>
          <a:lstStyle/>
          <a:p>
            <a:pPr marL="11206">
              <a:spcBef>
                <a:spcPts val="79"/>
              </a:spcBef>
            </a:pPr>
            <a:r>
              <a:rPr sz="2800" spc="-4" dirty="0">
                <a:solidFill>
                  <a:srgbClr val="C00000"/>
                </a:solidFill>
                <a:latin typeface="Arial Black" panose="020B0A04020102020204" pitchFamily="34" charset="0"/>
              </a:rPr>
              <a:t>Personal</a:t>
            </a:r>
            <a:r>
              <a:rPr sz="2800" spc="-26" dirty="0">
                <a:solidFill>
                  <a:srgbClr val="C00000"/>
                </a:solidFill>
                <a:latin typeface="Arial Black" panose="020B0A04020102020204" pitchFamily="34" charset="0"/>
              </a:rPr>
              <a:t> </a:t>
            </a:r>
            <a:r>
              <a:rPr sz="2800" spc="-4" dirty="0">
                <a:solidFill>
                  <a:srgbClr val="C00000"/>
                </a:solidFill>
                <a:latin typeface="Arial Black" panose="020B0A04020102020204" pitchFamily="34" charset="0"/>
              </a:rPr>
              <a:t>Firewalls</a:t>
            </a:r>
          </a:p>
        </p:txBody>
      </p:sp>
      <p:sp>
        <p:nvSpPr>
          <p:cNvPr id="3" name="object 3"/>
          <p:cNvSpPr txBox="1"/>
          <p:nvPr/>
        </p:nvSpPr>
        <p:spPr>
          <a:xfrm>
            <a:off x="741828" y="674668"/>
            <a:ext cx="7678831" cy="5403070"/>
          </a:xfrm>
          <a:prstGeom prst="rect">
            <a:avLst/>
          </a:prstGeom>
        </p:spPr>
        <p:txBody>
          <a:bodyPr vert="horz" wrap="square" lIns="0" tIns="10085" rIns="0" bIns="0" rtlCol="0">
            <a:spAutoFit/>
          </a:bodyPr>
          <a:lstStyle/>
          <a:p>
            <a:pPr marL="314902" marR="451061" indent="-304256" algn="just" defTabSz="806867">
              <a:spcBef>
                <a:spcPts val="79"/>
              </a:spcBef>
              <a:buFontTx/>
              <a:buChar char="•"/>
              <a:tabLst>
                <a:tab pos="314902" algn="l"/>
                <a:tab pos="315462" algn="l"/>
              </a:tabLst>
            </a:pPr>
            <a:r>
              <a:rPr sz="1600" u="sng" spc="-4" dirty="0">
                <a:solidFill>
                  <a:srgbClr val="0000CC"/>
                </a:solidFill>
                <a:uFill>
                  <a:solidFill>
                    <a:srgbClr val="000000"/>
                  </a:solidFill>
                </a:uFill>
                <a:latin typeface="Arial"/>
                <a:cs typeface="Arial"/>
              </a:rPr>
              <a:t>Motivation:</a:t>
            </a:r>
            <a:r>
              <a:rPr sz="1600" u="sng" spc="-4" dirty="0">
                <a:solidFill>
                  <a:srgbClr val="0000CC"/>
                </a:solidFill>
                <a:latin typeface="Arial"/>
                <a:cs typeface="Arial"/>
              </a:rPr>
              <a:t> </a:t>
            </a:r>
            <a:r>
              <a:rPr sz="1600" dirty="0">
                <a:solidFill>
                  <a:srgbClr val="0000CC"/>
                </a:solidFill>
                <a:latin typeface="Arial"/>
                <a:cs typeface="Arial"/>
              </a:rPr>
              <a:t>Home users, </a:t>
            </a:r>
            <a:r>
              <a:rPr sz="1600" spc="-4" dirty="0">
                <a:solidFill>
                  <a:srgbClr val="0000CC"/>
                </a:solidFill>
                <a:latin typeface="Arial"/>
                <a:cs typeface="Arial"/>
              </a:rPr>
              <a:t>individual workers, </a:t>
            </a:r>
            <a:r>
              <a:rPr sz="1600" spc="-9" dirty="0">
                <a:solidFill>
                  <a:srgbClr val="0000CC"/>
                </a:solidFill>
                <a:latin typeface="Arial"/>
                <a:cs typeface="Arial"/>
              </a:rPr>
              <a:t>and </a:t>
            </a:r>
            <a:r>
              <a:rPr sz="1600" dirty="0">
                <a:solidFill>
                  <a:srgbClr val="0000CC"/>
                </a:solidFill>
                <a:latin typeface="Arial"/>
                <a:cs typeface="Arial"/>
              </a:rPr>
              <a:t>small </a:t>
            </a:r>
            <a:r>
              <a:rPr sz="1600" spc="-4" dirty="0">
                <a:solidFill>
                  <a:srgbClr val="0000CC"/>
                </a:solidFill>
                <a:latin typeface="Arial"/>
                <a:cs typeface="Arial"/>
              </a:rPr>
              <a:t>businesses </a:t>
            </a:r>
            <a:r>
              <a:rPr sz="1600" spc="-4" dirty="0">
                <a:solidFill>
                  <a:srgbClr val="0EA246"/>
                </a:solidFill>
                <a:latin typeface="Arial"/>
                <a:cs typeface="Arial"/>
              </a:rPr>
              <a:t>use </a:t>
            </a:r>
            <a:r>
              <a:rPr sz="1600" spc="-9" dirty="0">
                <a:solidFill>
                  <a:srgbClr val="0EA246"/>
                </a:solidFill>
                <a:latin typeface="Arial"/>
                <a:cs typeface="Arial"/>
              </a:rPr>
              <a:t>cable  </a:t>
            </a:r>
            <a:r>
              <a:rPr sz="1600" dirty="0">
                <a:solidFill>
                  <a:srgbClr val="0000CC"/>
                </a:solidFill>
                <a:latin typeface="Arial"/>
                <a:cs typeface="Arial"/>
              </a:rPr>
              <a:t>modems or </a:t>
            </a:r>
            <a:r>
              <a:rPr sz="1600" spc="-4" dirty="0">
                <a:solidFill>
                  <a:srgbClr val="0000CC"/>
                </a:solidFill>
                <a:latin typeface="Arial"/>
                <a:cs typeface="Arial"/>
              </a:rPr>
              <a:t>DSL connections </a:t>
            </a:r>
            <a:r>
              <a:rPr sz="1600" spc="-9" dirty="0">
                <a:solidFill>
                  <a:srgbClr val="0000CC"/>
                </a:solidFill>
                <a:latin typeface="Arial"/>
                <a:cs typeface="Arial"/>
              </a:rPr>
              <a:t>with </a:t>
            </a:r>
            <a:r>
              <a:rPr sz="1600" spc="-4" dirty="0">
                <a:solidFill>
                  <a:srgbClr val="0000CC"/>
                </a:solidFill>
                <a:latin typeface="Arial"/>
                <a:cs typeface="Arial"/>
              </a:rPr>
              <a:t>unlimited, always-on</a:t>
            </a:r>
            <a:r>
              <a:rPr sz="1600" spc="-9" dirty="0">
                <a:solidFill>
                  <a:srgbClr val="0000CC"/>
                </a:solidFill>
                <a:latin typeface="Arial"/>
                <a:cs typeface="Arial"/>
              </a:rPr>
              <a:t> </a:t>
            </a:r>
            <a:r>
              <a:rPr sz="1600" dirty="0">
                <a:solidFill>
                  <a:srgbClr val="0000CC"/>
                </a:solidFill>
                <a:latin typeface="Arial"/>
                <a:cs typeface="Arial"/>
              </a:rPr>
              <a:t>access.</a:t>
            </a:r>
          </a:p>
          <a:p>
            <a:pPr marL="314902" marR="149607" indent="-304256" algn="just" defTabSz="806867">
              <a:spcBef>
                <a:spcPts val="410"/>
              </a:spcBef>
              <a:buFontTx/>
              <a:buChar char="•"/>
              <a:tabLst>
                <a:tab pos="314902" algn="l"/>
                <a:tab pos="315462" algn="l"/>
              </a:tabLst>
            </a:pPr>
            <a:r>
              <a:rPr sz="1600" spc="-4" dirty="0">
                <a:solidFill>
                  <a:srgbClr val="0000CC"/>
                </a:solidFill>
                <a:latin typeface="Arial"/>
                <a:cs typeface="Arial"/>
              </a:rPr>
              <a:t>These people need a firewall, </a:t>
            </a:r>
            <a:r>
              <a:rPr sz="1600" dirty="0">
                <a:solidFill>
                  <a:srgbClr val="0000CC"/>
                </a:solidFill>
                <a:latin typeface="Arial"/>
                <a:cs typeface="Arial"/>
              </a:rPr>
              <a:t>but </a:t>
            </a:r>
            <a:r>
              <a:rPr sz="1600" spc="-4" dirty="0">
                <a:solidFill>
                  <a:srgbClr val="0000CC"/>
                </a:solidFill>
                <a:latin typeface="Arial"/>
                <a:cs typeface="Arial"/>
              </a:rPr>
              <a:t>a separate firewall computer </a:t>
            </a:r>
            <a:r>
              <a:rPr sz="1600" dirty="0">
                <a:solidFill>
                  <a:srgbClr val="0000CC"/>
                </a:solidFill>
                <a:latin typeface="Arial"/>
                <a:cs typeface="Arial"/>
              </a:rPr>
              <a:t>to </a:t>
            </a:r>
            <a:r>
              <a:rPr sz="1600" spc="-4" dirty="0">
                <a:solidFill>
                  <a:srgbClr val="0000CC"/>
                </a:solidFill>
                <a:latin typeface="Arial"/>
                <a:cs typeface="Arial"/>
              </a:rPr>
              <a:t>protect a single  workstation </a:t>
            </a:r>
            <a:r>
              <a:rPr sz="1600" spc="-4" dirty="0">
                <a:solidFill>
                  <a:srgbClr val="0EA246"/>
                </a:solidFill>
                <a:latin typeface="Arial"/>
                <a:cs typeface="Arial"/>
              </a:rPr>
              <a:t>can seem </a:t>
            </a:r>
            <a:r>
              <a:rPr sz="1600" spc="-9" dirty="0">
                <a:solidFill>
                  <a:srgbClr val="0EA246"/>
                </a:solidFill>
                <a:latin typeface="Arial"/>
                <a:cs typeface="Arial"/>
              </a:rPr>
              <a:t>too </a:t>
            </a:r>
            <a:r>
              <a:rPr sz="1600" dirty="0">
                <a:solidFill>
                  <a:srgbClr val="0EA246"/>
                </a:solidFill>
                <a:latin typeface="Arial"/>
                <a:cs typeface="Arial"/>
              </a:rPr>
              <a:t>complex and</a:t>
            </a:r>
            <a:r>
              <a:rPr sz="1600" spc="-4" dirty="0">
                <a:solidFill>
                  <a:srgbClr val="0EA246"/>
                </a:solidFill>
                <a:latin typeface="Arial"/>
                <a:cs typeface="Arial"/>
              </a:rPr>
              <a:t> expensive</a:t>
            </a:r>
            <a:r>
              <a:rPr sz="1600" spc="-4" dirty="0">
                <a:solidFill>
                  <a:srgbClr val="0000CC"/>
                </a:solidFill>
                <a:latin typeface="Arial"/>
                <a:cs typeface="Arial"/>
              </a:rPr>
              <a:t>.</a:t>
            </a:r>
            <a:endParaRPr sz="1600" dirty="0">
              <a:solidFill>
                <a:srgbClr val="0000CC"/>
              </a:solidFill>
              <a:latin typeface="Arial"/>
              <a:cs typeface="Arial"/>
            </a:endParaRPr>
          </a:p>
          <a:p>
            <a:pPr algn="just" defTabSz="806867">
              <a:spcBef>
                <a:spcPts val="18"/>
              </a:spcBef>
              <a:buFontTx/>
              <a:buChar char="•"/>
            </a:pPr>
            <a:endParaRPr sz="1600" dirty="0">
              <a:solidFill>
                <a:srgbClr val="0000CC"/>
              </a:solidFill>
              <a:latin typeface="Arial"/>
              <a:cs typeface="Arial"/>
            </a:endParaRPr>
          </a:p>
          <a:p>
            <a:pPr marL="314902" marR="170899" indent="-304256" algn="just" defTabSz="806867">
              <a:lnSpc>
                <a:spcPct val="100600"/>
              </a:lnSpc>
              <a:buFontTx/>
              <a:buChar char="•"/>
              <a:tabLst>
                <a:tab pos="314902" algn="l"/>
                <a:tab pos="315462" algn="l"/>
              </a:tabLst>
            </a:pPr>
            <a:r>
              <a:rPr sz="1600" dirty="0">
                <a:solidFill>
                  <a:srgbClr val="0000CC"/>
                </a:solidFill>
                <a:latin typeface="Arial"/>
                <a:cs typeface="Arial"/>
              </a:rPr>
              <a:t>A </a:t>
            </a:r>
            <a:r>
              <a:rPr sz="1600" spc="-4" dirty="0">
                <a:solidFill>
                  <a:srgbClr val="0000CC"/>
                </a:solidFill>
                <a:latin typeface="Arial"/>
                <a:cs typeface="Arial"/>
              </a:rPr>
              <a:t>workstation could </a:t>
            </a:r>
            <a:r>
              <a:rPr sz="1600" spc="-13" dirty="0">
                <a:solidFill>
                  <a:srgbClr val="0000CC"/>
                </a:solidFill>
                <a:latin typeface="Arial"/>
                <a:cs typeface="Arial"/>
              </a:rPr>
              <a:t>be </a:t>
            </a:r>
            <a:r>
              <a:rPr sz="1600" spc="-4" dirty="0">
                <a:solidFill>
                  <a:srgbClr val="0EA246"/>
                </a:solidFill>
                <a:latin typeface="Arial"/>
                <a:cs typeface="Arial"/>
              </a:rPr>
              <a:t>vulnerable </a:t>
            </a:r>
            <a:r>
              <a:rPr sz="1600" spc="-13" dirty="0">
                <a:solidFill>
                  <a:srgbClr val="0EA246"/>
                </a:solidFill>
                <a:latin typeface="Arial"/>
                <a:cs typeface="Arial"/>
              </a:rPr>
              <a:t>to </a:t>
            </a:r>
            <a:r>
              <a:rPr sz="1600" spc="-4" dirty="0">
                <a:solidFill>
                  <a:srgbClr val="0EA246"/>
                </a:solidFill>
                <a:latin typeface="Arial"/>
                <a:cs typeface="Arial"/>
              </a:rPr>
              <a:t>malicious </a:t>
            </a:r>
            <a:r>
              <a:rPr sz="1600" spc="-4" dirty="0">
                <a:solidFill>
                  <a:srgbClr val="0000CC"/>
                </a:solidFill>
                <a:latin typeface="Arial"/>
                <a:cs typeface="Arial"/>
              </a:rPr>
              <a:t>code </a:t>
            </a:r>
            <a:r>
              <a:rPr sz="1600" dirty="0">
                <a:solidFill>
                  <a:srgbClr val="0000CC"/>
                </a:solidFill>
                <a:latin typeface="Arial"/>
                <a:cs typeface="Arial"/>
              </a:rPr>
              <a:t>or </a:t>
            </a:r>
            <a:r>
              <a:rPr sz="1600" spc="-4" dirty="0">
                <a:solidFill>
                  <a:srgbClr val="0000CC"/>
                </a:solidFill>
                <a:latin typeface="Arial"/>
                <a:cs typeface="Arial"/>
              </a:rPr>
              <a:t>malicious active </a:t>
            </a:r>
            <a:r>
              <a:rPr sz="1600" spc="-9" dirty="0">
                <a:solidFill>
                  <a:srgbClr val="0000CC"/>
                </a:solidFill>
                <a:latin typeface="Arial"/>
                <a:cs typeface="Arial"/>
              </a:rPr>
              <a:t>agents  </a:t>
            </a:r>
            <a:r>
              <a:rPr sz="1600" dirty="0">
                <a:solidFill>
                  <a:srgbClr val="0000CC"/>
                </a:solidFill>
                <a:latin typeface="Arial"/>
                <a:cs typeface="Arial"/>
              </a:rPr>
              <a:t>(ActiveX controls or </a:t>
            </a:r>
            <a:r>
              <a:rPr sz="1600" spc="-4" dirty="0">
                <a:solidFill>
                  <a:srgbClr val="0000CC"/>
                </a:solidFill>
                <a:latin typeface="Arial"/>
                <a:cs typeface="Arial"/>
              </a:rPr>
              <a:t>Java applets), leakage </a:t>
            </a:r>
            <a:r>
              <a:rPr sz="1600" dirty="0">
                <a:solidFill>
                  <a:srgbClr val="0000CC"/>
                </a:solidFill>
                <a:latin typeface="Arial"/>
                <a:cs typeface="Arial"/>
              </a:rPr>
              <a:t>of </a:t>
            </a:r>
            <a:r>
              <a:rPr sz="1600" spc="-4" dirty="0">
                <a:solidFill>
                  <a:srgbClr val="0000CC"/>
                </a:solidFill>
                <a:latin typeface="Arial"/>
                <a:cs typeface="Arial"/>
              </a:rPr>
              <a:t>personal </a:t>
            </a:r>
            <a:r>
              <a:rPr sz="1600" dirty="0">
                <a:solidFill>
                  <a:srgbClr val="0000CC"/>
                </a:solidFill>
                <a:latin typeface="Arial"/>
                <a:cs typeface="Arial"/>
              </a:rPr>
              <a:t>data </a:t>
            </a:r>
            <a:r>
              <a:rPr sz="1600" spc="-4" dirty="0">
                <a:solidFill>
                  <a:srgbClr val="0000CC"/>
                </a:solidFill>
                <a:latin typeface="Arial"/>
                <a:cs typeface="Arial"/>
              </a:rPr>
              <a:t>stored </a:t>
            </a:r>
            <a:r>
              <a:rPr sz="1600" dirty="0">
                <a:solidFill>
                  <a:srgbClr val="0000CC"/>
                </a:solidFill>
                <a:latin typeface="Arial"/>
                <a:cs typeface="Arial"/>
              </a:rPr>
              <a:t>in the  </a:t>
            </a:r>
            <a:r>
              <a:rPr sz="1600" spc="-4" dirty="0">
                <a:solidFill>
                  <a:srgbClr val="0000CC"/>
                </a:solidFill>
                <a:latin typeface="Arial"/>
                <a:cs typeface="Arial"/>
              </a:rPr>
              <a:t>workstation, </a:t>
            </a:r>
            <a:r>
              <a:rPr sz="1600" spc="-9" dirty="0">
                <a:solidFill>
                  <a:srgbClr val="0000CC"/>
                </a:solidFill>
                <a:latin typeface="Arial"/>
                <a:cs typeface="Arial"/>
              </a:rPr>
              <a:t>and </a:t>
            </a:r>
            <a:r>
              <a:rPr sz="1600" spc="-4" dirty="0">
                <a:solidFill>
                  <a:srgbClr val="0000CC"/>
                </a:solidFill>
                <a:latin typeface="Arial"/>
                <a:cs typeface="Arial"/>
              </a:rPr>
              <a:t>vulnerability scans (like </a:t>
            </a:r>
            <a:r>
              <a:rPr sz="1600" spc="-4" dirty="0" err="1">
                <a:solidFill>
                  <a:srgbClr val="0000CC"/>
                </a:solidFill>
                <a:latin typeface="Arial"/>
                <a:cs typeface="Arial"/>
              </a:rPr>
              <a:t>nmap</a:t>
            </a:r>
            <a:r>
              <a:rPr lang="en-US" sz="1600" spc="-4" dirty="0">
                <a:solidFill>
                  <a:srgbClr val="0000CC"/>
                </a:solidFill>
                <a:latin typeface="Arial"/>
                <a:cs typeface="Arial"/>
              </a:rPr>
              <a:t>-network map) </a:t>
            </a:r>
            <a:r>
              <a:rPr sz="1600" spc="-13" dirty="0">
                <a:solidFill>
                  <a:srgbClr val="0000CC"/>
                </a:solidFill>
                <a:latin typeface="Arial"/>
                <a:cs typeface="Arial"/>
              </a:rPr>
              <a:t>to </a:t>
            </a:r>
            <a:r>
              <a:rPr sz="1600" spc="-4" dirty="0">
                <a:solidFill>
                  <a:srgbClr val="0EA246"/>
                </a:solidFill>
                <a:latin typeface="Arial"/>
                <a:cs typeface="Arial"/>
              </a:rPr>
              <a:t>identify potential</a:t>
            </a:r>
            <a:r>
              <a:rPr sz="1600" spc="132" dirty="0">
                <a:solidFill>
                  <a:srgbClr val="0EA246"/>
                </a:solidFill>
                <a:latin typeface="Arial"/>
                <a:cs typeface="Arial"/>
              </a:rPr>
              <a:t> </a:t>
            </a:r>
            <a:r>
              <a:rPr sz="1600" spc="-4" dirty="0">
                <a:solidFill>
                  <a:srgbClr val="0EA246"/>
                </a:solidFill>
                <a:latin typeface="Arial"/>
                <a:cs typeface="Arial"/>
              </a:rPr>
              <a:t>weaknesses.</a:t>
            </a:r>
            <a:endParaRPr sz="1600" dirty="0">
              <a:solidFill>
                <a:srgbClr val="0EA246"/>
              </a:solidFill>
              <a:latin typeface="Arial"/>
              <a:cs typeface="Arial"/>
            </a:endParaRPr>
          </a:p>
          <a:p>
            <a:pPr marL="314902" marR="149607" indent="-304256" algn="just" defTabSz="806867">
              <a:spcBef>
                <a:spcPts val="383"/>
              </a:spcBef>
              <a:buFontTx/>
              <a:buChar char="•"/>
              <a:tabLst>
                <a:tab pos="314902" algn="l"/>
                <a:tab pos="315462" algn="l"/>
              </a:tabLst>
            </a:pPr>
            <a:r>
              <a:rPr sz="1600" dirty="0">
                <a:solidFill>
                  <a:srgbClr val="0000CC"/>
                </a:solidFill>
                <a:latin typeface="Arial"/>
                <a:cs typeface="Arial"/>
              </a:rPr>
              <a:t>A </a:t>
            </a:r>
            <a:r>
              <a:rPr sz="1600" spc="-4" dirty="0">
                <a:solidFill>
                  <a:srgbClr val="0000CC"/>
                </a:solidFill>
                <a:latin typeface="Arial"/>
                <a:cs typeface="Arial"/>
              </a:rPr>
              <a:t>personal firewall </a:t>
            </a:r>
            <a:r>
              <a:rPr sz="1600" dirty="0">
                <a:solidFill>
                  <a:srgbClr val="0000CC"/>
                </a:solidFill>
                <a:latin typeface="Arial"/>
                <a:cs typeface="Arial"/>
              </a:rPr>
              <a:t>is an </a:t>
            </a:r>
            <a:r>
              <a:rPr sz="1600" spc="-4" dirty="0">
                <a:solidFill>
                  <a:srgbClr val="0000CC"/>
                </a:solidFill>
                <a:latin typeface="Arial"/>
                <a:cs typeface="Arial"/>
              </a:rPr>
              <a:t>application </a:t>
            </a:r>
            <a:r>
              <a:rPr sz="1600" spc="-4" dirty="0">
                <a:solidFill>
                  <a:srgbClr val="0EA246"/>
                </a:solidFill>
                <a:latin typeface="Arial"/>
                <a:cs typeface="Arial"/>
              </a:rPr>
              <a:t>program that runs </a:t>
            </a:r>
            <a:r>
              <a:rPr sz="1600" spc="-13" dirty="0">
                <a:solidFill>
                  <a:srgbClr val="0EA246"/>
                </a:solidFill>
                <a:latin typeface="Arial"/>
                <a:cs typeface="Arial"/>
              </a:rPr>
              <a:t>on </a:t>
            </a:r>
            <a:r>
              <a:rPr sz="1600" spc="-4" dirty="0">
                <a:solidFill>
                  <a:srgbClr val="0EA246"/>
                </a:solidFill>
                <a:latin typeface="Arial"/>
                <a:cs typeface="Arial"/>
              </a:rPr>
              <a:t>a workstation </a:t>
            </a:r>
            <a:r>
              <a:rPr sz="1600" spc="-13" dirty="0">
                <a:solidFill>
                  <a:srgbClr val="0000CC"/>
                </a:solidFill>
                <a:latin typeface="Arial"/>
                <a:cs typeface="Arial"/>
              </a:rPr>
              <a:t>to </a:t>
            </a:r>
            <a:r>
              <a:rPr sz="1600" spc="-4" dirty="0">
                <a:solidFill>
                  <a:srgbClr val="0000CC"/>
                </a:solidFill>
                <a:latin typeface="Arial"/>
                <a:cs typeface="Arial"/>
              </a:rPr>
              <a:t>screen  traffic </a:t>
            </a:r>
            <a:r>
              <a:rPr sz="1600" dirty="0">
                <a:solidFill>
                  <a:srgbClr val="0000CC"/>
                </a:solidFill>
                <a:latin typeface="Arial"/>
                <a:cs typeface="Arial"/>
              </a:rPr>
              <a:t>on the </a:t>
            </a:r>
            <a:r>
              <a:rPr sz="1600" spc="-4" dirty="0">
                <a:solidFill>
                  <a:srgbClr val="0000CC"/>
                </a:solidFill>
                <a:latin typeface="Arial"/>
                <a:cs typeface="Arial"/>
              </a:rPr>
              <a:t>workstation </a:t>
            </a:r>
            <a:r>
              <a:rPr sz="1600" spc="-9" dirty="0">
                <a:solidFill>
                  <a:srgbClr val="0000CC"/>
                </a:solidFill>
                <a:latin typeface="Arial"/>
                <a:cs typeface="Arial"/>
              </a:rPr>
              <a:t>and block </a:t>
            </a:r>
            <a:r>
              <a:rPr sz="1600" spc="-4" dirty="0">
                <a:solidFill>
                  <a:srgbClr val="0EA246"/>
                </a:solidFill>
                <a:latin typeface="Arial"/>
                <a:cs typeface="Arial"/>
              </a:rPr>
              <a:t>unwanted </a:t>
            </a:r>
            <a:r>
              <a:rPr sz="1600" spc="-9" dirty="0">
                <a:solidFill>
                  <a:srgbClr val="0EA246"/>
                </a:solidFill>
                <a:latin typeface="Arial"/>
                <a:cs typeface="Arial"/>
              </a:rPr>
              <a:t>traffic </a:t>
            </a:r>
            <a:r>
              <a:rPr sz="1600" spc="-4" dirty="0">
                <a:solidFill>
                  <a:srgbClr val="0EA246"/>
                </a:solidFill>
                <a:latin typeface="Arial"/>
                <a:cs typeface="Arial"/>
              </a:rPr>
              <a:t>leaving </a:t>
            </a:r>
            <a:r>
              <a:rPr sz="1600" spc="-13" dirty="0">
                <a:solidFill>
                  <a:srgbClr val="0EA246"/>
                </a:solidFill>
                <a:latin typeface="Arial"/>
                <a:cs typeface="Arial"/>
              </a:rPr>
              <a:t>or </a:t>
            </a:r>
            <a:r>
              <a:rPr sz="1600" spc="-4" dirty="0">
                <a:solidFill>
                  <a:srgbClr val="0EA246"/>
                </a:solidFill>
                <a:latin typeface="Arial"/>
                <a:cs typeface="Arial"/>
              </a:rPr>
              <a:t>entering </a:t>
            </a:r>
            <a:r>
              <a:rPr sz="1600" dirty="0">
                <a:solidFill>
                  <a:srgbClr val="0000CC"/>
                </a:solidFill>
                <a:latin typeface="Arial"/>
                <a:cs typeface="Arial"/>
              </a:rPr>
              <a:t>the  </a:t>
            </a:r>
            <a:r>
              <a:rPr sz="1600" spc="-4" dirty="0">
                <a:solidFill>
                  <a:srgbClr val="0000CC"/>
                </a:solidFill>
                <a:latin typeface="Arial"/>
                <a:cs typeface="Arial"/>
              </a:rPr>
              <a:t>workstation </a:t>
            </a:r>
            <a:r>
              <a:rPr sz="1600" dirty="0">
                <a:solidFill>
                  <a:srgbClr val="0000CC"/>
                </a:solidFill>
                <a:latin typeface="Arial"/>
                <a:cs typeface="Arial"/>
              </a:rPr>
              <a:t>to the </a:t>
            </a:r>
            <a:r>
              <a:rPr sz="1600" spc="-4" dirty="0">
                <a:solidFill>
                  <a:srgbClr val="0000CC"/>
                </a:solidFill>
                <a:latin typeface="Arial"/>
                <a:cs typeface="Arial"/>
              </a:rPr>
              <a:t>network </a:t>
            </a:r>
            <a:r>
              <a:rPr sz="1600" spc="-13" dirty="0">
                <a:solidFill>
                  <a:srgbClr val="0000CC"/>
                </a:solidFill>
                <a:latin typeface="Arial"/>
                <a:cs typeface="Arial"/>
              </a:rPr>
              <a:t>to </a:t>
            </a:r>
            <a:r>
              <a:rPr sz="1600" spc="-4" dirty="0">
                <a:solidFill>
                  <a:srgbClr val="0000CC"/>
                </a:solidFill>
                <a:latin typeface="Arial"/>
                <a:cs typeface="Arial"/>
              </a:rPr>
              <a:t>which </a:t>
            </a:r>
            <a:r>
              <a:rPr sz="1600" dirty="0">
                <a:solidFill>
                  <a:srgbClr val="0000CC"/>
                </a:solidFill>
                <a:latin typeface="Arial"/>
                <a:cs typeface="Arial"/>
              </a:rPr>
              <a:t>it </a:t>
            </a:r>
            <a:r>
              <a:rPr sz="1600" spc="-13" dirty="0">
                <a:solidFill>
                  <a:srgbClr val="0000CC"/>
                </a:solidFill>
                <a:latin typeface="Arial"/>
                <a:cs typeface="Arial"/>
              </a:rPr>
              <a:t>is</a:t>
            </a:r>
            <a:r>
              <a:rPr sz="1600" spc="18" dirty="0">
                <a:solidFill>
                  <a:srgbClr val="0000CC"/>
                </a:solidFill>
                <a:latin typeface="Arial"/>
                <a:cs typeface="Arial"/>
              </a:rPr>
              <a:t> </a:t>
            </a:r>
            <a:r>
              <a:rPr sz="1600" spc="-4" dirty="0">
                <a:solidFill>
                  <a:srgbClr val="0000CC"/>
                </a:solidFill>
                <a:latin typeface="Arial"/>
                <a:cs typeface="Arial"/>
              </a:rPr>
              <a:t>connected.</a:t>
            </a:r>
            <a:endParaRPr sz="1600" dirty="0">
              <a:solidFill>
                <a:srgbClr val="0000CC"/>
              </a:solidFill>
              <a:latin typeface="Arial"/>
              <a:cs typeface="Arial"/>
            </a:endParaRPr>
          </a:p>
          <a:p>
            <a:pPr marL="314902" marR="4483" indent="-304256" algn="just" defTabSz="806867">
              <a:lnSpc>
                <a:spcPct val="101099"/>
              </a:lnSpc>
              <a:spcBef>
                <a:spcPts val="357"/>
              </a:spcBef>
              <a:buFontTx/>
              <a:buChar char="•"/>
              <a:tabLst>
                <a:tab pos="314902" algn="l"/>
                <a:tab pos="315462" algn="l"/>
              </a:tabLst>
            </a:pPr>
            <a:r>
              <a:rPr sz="1600" dirty="0">
                <a:solidFill>
                  <a:srgbClr val="0000CC"/>
                </a:solidFill>
                <a:latin typeface="Arial"/>
                <a:cs typeface="Arial"/>
              </a:rPr>
              <a:t>A user </a:t>
            </a:r>
            <a:r>
              <a:rPr sz="1600" spc="-4" dirty="0">
                <a:solidFill>
                  <a:srgbClr val="0000CC"/>
                </a:solidFill>
                <a:latin typeface="Arial"/>
                <a:cs typeface="Arial"/>
              </a:rPr>
              <a:t>could </a:t>
            </a:r>
            <a:r>
              <a:rPr sz="1600" spc="-4" dirty="0">
                <a:solidFill>
                  <a:srgbClr val="0EA246"/>
                </a:solidFill>
                <a:latin typeface="Arial"/>
                <a:cs typeface="Arial"/>
              </a:rPr>
              <a:t>configure </a:t>
            </a:r>
            <a:r>
              <a:rPr sz="1600" spc="-9" dirty="0">
                <a:solidFill>
                  <a:srgbClr val="0EA246"/>
                </a:solidFill>
                <a:latin typeface="Arial"/>
                <a:cs typeface="Arial"/>
              </a:rPr>
              <a:t>the </a:t>
            </a:r>
            <a:r>
              <a:rPr sz="1600" spc="-4" dirty="0">
                <a:solidFill>
                  <a:srgbClr val="0EA246"/>
                </a:solidFill>
                <a:latin typeface="Arial"/>
                <a:cs typeface="Arial"/>
              </a:rPr>
              <a:t>personal firewall </a:t>
            </a:r>
            <a:r>
              <a:rPr sz="1600" dirty="0">
                <a:solidFill>
                  <a:srgbClr val="0000CC"/>
                </a:solidFill>
                <a:latin typeface="Arial"/>
                <a:cs typeface="Arial"/>
              </a:rPr>
              <a:t>to </a:t>
            </a:r>
            <a:r>
              <a:rPr sz="1600" spc="-4" dirty="0">
                <a:solidFill>
                  <a:srgbClr val="0000CC"/>
                </a:solidFill>
                <a:latin typeface="Arial"/>
                <a:cs typeface="Arial"/>
              </a:rPr>
              <a:t>accept traffic </a:t>
            </a:r>
            <a:r>
              <a:rPr sz="1600" dirty="0">
                <a:solidFill>
                  <a:srgbClr val="0000CC"/>
                </a:solidFill>
                <a:latin typeface="Arial"/>
                <a:cs typeface="Arial"/>
              </a:rPr>
              <a:t>only </a:t>
            </a:r>
            <a:r>
              <a:rPr sz="1600" spc="-4" dirty="0">
                <a:solidFill>
                  <a:srgbClr val="0000CC"/>
                </a:solidFill>
                <a:latin typeface="Arial"/>
                <a:cs typeface="Arial"/>
              </a:rPr>
              <a:t>from certain sites,  </a:t>
            </a:r>
            <a:r>
              <a:rPr sz="1600" dirty="0">
                <a:solidFill>
                  <a:srgbClr val="0000CC"/>
                </a:solidFill>
                <a:latin typeface="Arial"/>
                <a:cs typeface="Arial"/>
              </a:rPr>
              <a:t>and </a:t>
            </a:r>
            <a:r>
              <a:rPr sz="1600" spc="-9" dirty="0">
                <a:solidFill>
                  <a:srgbClr val="0000CC"/>
                </a:solidFill>
                <a:latin typeface="Arial"/>
                <a:cs typeface="Arial"/>
              </a:rPr>
              <a:t>not </a:t>
            </a:r>
            <a:r>
              <a:rPr sz="1600" spc="-4" dirty="0">
                <a:solidFill>
                  <a:srgbClr val="0000CC"/>
                </a:solidFill>
                <a:latin typeface="Arial"/>
                <a:cs typeface="Arial"/>
              </a:rPr>
              <a:t>from specific </a:t>
            </a:r>
            <a:r>
              <a:rPr sz="1600" dirty="0">
                <a:solidFill>
                  <a:srgbClr val="0000CC"/>
                </a:solidFill>
                <a:latin typeface="Arial"/>
                <a:cs typeface="Arial"/>
              </a:rPr>
              <a:t>sites, </a:t>
            </a:r>
            <a:r>
              <a:rPr sz="1600" spc="-9" dirty="0">
                <a:solidFill>
                  <a:srgbClr val="0000CC"/>
                </a:solidFill>
                <a:latin typeface="Arial"/>
                <a:cs typeface="Arial"/>
              </a:rPr>
              <a:t>and </a:t>
            </a:r>
            <a:r>
              <a:rPr sz="1600" dirty="0">
                <a:solidFill>
                  <a:srgbClr val="0000CC"/>
                </a:solidFill>
                <a:latin typeface="Arial"/>
                <a:cs typeface="Arial"/>
              </a:rPr>
              <a:t>to </a:t>
            </a:r>
            <a:r>
              <a:rPr sz="1600" spc="-4" dirty="0">
                <a:solidFill>
                  <a:srgbClr val="0000CC"/>
                </a:solidFill>
                <a:latin typeface="Arial"/>
                <a:cs typeface="Arial"/>
              </a:rPr>
              <a:t>generate logs </a:t>
            </a:r>
            <a:r>
              <a:rPr sz="1600" spc="-9" dirty="0">
                <a:solidFill>
                  <a:srgbClr val="0000CC"/>
                </a:solidFill>
                <a:latin typeface="Arial"/>
                <a:cs typeface="Arial"/>
              </a:rPr>
              <a:t>of </a:t>
            </a:r>
            <a:r>
              <a:rPr sz="1600" spc="-4" dirty="0">
                <a:solidFill>
                  <a:srgbClr val="0000CC"/>
                </a:solidFill>
                <a:latin typeface="Arial"/>
                <a:cs typeface="Arial"/>
              </a:rPr>
              <a:t>activities happened </a:t>
            </a:r>
            <a:r>
              <a:rPr sz="1600" dirty="0">
                <a:solidFill>
                  <a:srgbClr val="0000CC"/>
                </a:solidFill>
                <a:latin typeface="Arial"/>
                <a:cs typeface="Arial"/>
              </a:rPr>
              <a:t>in the</a:t>
            </a:r>
            <a:r>
              <a:rPr sz="1600" spc="71" dirty="0">
                <a:solidFill>
                  <a:srgbClr val="0000CC"/>
                </a:solidFill>
                <a:latin typeface="Arial"/>
                <a:cs typeface="Arial"/>
              </a:rPr>
              <a:t> </a:t>
            </a:r>
            <a:r>
              <a:rPr sz="1600" spc="-4" dirty="0">
                <a:solidFill>
                  <a:srgbClr val="0000CC"/>
                </a:solidFill>
                <a:latin typeface="Arial"/>
                <a:cs typeface="Arial"/>
              </a:rPr>
              <a:t>past</a:t>
            </a:r>
            <a:endParaRPr sz="1600" dirty="0">
              <a:solidFill>
                <a:srgbClr val="0000CC"/>
              </a:solidFill>
              <a:latin typeface="Arial"/>
              <a:cs typeface="Arial"/>
            </a:endParaRPr>
          </a:p>
          <a:p>
            <a:pPr marL="314902" marR="195553" indent="-304256" algn="just" defTabSz="806867">
              <a:spcBef>
                <a:spcPts val="383"/>
              </a:spcBef>
              <a:buFontTx/>
              <a:buChar char="•"/>
              <a:tabLst>
                <a:tab pos="314902" algn="l"/>
                <a:tab pos="315462" algn="l"/>
              </a:tabLst>
            </a:pPr>
            <a:r>
              <a:rPr sz="1600" dirty="0">
                <a:solidFill>
                  <a:srgbClr val="0000CC"/>
                </a:solidFill>
                <a:latin typeface="Arial"/>
                <a:cs typeface="Arial"/>
              </a:rPr>
              <a:t>A </a:t>
            </a:r>
            <a:r>
              <a:rPr sz="1600" spc="-4" dirty="0">
                <a:solidFill>
                  <a:srgbClr val="0000CC"/>
                </a:solidFill>
                <a:latin typeface="Arial"/>
                <a:cs typeface="Arial"/>
              </a:rPr>
              <a:t>personal firewall could </a:t>
            </a:r>
            <a:r>
              <a:rPr sz="1600" dirty="0">
                <a:solidFill>
                  <a:srgbClr val="0000CC"/>
                </a:solidFill>
                <a:latin typeface="Arial"/>
                <a:cs typeface="Arial"/>
              </a:rPr>
              <a:t>be </a:t>
            </a:r>
            <a:r>
              <a:rPr sz="1600" spc="-4" dirty="0">
                <a:solidFill>
                  <a:srgbClr val="0000CC"/>
                </a:solidFill>
                <a:latin typeface="Arial"/>
                <a:cs typeface="Arial"/>
              </a:rPr>
              <a:t>also </a:t>
            </a:r>
            <a:r>
              <a:rPr sz="1600" spc="-4" dirty="0">
                <a:solidFill>
                  <a:srgbClr val="0EA246"/>
                </a:solidFill>
                <a:latin typeface="Arial"/>
                <a:cs typeface="Arial"/>
              </a:rPr>
              <a:t>configured </a:t>
            </a:r>
            <a:r>
              <a:rPr sz="1600" spc="-9" dirty="0">
                <a:solidFill>
                  <a:srgbClr val="0EA246"/>
                </a:solidFill>
                <a:latin typeface="Arial"/>
                <a:cs typeface="Arial"/>
              </a:rPr>
              <a:t>with </a:t>
            </a:r>
            <a:r>
              <a:rPr sz="1600" spc="-4" dirty="0">
                <a:solidFill>
                  <a:srgbClr val="0EA246"/>
                </a:solidFill>
                <a:latin typeface="Arial"/>
                <a:cs typeface="Arial"/>
              </a:rPr>
              <a:t>a </a:t>
            </a:r>
            <a:r>
              <a:rPr sz="1600" spc="-9" dirty="0">
                <a:solidFill>
                  <a:srgbClr val="0EA246"/>
                </a:solidFill>
                <a:latin typeface="Arial"/>
                <a:cs typeface="Arial"/>
              </a:rPr>
              <a:t>virus </a:t>
            </a:r>
            <a:r>
              <a:rPr sz="1600" spc="-4" dirty="0">
                <a:solidFill>
                  <a:srgbClr val="0EA246"/>
                </a:solidFill>
                <a:latin typeface="Arial"/>
                <a:cs typeface="Arial"/>
              </a:rPr>
              <a:t>scanner </a:t>
            </a:r>
            <a:r>
              <a:rPr sz="1600" spc="-4" dirty="0">
                <a:solidFill>
                  <a:srgbClr val="0000CC"/>
                </a:solidFill>
                <a:latin typeface="Arial"/>
                <a:cs typeface="Arial"/>
              </a:rPr>
              <a:t>which would </a:t>
            </a:r>
            <a:r>
              <a:rPr sz="1600" spc="-13" dirty="0">
                <a:solidFill>
                  <a:srgbClr val="0000CC"/>
                </a:solidFill>
                <a:latin typeface="Arial"/>
                <a:cs typeface="Arial"/>
              </a:rPr>
              <a:t>be  </a:t>
            </a:r>
            <a:r>
              <a:rPr sz="1600" dirty="0">
                <a:solidFill>
                  <a:srgbClr val="0000CC"/>
                </a:solidFill>
                <a:latin typeface="Arial"/>
                <a:cs typeface="Arial"/>
              </a:rPr>
              <a:t>then </a:t>
            </a:r>
            <a:r>
              <a:rPr sz="1600" spc="-4" dirty="0">
                <a:solidFill>
                  <a:srgbClr val="0000CC"/>
                </a:solidFill>
                <a:latin typeface="Arial"/>
                <a:cs typeface="Arial"/>
              </a:rPr>
              <a:t>automatically </a:t>
            </a:r>
            <a:r>
              <a:rPr sz="1600" spc="-9" dirty="0">
                <a:solidFill>
                  <a:srgbClr val="0000CC"/>
                </a:solidFill>
                <a:latin typeface="Arial"/>
                <a:cs typeface="Arial"/>
              </a:rPr>
              <a:t>invoked </a:t>
            </a:r>
            <a:r>
              <a:rPr sz="1600" dirty="0">
                <a:solidFill>
                  <a:srgbClr val="0000CC"/>
                </a:solidFill>
                <a:latin typeface="Arial"/>
                <a:cs typeface="Arial"/>
              </a:rPr>
              <a:t>to </a:t>
            </a:r>
            <a:r>
              <a:rPr sz="1600" spc="-4" dirty="0">
                <a:solidFill>
                  <a:srgbClr val="0000CC"/>
                </a:solidFill>
                <a:latin typeface="Arial"/>
                <a:cs typeface="Arial"/>
              </a:rPr>
              <a:t>scan </a:t>
            </a:r>
            <a:r>
              <a:rPr sz="1600" dirty="0">
                <a:solidFill>
                  <a:srgbClr val="0000CC"/>
                </a:solidFill>
                <a:latin typeface="Arial"/>
                <a:cs typeface="Arial"/>
              </a:rPr>
              <a:t>any </a:t>
            </a:r>
            <a:r>
              <a:rPr sz="1600" spc="-4" dirty="0">
                <a:solidFill>
                  <a:srgbClr val="0000CC"/>
                </a:solidFill>
                <a:latin typeface="Arial"/>
                <a:cs typeface="Arial"/>
              </a:rPr>
              <a:t>incoming </a:t>
            </a:r>
            <a:r>
              <a:rPr sz="1600" dirty="0">
                <a:solidFill>
                  <a:srgbClr val="0000CC"/>
                </a:solidFill>
                <a:latin typeface="Arial"/>
                <a:cs typeface="Arial"/>
              </a:rPr>
              <a:t>data to </a:t>
            </a:r>
            <a:r>
              <a:rPr sz="1600" spc="-9" dirty="0">
                <a:solidFill>
                  <a:srgbClr val="0000CC"/>
                </a:solidFill>
                <a:latin typeface="Arial"/>
                <a:cs typeface="Arial"/>
              </a:rPr>
              <a:t>the</a:t>
            </a:r>
            <a:r>
              <a:rPr sz="1600" dirty="0">
                <a:solidFill>
                  <a:srgbClr val="0000CC"/>
                </a:solidFill>
                <a:latin typeface="Arial"/>
                <a:cs typeface="Arial"/>
              </a:rPr>
              <a:t> </a:t>
            </a:r>
            <a:r>
              <a:rPr sz="1600" spc="-4" dirty="0">
                <a:solidFill>
                  <a:srgbClr val="0000CC"/>
                </a:solidFill>
                <a:latin typeface="Arial"/>
                <a:cs typeface="Arial"/>
              </a:rPr>
              <a:t>workstation.</a:t>
            </a:r>
            <a:endParaRPr sz="1600" dirty="0">
              <a:solidFill>
                <a:srgbClr val="0000CC"/>
              </a:solidFill>
              <a:latin typeface="Arial"/>
              <a:cs typeface="Arial"/>
            </a:endParaRPr>
          </a:p>
          <a:p>
            <a:pPr algn="just" defTabSz="806867">
              <a:buFontTx/>
              <a:buChar char="•"/>
            </a:pPr>
            <a:endParaRPr sz="1600" dirty="0">
              <a:solidFill>
                <a:srgbClr val="0000CC"/>
              </a:solidFill>
              <a:latin typeface="Arial"/>
              <a:cs typeface="Arial"/>
            </a:endParaRPr>
          </a:p>
          <a:p>
            <a:pPr marL="314902" marR="472353" indent="-304256" algn="just" defTabSz="806867">
              <a:buFontTx/>
              <a:buChar char="•"/>
              <a:tabLst>
                <a:tab pos="315462" algn="l"/>
              </a:tabLst>
            </a:pPr>
            <a:r>
              <a:rPr sz="1600" dirty="0">
                <a:solidFill>
                  <a:srgbClr val="0000CC"/>
                </a:solidFill>
                <a:latin typeface="Arial"/>
                <a:cs typeface="Arial"/>
              </a:rPr>
              <a:t>A </a:t>
            </a:r>
            <a:r>
              <a:rPr sz="1600" spc="-4" dirty="0">
                <a:solidFill>
                  <a:srgbClr val="0EA246"/>
                </a:solidFill>
                <a:latin typeface="Arial"/>
                <a:cs typeface="Arial"/>
              </a:rPr>
              <a:t>static machine </a:t>
            </a:r>
            <a:r>
              <a:rPr sz="1600" spc="-13" dirty="0">
                <a:solidFill>
                  <a:srgbClr val="0EA246"/>
                </a:solidFill>
                <a:latin typeface="Arial"/>
                <a:cs typeface="Arial"/>
              </a:rPr>
              <a:t>is </a:t>
            </a:r>
            <a:r>
              <a:rPr sz="1600" spc="-4" dirty="0">
                <a:solidFill>
                  <a:srgbClr val="0EA246"/>
                </a:solidFill>
                <a:latin typeface="Arial"/>
                <a:cs typeface="Arial"/>
              </a:rPr>
              <a:t>a vulnerable </a:t>
            </a:r>
            <a:r>
              <a:rPr sz="1600" spc="-4" dirty="0">
                <a:solidFill>
                  <a:srgbClr val="0000CC"/>
                </a:solidFill>
                <a:latin typeface="Arial"/>
                <a:cs typeface="Arial"/>
              </a:rPr>
              <a:t>target </a:t>
            </a:r>
            <a:r>
              <a:rPr sz="1600" dirty="0">
                <a:solidFill>
                  <a:srgbClr val="0000CC"/>
                </a:solidFill>
                <a:latin typeface="Arial"/>
                <a:cs typeface="Arial"/>
              </a:rPr>
              <a:t>for the </a:t>
            </a:r>
            <a:r>
              <a:rPr sz="1600" spc="-4" dirty="0">
                <a:solidFill>
                  <a:srgbClr val="0000CC"/>
                </a:solidFill>
                <a:latin typeface="Arial"/>
                <a:cs typeface="Arial"/>
              </a:rPr>
              <a:t>attack community </a:t>
            </a:r>
            <a:r>
              <a:rPr sz="1600" dirty="0">
                <a:solidFill>
                  <a:srgbClr val="0000CC"/>
                </a:solidFill>
                <a:latin typeface="Arial"/>
                <a:cs typeface="Arial"/>
              </a:rPr>
              <a:t>and </a:t>
            </a:r>
            <a:r>
              <a:rPr sz="1600" spc="-4" dirty="0">
                <a:solidFill>
                  <a:srgbClr val="0000CC"/>
                </a:solidFill>
                <a:latin typeface="Arial"/>
                <a:cs typeface="Arial"/>
              </a:rPr>
              <a:t>adding a  </a:t>
            </a:r>
            <a:r>
              <a:rPr sz="1600" dirty="0">
                <a:solidFill>
                  <a:srgbClr val="0000CC"/>
                </a:solidFill>
                <a:latin typeface="Arial"/>
                <a:cs typeface="Arial"/>
              </a:rPr>
              <a:t>personal </a:t>
            </a:r>
            <a:r>
              <a:rPr sz="1600" spc="-4" dirty="0">
                <a:solidFill>
                  <a:srgbClr val="0000CC"/>
                </a:solidFill>
                <a:latin typeface="Arial"/>
                <a:cs typeface="Arial"/>
              </a:rPr>
              <a:t>firewall can </a:t>
            </a:r>
            <a:r>
              <a:rPr sz="1600" spc="-9" dirty="0">
                <a:solidFill>
                  <a:srgbClr val="0000CC"/>
                </a:solidFill>
                <a:latin typeface="Arial"/>
                <a:cs typeface="Arial"/>
              </a:rPr>
              <a:t>save </a:t>
            </a:r>
            <a:r>
              <a:rPr sz="1600" dirty="0">
                <a:solidFill>
                  <a:srgbClr val="0000CC"/>
                </a:solidFill>
                <a:latin typeface="Arial"/>
                <a:cs typeface="Arial"/>
              </a:rPr>
              <a:t>it </a:t>
            </a:r>
            <a:r>
              <a:rPr sz="1600" spc="-4" dirty="0">
                <a:solidFill>
                  <a:srgbClr val="0000CC"/>
                </a:solidFill>
                <a:latin typeface="Arial"/>
                <a:cs typeface="Arial"/>
              </a:rPr>
              <a:t>more secure compared </a:t>
            </a:r>
            <a:r>
              <a:rPr sz="1600" dirty="0">
                <a:solidFill>
                  <a:srgbClr val="0000CC"/>
                </a:solidFill>
                <a:latin typeface="Arial"/>
                <a:cs typeface="Arial"/>
              </a:rPr>
              <a:t>to </a:t>
            </a:r>
            <a:r>
              <a:rPr sz="1600" spc="-4" dirty="0">
                <a:solidFill>
                  <a:srgbClr val="0000CC"/>
                </a:solidFill>
                <a:latin typeface="Arial"/>
                <a:cs typeface="Arial"/>
              </a:rPr>
              <a:t>machines that </a:t>
            </a:r>
            <a:r>
              <a:rPr sz="1600" dirty="0">
                <a:solidFill>
                  <a:srgbClr val="0000CC"/>
                </a:solidFill>
                <a:latin typeface="Arial"/>
                <a:cs typeface="Arial"/>
              </a:rPr>
              <a:t>are not  </a:t>
            </a:r>
            <a:r>
              <a:rPr sz="1600" spc="-4" dirty="0">
                <a:solidFill>
                  <a:srgbClr val="0000CC"/>
                </a:solidFill>
                <a:latin typeface="Arial"/>
                <a:cs typeface="Arial"/>
              </a:rPr>
              <a:t>behind such a</a:t>
            </a:r>
            <a:r>
              <a:rPr sz="1600" spc="-13" dirty="0">
                <a:solidFill>
                  <a:srgbClr val="0000CC"/>
                </a:solidFill>
                <a:latin typeface="Arial"/>
                <a:cs typeface="Arial"/>
              </a:rPr>
              <a:t> </a:t>
            </a:r>
            <a:r>
              <a:rPr sz="1600" spc="-4" dirty="0">
                <a:solidFill>
                  <a:srgbClr val="0000CC"/>
                </a:solidFill>
                <a:latin typeface="Arial"/>
                <a:cs typeface="Arial"/>
              </a:rPr>
              <a:t>firewall.</a:t>
            </a:r>
            <a:endParaRPr sz="1600" dirty="0">
              <a:solidFill>
                <a:srgbClr val="0000CC"/>
              </a:solidFill>
              <a:latin typeface="Arial"/>
              <a:cs typeface="Aria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31347354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8058" y="210360"/>
            <a:ext cx="7067550" cy="441071"/>
          </a:xfrm>
          <a:prstGeom prst="rect">
            <a:avLst/>
          </a:prstGeom>
        </p:spPr>
        <p:txBody>
          <a:bodyPr vert="horz" wrap="square" lIns="0" tIns="10085" rIns="0" bIns="0" rtlCol="0">
            <a:spAutoFit/>
          </a:bodyPr>
          <a:lstStyle/>
          <a:p>
            <a:pPr marL="11206">
              <a:spcBef>
                <a:spcPts val="79"/>
              </a:spcBef>
            </a:pPr>
            <a:r>
              <a:rPr sz="2800" spc="-4" dirty="0">
                <a:solidFill>
                  <a:srgbClr val="C00000"/>
                </a:solidFill>
                <a:latin typeface="Arial Black" panose="020B0A04020102020204" pitchFamily="34" charset="0"/>
              </a:rPr>
              <a:t>Examples for Personal</a:t>
            </a:r>
            <a:r>
              <a:rPr sz="2800" spc="9" dirty="0">
                <a:solidFill>
                  <a:srgbClr val="C00000"/>
                </a:solidFill>
                <a:latin typeface="Arial Black" panose="020B0A04020102020204" pitchFamily="34" charset="0"/>
              </a:rPr>
              <a:t> </a:t>
            </a:r>
            <a:r>
              <a:rPr sz="2800" spc="-4" dirty="0">
                <a:solidFill>
                  <a:srgbClr val="C00000"/>
                </a:solidFill>
                <a:latin typeface="Arial Black" panose="020B0A04020102020204" pitchFamily="34" charset="0"/>
              </a:rPr>
              <a:t>Firewalls</a:t>
            </a:r>
          </a:p>
        </p:txBody>
      </p:sp>
      <p:sp>
        <p:nvSpPr>
          <p:cNvPr id="3" name="object 3"/>
          <p:cNvSpPr txBox="1"/>
          <p:nvPr/>
        </p:nvSpPr>
        <p:spPr>
          <a:xfrm>
            <a:off x="683479" y="838200"/>
            <a:ext cx="4040921" cy="4713598"/>
          </a:xfrm>
          <a:prstGeom prst="rect">
            <a:avLst/>
          </a:prstGeom>
        </p:spPr>
        <p:txBody>
          <a:bodyPr vert="horz" wrap="square" lIns="0" tIns="38100" rIns="0" bIns="0" rtlCol="0">
            <a:spAutoFit/>
          </a:bodyPr>
          <a:lstStyle/>
          <a:p>
            <a:pPr marL="314902" indent="-304256" algn="just" defTabSz="806867">
              <a:spcBef>
                <a:spcPts val="300"/>
              </a:spcBef>
              <a:buFontTx/>
              <a:buChar char="•"/>
              <a:tabLst>
                <a:tab pos="314902" algn="l"/>
                <a:tab pos="315462" algn="l"/>
              </a:tabLst>
            </a:pPr>
            <a:r>
              <a:rPr sz="1765" b="1" u="sng" spc="-4" dirty="0">
                <a:solidFill>
                  <a:srgbClr val="E40AAB"/>
                </a:solidFill>
                <a:uFill>
                  <a:solidFill>
                    <a:srgbClr val="000000"/>
                  </a:solidFill>
                </a:uFill>
                <a:latin typeface="Arial"/>
                <a:cs typeface="Arial"/>
              </a:rPr>
              <a:t>Windows</a:t>
            </a:r>
            <a:r>
              <a:rPr sz="1765" b="1" u="sng" dirty="0">
                <a:solidFill>
                  <a:srgbClr val="E40AAB"/>
                </a:solidFill>
                <a:uFill>
                  <a:solidFill>
                    <a:srgbClr val="000000"/>
                  </a:solidFill>
                </a:uFill>
                <a:latin typeface="Arial"/>
                <a:cs typeface="Arial"/>
              </a:rPr>
              <a:t> </a:t>
            </a:r>
            <a:r>
              <a:rPr sz="1765" b="1" u="sng" spc="-4" dirty="0">
                <a:solidFill>
                  <a:srgbClr val="E40AAB"/>
                </a:solidFill>
                <a:uFill>
                  <a:solidFill>
                    <a:srgbClr val="000000"/>
                  </a:solidFill>
                </a:uFill>
                <a:latin typeface="Arial"/>
                <a:cs typeface="Arial"/>
              </a:rPr>
              <a:t>Firewall</a:t>
            </a:r>
            <a:endParaRPr sz="1765" b="1" u="sng" dirty="0">
              <a:solidFill>
                <a:srgbClr val="E40AAB"/>
              </a:solidFill>
              <a:latin typeface="Arial"/>
              <a:cs typeface="Arial"/>
            </a:endParaRPr>
          </a:p>
          <a:p>
            <a:pPr marL="314902" marR="4483" indent="-304256" algn="just" defTabSz="806867">
              <a:lnSpc>
                <a:spcPts val="1906"/>
              </a:lnSpc>
              <a:spcBef>
                <a:spcPts val="449"/>
              </a:spcBef>
              <a:buFontTx/>
              <a:buChar char="•"/>
              <a:tabLst>
                <a:tab pos="314902" algn="l"/>
                <a:tab pos="315462" algn="l"/>
              </a:tabLst>
            </a:pPr>
            <a:r>
              <a:rPr sz="1765" dirty="0">
                <a:solidFill>
                  <a:srgbClr val="0000CC"/>
                </a:solidFill>
                <a:latin typeface="Arial"/>
                <a:cs typeface="Arial"/>
              </a:rPr>
              <a:t>With </a:t>
            </a:r>
            <a:r>
              <a:rPr sz="1765" spc="-4" dirty="0">
                <a:solidFill>
                  <a:srgbClr val="0000CC"/>
                </a:solidFill>
                <a:latin typeface="Arial"/>
                <a:cs typeface="Arial"/>
              </a:rPr>
              <a:t>Windows Service </a:t>
            </a:r>
            <a:r>
              <a:rPr sz="1765" dirty="0">
                <a:solidFill>
                  <a:srgbClr val="0000CC"/>
                </a:solidFill>
                <a:latin typeface="Arial"/>
                <a:cs typeface="Arial"/>
              </a:rPr>
              <a:t>Pack </a:t>
            </a:r>
            <a:r>
              <a:rPr sz="1765" spc="-9" dirty="0">
                <a:solidFill>
                  <a:srgbClr val="0000CC"/>
                </a:solidFill>
                <a:latin typeface="Arial"/>
                <a:cs typeface="Arial"/>
              </a:rPr>
              <a:t>2,  </a:t>
            </a:r>
            <a:r>
              <a:rPr sz="1765" spc="-4" dirty="0">
                <a:solidFill>
                  <a:srgbClr val="0EA246"/>
                </a:solidFill>
                <a:latin typeface="Arial"/>
                <a:cs typeface="Arial"/>
              </a:rPr>
              <a:t>Microsoft </a:t>
            </a:r>
            <a:r>
              <a:rPr sz="1765" spc="-9" dirty="0">
                <a:solidFill>
                  <a:srgbClr val="0EA246"/>
                </a:solidFill>
                <a:latin typeface="Arial"/>
                <a:cs typeface="Arial"/>
              </a:rPr>
              <a:t>enabled </a:t>
            </a:r>
            <a:r>
              <a:rPr sz="1765" dirty="0">
                <a:solidFill>
                  <a:srgbClr val="0000CC"/>
                </a:solidFill>
                <a:latin typeface="Arial"/>
                <a:cs typeface="Arial"/>
              </a:rPr>
              <a:t>the </a:t>
            </a:r>
            <a:r>
              <a:rPr sz="1765" spc="4" dirty="0">
                <a:solidFill>
                  <a:srgbClr val="0000CC"/>
                </a:solidFill>
                <a:latin typeface="Arial"/>
                <a:cs typeface="Arial"/>
              </a:rPr>
              <a:t>Windows  </a:t>
            </a:r>
            <a:r>
              <a:rPr sz="1765" spc="-4" dirty="0">
                <a:solidFill>
                  <a:srgbClr val="0000CC"/>
                </a:solidFill>
                <a:latin typeface="Arial"/>
                <a:cs typeface="Arial"/>
              </a:rPr>
              <a:t>Firewall </a:t>
            </a:r>
            <a:r>
              <a:rPr sz="1765" dirty="0">
                <a:solidFill>
                  <a:srgbClr val="0000CC"/>
                </a:solidFill>
                <a:latin typeface="Arial"/>
                <a:cs typeface="Arial"/>
              </a:rPr>
              <a:t>(previously </a:t>
            </a:r>
            <a:r>
              <a:rPr sz="1765" spc="-4" dirty="0">
                <a:solidFill>
                  <a:srgbClr val="0000CC"/>
                </a:solidFill>
                <a:latin typeface="Arial"/>
                <a:cs typeface="Arial"/>
              </a:rPr>
              <a:t>called Internet  Connection Firewall) </a:t>
            </a:r>
            <a:r>
              <a:rPr sz="1765" spc="4" dirty="0">
                <a:solidFill>
                  <a:srgbClr val="0000CC"/>
                </a:solidFill>
                <a:latin typeface="Arial"/>
                <a:cs typeface="Arial"/>
              </a:rPr>
              <a:t>by</a:t>
            </a:r>
            <a:r>
              <a:rPr sz="1765" spc="-13" dirty="0">
                <a:solidFill>
                  <a:srgbClr val="0000CC"/>
                </a:solidFill>
                <a:latin typeface="Arial"/>
                <a:cs typeface="Arial"/>
              </a:rPr>
              <a:t> </a:t>
            </a:r>
            <a:r>
              <a:rPr sz="1765" spc="-9" dirty="0">
                <a:solidFill>
                  <a:srgbClr val="0000CC"/>
                </a:solidFill>
                <a:latin typeface="Arial"/>
                <a:cs typeface="Arial"/>
              </a:rPr>
              <a:t>default.</a:t>
            </a:r>
            <a:endParaRPr sz="1765" dirty="0">
              <a:solidFill>
                <a:srgbClr val="0000CC"/>
              </a:solidFill>
              <a:latin typeface="Arial"/>
              <a:cs typeface="Arial"/>
            </a:endParaRPr>
          </a:p>
          <a:p>
            <a:pPr marL="314902" marR="132236" indent="-304256" algn="just" defTabSz="806867">
              <a:lnSpc>
                <a:spcPct val="90100"/>
              </a:lnSpc>
              <a:spcBef>
                <a:spcPts val="397"/>
              </a:spcBef>
              <a:buFontTx/>
              <a:buChar char="•"/>
              <a:tabLst>
                <a:tab pos="314902" algn="l"/>
                <a:tab pos="315462" algn="l"/>
                <a:tab pos="1656878" algn="l"/>
              </a:tabLst>
            </a:pPr>
            <a:r>
              <a:rPr sz="1765" dirty="0">
                <a:solidFill>
                  <a:srgbClr val="0000CC"/>
                </a:solidFill>
                <a:latin typeface="Arial"/>
                <a:cs typeface="Arial"/>
              </a:rPr>
              <a:t>With </a:t>
            </a:r>
            <a:r>
              <a:rPr sz="1765" spc="-9" dirty="0">
                <a:solidFill>
                  <a:srgbClr val="0000CC"/>
                </a:solidFill>
                <a:latin typeface="Arial"/>
                <a:cs typeface="Arial"/>
              </a:rPr>
              <a:t>the </a:t>
            </a:r>
            <a:r>
              <a:rPr sz="1765" spc="-4" dirty="0">
                <a:solidFill>
                  <a:srgbClr val="0000CC"/>
                </a:solidFill>
                <a:latin typeface="Arial"/>
                <a:cs typeface="Arial"/>
              </a:rPr>
              <a:t>introduction </a:t>
            </a:r>
            <a:r>
              <a:rPr sz="1765" spc="-9" dirty="0">
                <a:solidFill>
                  <a:srgbClr val="0000CC"/>
                </a:solidFill>
                <a:latin typeface="Arial"/>
                <a:cs typeface="Arial"/>
              </a:rPr>
              <a:t>of the </a:t>
            </a:r>
            <a:r>
              <a:rPr sz="1765" spc="-9" dirty="0">
                <a:solidFill>
                  <a:srgbClr val="0EA246"/>
                </a:solidFill>
                <a:latin typeface="Arial"/>
                <a:cs typeface="Arial"/>
              </a:rPr>
              <a:t>Vista  </a:t>
            </a:r>
            <a:r>
              <a:rPr sz="1765" spc="-4" dirty="0">
                <a:solidFill>
                  <a:srgbClr val="0EA246"/>
                </a:solidFill>
                <a:latin typeface="Arial"/>
                <a:cs typeface="Arial"/>
              </a:rPr>
              <a:t>Operating </a:t>
            </a:r>
            <a:r>
              <a:rPr sz="1765" dirty="0">
                <a:solidFill>
                  <a:srgbClr val="0EA246"/>
                </a:solidFill>
                <a:latin typeface="Arial"/>
                <a:cs typeface="Arial"/>
              </a:rPr>
              <a:t>System</a:t>
            </a:r>
            <a:r>
              <a:rPr sz="1765" dirty="0">
                <a:solidFill>
                  <a:srgbClr val="0000CC"/>
                </a:solidFill>
                <a:latin typeface="Arial"/>
                <a:cs typeface="Arial"/>
              </a:rPr>
              <a:t>, </a:t>
            </a:r>
            <a:r>
              <a:rPr sz="1765" spc="-4" dirty="0">
                <a:solidFill>
                  <a:srgbClr val="0000CC"/>
                </a:solidFill>
                <a:latin typeface="Arial"/>
                <a:cs typeface="Arial"/>
              </a:rPr>
              <a:t>Microsoft  modified </a:t>
            </a:r>
            <a:r>
              <a:rPr sz="1765" dirty="0">
                <a:solidFill>
                  <a:srgbClr val="0000CC"/>
                </a:solidFill>
                <a:latin typeface="Arial"/>
                <a:cs typeface="Arial"/>
              </a:rPr>
              <a:t>Windows Firewall </a:t>
            </a:r>
            <a:r>
              <a:rPr sz="1765" spc="-9" dirty="0">
                <a:solidFill>
                  <a:srgbClr val="0000CC"/>
                </a:solidFill>
                <a:latin typeface="Arial"/>
                <a:cs typeface="Arial"/>
              </a:rPr>
              <a:t>to  </a:t>
            </a:r>
            <a:r>
              <a:rPr sz="1765" spc="4" dirty="0">
                <a:solidFill>
                  <a:srgbClr val="0000CC"/>
                </a:solidFill>
                <a:latin typeface="Arial"/>
                <a:cs typeface="Arial"/>
              </a:rPr>
              <a:t>make </a:t>
            </a:r>
            <a:r>
              <a:rPr sz="1765" spc="-9" dirty="0">
                <a:solidFill>
                  <a:srgbClr val="0000CC"/>
                </a:solidFill>
                <a:latin typeface="Arial"/>
                <a:cs typeface="Arial"/>
              </a:rPr>
              <a:t>it </a:t>
            </a:r>
            <a:r>
              <a:rPr sz="1765" spc="-4" dirty="0">
                <a:solidFill>
                  <a:srgbClr val="0000CC"/>
                </a:solidFill>
                <a:latin typeface="Arial"/>
                <a:cs typeface="Arial"/>
              </a:rPr>
              <a:t>more capable </a:t>
            </a:r>
            <a:r>
              <a:rPr sz="1765" dirty="0">
                <a:solidFill>
                  <a:srgbClr val="0000CC"/>
                </a:solidFill>
                <a:latin typeface="Arial"/>
                <a:cs typeface="Arial"/>
              </a:rPr>
              <a:t>and  </a:t>
            </a:r>
            <a:r>
              <a:rPr sz="1765" spc="-4" dirty="0">
                <a:solidFill>
                  <a:srgbClr val="0EA246"/>
                </a:solidFill>
                <a:latin typeface="Arial"/>
                <a:cs typeface="Arial"/>
              </a:rPr>
              <a:t>configurable	</a:t>
            </a:r>
            <a:r>
              <a:rPr sz="1765" spc="-9" dirty="0">
                <a:solidFill>
                  <a:srgbClr val="0EA246"/>
                </a:solidFill>
                <a:latin typeface="Arial"/>
                <a:cs typeface="Arial"/>
              </a:rPr>
              <a:t>to </a:t>
            </a:r>
            <a:r>
              <a:rPr sz="1765" spc="-4" dirty="0">
                <a:solidFill>
                  <a:srgbClr val="0EA246"/>
                </a:solidFill>
                <a:latin typeface="Arial"/>
                <a:cs typeface="Arial"/>
              </a:rPr>
              <a:t>allow </a:t>
            </a:r>
            <a:r>
              <a:rPr sz="1765" spc="4" dirty="0">
                <a:solidFill>
                  <a:srgbClr val="0EA246"/>
                </a:solidFill>
                <a:latin typeface="Arial"/>
                <a:cs typeface="Arial"/>
              </a:rPr>
              <a:t>more  </a:t>
            </a:r>
            <a:r>
              <a:rPr sz="1765" spc="-9" dirty="0">
                <a:solidFill>
                  <a:srgbClr val="0EA246"/>
                </a:solidFill>
                <a:latin typeface="Arial"/>
                <a:cs typeface="Arial"/>
              </a:rPr>
              <a:t>granular </a:t>
            </a:r>
            <a:r>
              <a:rPr sz="1765" spc="-4" dirty="0">
                <a:solidFill>
                  <a:srgbClr val="0EA246"/>
                </a:solidFill>
                <a:latin typeface="Arial"/>
                <a:cs typeface="Arial"/>
              </a:rPr>
              <a:t>control </a:t>
            </a:r>
            <a:r>
              <a:rPr sz="1765" spc="-9" dirty="0">
                <a:solidFill>
                  <a:srgbClr val="0EA246"/>
                </a:solidFill>
                <a:latin typeface="Arial"/>
                <a:cs typeface="Arial"/>
              </a:rPr>
              <a:t>of network </a:t>
            </a:r>
            <a:r>
              <a:rPr sz="1765" spc="-4" dirty="0">
                <a:solidFill>
                  <a:srgbClr val="0EA246"/>
                </a:solidFill>
                <a:latin typeface="Arial"/>
                <a:cs typeface="Arial"/>
              </a:rPr>
              <a:t>traffic</a:t>
            </a:r>
            <a:r>
              <a:rPr sz="1765" spc="-4" dirty="0">
                <a:solidFill>
                  <a:srgbClr val="0000CC"/>
                </a:solidFill>
                <a:latin typeface="Arial"/>
                <a:cs typeface="Arial"/>
              </a:rPr>
              <a:t>  </a:t>
            </a:r>
            <a:r>
              <a:rPr sz="1765" spc="-9" dirty="0">
                <a:solidFill>
                  <a:srgbClr val="0000CC"/>
                </a:solidFill>
                <a:latin typeface="Arial"/>
                <a:cs typeface="Arial"/>
              </a:rPr>
              <a:t>and </a:t>
            </a:r>
            <a:r>
              <a:rPr sz="1765" spc="-4" dirty="0">
                <a:solidFill>
                  <a:srgbClr val="0000CC"/>
                </a:solidFill>
                <a:latin typeface="Arial"/>
                <a:cs typeface="Arial"/>
              </a:rPr>
              <a:t>behavior analysis </a:t>
            </a:r>
            <a:r>
              <a:rPr sz="1765" spc="-9" dirty="0">
                <a:solidFill>
                  <a:srgbClr val="0000CC"/>
                </a:solidFill>
                <a:latin typeface="Arial"/>
                <a:cs typeface="Arial"/>
              </a:rPr>
              <a:t>of  </a:t>
            </a:r>
            <a:r>
              <a:rPr sz="1765" spc="-4" dirty="0">
                <a:solidFill>
                  <a:srgbClr val="0000CC"/>
                </a:solidFill>
                <a:latin typeface="Arial"/>
                <a:cs typeface="Arial"/>
              </a:rPr>
              <a:t>applications </a:t>
            </a:r>
            <a:r>
              <a:rPr sz="1765" dirty="0">
                <a:solidFill>
                  <a:srgbClr val="0000CC"/>
                </a:solidFill>
                <a:latin typeface="Arial"/>
                <a:cs typeface="Arial"/>
              </a:rPr>
              <a:t>and</a:t>
            </a:r>
            <a:r>
              <a:rPr sz="1765" spc="-9" dirty="0">
                <a:solidFill>
                  <a:srgbClr val="0000CC"/>
                </a:solidFill>
                <a:latin typeface="Arial"/>
                <a:cs typeface="Arial"/>
              </a:rPr>
              <a:t> </a:t>
            </a:r>
            <a:r>
              <a:rPr sz="1765" spc="-4" dirty="0">
                <a:solidFill>
                  <a:srgbClr val="0000CC"/>
                </a:solidFill>
                <a:latin typeface="Arial"/>
                <a:cs typeface="Arial"/>
              </a:rPr>
              <a:t>services.</a:t>
            </a:r>
            <a:endParaRPr sz="1765" dirty="0">
              <a:solidFill>
                <a:srgbClr val="0000CC"/>
              </a:solidFill>
              <a:latin typeface="Arial"/>
              <a:cs typeface="Arial"/>
            </a:endParaRPr>
          </a:p>
          <a:p>
            <a:pPr marL="667346" marR="21292" indent="-253266" algn="just" defTabSz="806867">
              <a:lnSpc>
                <a:spcPct val="90300"/>
              </a:lnSpc>
              <a:spcBef>
                <a:spcPts val="379"/>
              </a:spcBef>
              <a:tabLst>
                <a:tab pos="667346" algn="l"/>
              </a:tabLst>
            </a:pPr>
            <a:r>
              <a:rPr sz="1588" spc="-4" dirty="0">
                <a:solidFill>
                  <a:srgbClr val="0000CC"/>
                </a:solidFill>
                <a:latin typeface="Arial"/>
                <a:cs typeface="Arial"/>
              </a:rPr>
              <a:t>–	</a:t>
            </a:r>
            <a:r>
              <a:rPr sz="1588" dirty="0">
                <a:solidFill>
                  <a:srgbClr val="0000CC"/>
                </a:solidFill>
                <a:latin typeface="Arial"/>
                <a:cs typeface="Arial"/>
              </a:rPr>
              <a:t>For </a:t>
            </a:r>
            <a:r>
              <a:rPr sz="1588" spc="-4" dirty="0">
                <a:solidFill>
                  <a:srgbClr val="0000CC"/>
                </a:solidFill>
                <a:latin typeface="Arial"/>
                <a:cs typeface="Arial"/>
              </a:rPr>
              <a:t>example, </a:t>
            </a:r>
            <a:r>
              <a:rPr sz="1588" dirty="0">
                <a:solidFill>
                  <a:srgbClr val="0000CC"/>
                </a:solidFill>
                <a:latin typeface="Arial"/>
                <a:cs typeface="Arial"/>
              </a:rPr>
              <a:t>if </a:t>
            </a:r>
            <a:r>
              <a:rPr sz="1588" spc="-18" dirty="0">
                <a:solidFill>
                  <a:srgbClr val="0000CC"/>
                </a:solidFill>
                <a:latin typeface="Arial"/>
                <a:cs typeface="Arial"/>
              </a:rPr>
              <a:t>MS </a:t>
            </a:r>
            <a:r>
              <a:rPr sz="1588" spc="-4" dirty="0">
                <a:solidFill>
                  <a:srgbClr val="0000CC"/>
                </a:solidFill>
                <a:latin typeface="Arial"/>
                <a:cs typeface="Arial"/>
              </a:rPr>
              <a:t>Outlook client  </a:t>
            </a:r>
            <a:r>
              <a:rPr sz="1588" dirty="0">
                <a:solidFill>
                  <a:srgbClr val="0000CC"/>
                </a:solidFill>
                <a:latin typeface="Arial"/>
                <a:cs typeface="Arial"/>
              </a:rPr>
              <a:t>suddenly </a:t>
            </a:r>
            <a:r>
              <a:rPr sz="1588" spc="-9" dirty="0">
                <a:solidFill>
                  <a:srgbClr val="0000CC"/>
                </a:solidFill>
                <a:latin typeface="Arial"/>
                <a:cs typeface="Arial"/>
              </a:rPr>
              <a:t>attempts </a:t>
            </a:r>
            <a:r>
              <a:rPr sz="1588" dirty="0">
                <a:solidFill>
                  <a:srgbClr val="0000CC"/>
                </a:solidFill>
                <a:latin typeface="Arial"/>
                <a:cs typeface="Arial"/>
              </a:rPr>
              <a:t>to </a:t>
            </a:r>
            <a:r>
              <a:rPr sz="1588" spc="-4" dirty="0">
                <a:solidFill>
                  <a:srgbClr val="0000CC"/>
                </a:solidFill>
                <a:latin typeface="Arial"/>
                <a:cs typeface="Arial"/>
              </a:rPr>
              <a:t>connect </a:t>
            </a:r>
            <a:r>
              <a:rPr sz="1588" spc="-13" dirty="0">
                <a:solidFill>
                  <a:srgbClr val="0000CC"/>
                </a:solidFill>
                <a:latin typeface="Arial"/>
                <a:cs typeface="Arial"/>
              </a:rPr>
              <a:t>to </a:t>
            </a:r>
            <a:r>
              <a:rPr sz="1588" spc="-4" dirty="0">
                <a:solidFill>
                  <a:srgbClr val="0000CC"/>
                </a:solidFill>
                <a:latin typeface="Arial"/>
                <a:cs typeface="Arial"/>
              </a:rPr>
              <a:t>a  remote </a:t>
            </a:r>
            <a:r>
              <a:rPr sz="1588" spc="-9" dirty="0">
                <a:solidFill>
                  <a:srgbClr val="0000CC"/>
                </a:solidFill>
                <a:latin typeface="Arial"/>
                <a:cs typeface="Arial"/>
              </a:rPr>
              <a:t>web </a:t>
            </a:r>
            <a:r>
              <a:rPr sz="1588" dirty="0">
                <a:solidFill>
                  <a:srgbClr val="0000CC"/>
                </a:solidFill>
                <a:latin typeface="Arial"/>
                <a:cs typeface="Arial"/>
              </a:rPr>
              <a:t>server, Windows  </a:t>
            </a:r>
            <a:r>
              <a:rPr sz="1588" spc="-4" dirty="0">
                <a:solidFill>
                  <a:srgbClr val="0000CC"/>
                </a:solidFill>
                <a:latin typeface="Arial"/>
                <a:cs typeface="Arial"/>
              </a:rPr>
              <a:t>Firewall can detect this </a:t>
            </a:r>
            <a:r>
              <a:rPr sz="1588" dirty="0">
                <a:solidFill>
                  <a:srgbClr val="0000CC"/>
                </a:solidFill>
                <a:latin typeface="Arial"/>
                <a:cs typeface="Arial"/>
              </a:rPr>
              <a:t>as </a:t>
            </a:r>
            <a:r>
              <a:rPr sz="1588" spc="-4" dirty="0">
                <a:solidFill>
                  <a:srgbClr val="0000CC"/>
                </a:solidFill>
                <a:latin typeface="Arial"/>
                <a:cs typeface="Arial"/>
              </a:rPr>
              <a:t>a  deviation from </a:t>
            </a:r>
            <a:r>
              <a:rPr sz="1588" spc="-4" dirty="0">
                <a:solidFill>
                  <a:srgbClr val="0EA246"/>
                </a:solidFill>
                <a:latin typeface="Arial"/>
                <a:cs typeface="Arial"/>
              </a:rPr>
              <a:t>normal</a:t>
            </a:r>
            <a:r>
              <a:rPr sz="1588" spc="-18" dirty="0">
                <a:solidFill>
                  <a:srgbClr val="0EA246"/>
                </a:solidFill>
                <a:latin typeface="Arial"/>
                <a:cs typeface="Arial"/>
              </a:rPr>
              <a:t> </a:t>
            </a:r>
            <a:r>
              <a:rPr sz="1588" spc="-4" dirty="0">
                <a:solidFill>
                  <a:srgbClr val="0EA246"/>
                </a:solidFill>
                <a:latin typeface="Arial"/>
                <a:cs typeface="Arial"/>
              </a:rPr>
              <a:t>behavior</a:t>
            </a:r>
            <a:r>
              <a:rPr lang="en-US" sz="1588" spc="-4" dirty="0">
                <a:solidFill>
                  <a:srgbClr val="0EA246"/>
                </a:solidFill>
                <a:latin typeface="Arial"/>
                <a:cs typeface="Arial"/>
              </a:rPr>
              <a:t> </a:t>
            </a:r>
            <a:r>
              <a:rPr lang="en-US" sz="1588" dirty="0">
                <a:solidFill>
                  <a:srgbClr val="0EA246"/>
                </a:solidFill>
                <a:latin typeface="Arial"/>
                <a:cs typeface="Arial"/>
              </a:rPr>
              <a:t>and </a:t>
            </a:r>
            <a:r>
              <a:rPr lang="en-US" sz="1588" spc="-9" dirty="0">
                <a:solidFill>
                  <a:srgbClr val="0EA246"/>
                </a:solidFill>
                <a:latin typeface="Arial"/>
                <a:cs typeface="Arial"/>
              </a:rPr>
              <a:t>block the </a:t>
            </a:r>
            <a:r>
              <a:rPr lang="en-US" sz="1588" spc="-4" dirty="0">
                <a:solidFill>
                  <a:srgbClr val="0EA246"/>
                </a:solidFill>
                <a:latin typeface="Arial"/>
                <a:cs typeface="Arial"/>
              </a:rPr>
              <a:t>unwanted</a:t>
            </a:r>
            <a:r>
              <a:rPr lang="en-US" sz="1588" spc="22" dirty="0">
                <a:solidFill>
                  <a:srgbClr val="0EA246"/>
                </a:solidFill>
                <a:latin typeface="Arial"/>
                <a:cs typeface="Arial"/>
              </a:rPr>
              <a:t> </a:t>
            </a:r>
            <a:r>
              <a:rPr lang="en-US" sz="1588" spc="-4" dirty="0">
                <a:solidFill>
                  <a:srgbClr val="0EA246"/>
                </a:solidFill>
                <a:latin typeface="Arial"/>
                <a:cs typeface="Arial"/>
              </a:rPr>
              <a:t>traffic</a:t>
            </a:r>
            <a:endParaRPr sz="1588" dirty="0">
              <a:solidFill>
                <a:srgbClr val="0EA246"/>
              </a:solidFill>
              <a:latin typeface="Arial"/>
              <a:cs typeface="Arial"/>
            </a:endParaRPr>
          </a:p>
        </p:txBody>
      </p:sp>
      <p:sp>
        <p:nvSpPr>
          <p:cNvPr id="4" name="object 4"/>
          <p:cNvSpPr txBox="1"/>
          <p:nvPr/>
        </p:nvSpPr>
        <p:spPr>
          <a:xfrm>
            <a:off x="1447800" y="5781628"/>
            <a:ext cx="2760009" cy="255678"/>
          </a:xfrm>
          <a:prstGeom prst="rect">
            <a:avLst/>
          </a:prstGeom>
        </p:spPr>
        <p:txBody>
          <a:bodyPr vert="horz" wrap="square" lIns="0" tIns="11206" rIns="0" bIns="0" rtlCol="0">
            <a:spAutoFit/>
          </a:bodyPr>
          <a:lstStyle/>
          <a:p>
            <a:pPr marL="11206" defTabSz="806867">
              <a:spcBef>
                <a:spcPts val="88"/>
              </a:spcBef>
            </a:pPr>
            <a:r>
              <a:rPr sz="1588" spc="-4" dirty="0">
                <a:solidFill>
                  <a:prstClr val="black"/>
                </a:solidFill>
                <a:latin typeface="Arial"/>
                <a:cs typeface="Arial"/>
              </a:rPr>
              <a:t>.</a:t>
            </a:r>
            <a:endParaRPr sz="1588" dirty="0">
              <a:solidFill>
                <a:prstClr val="black"/>
              </a:solidFill>
              <a:latin typeface="Arial"/>
              <a:cs typeface="Arial"/>
            </a:endParaRPr>
          </a:p>
        </p:txBody>
      </p:sp>
      <p:sp>
        <p:nvSpPr>
          <p:cNvPr id="5" name="object 5"/>
          <p:cNvSpPr/>
          <p:nvPr/>
        </p:nvSpPr>
        <p:spPr>
          <a:xfrm>
            <a:off x="5029200" y="956938"/>
            <a:ext cx="3757107" cy="4502990"/>
          </a:xfrm>
          <a:prstGeom prst="rect">
            <a:avLst/>
          </a:prstGeom>
          <a:blipFill>
            <a:blip r:embed="rId2" cstate="print"/>
            <a:stretch>
              <a:fillRect/>
            </a:stretch>
          </a:blipFill>
        </p:spPr>
        <p:txBody>
          <a:bodyPr wrap="square" lIns="0" tIns="0" rIns="0" bIns="0" rtlCol="0"/>
          <a:lstStyle/>
          <a:p>
            <a:pPr defTabSz="806867"/>
            <a:endParaRPr sz="1588">
              <a:solidFill>
                <a:prstClr val="black"/>
              </a:solidFill>
              <a:latin typeface="Calibri"/>
            </a:endParaRPr>
          </a:p>
        </p:txBody>
      </p:sp>
      <p:sp>
        <p:nvSpPr>
          <p:cNvPr id="6" name="object 6"/>
          <p:cNvSpPr txBox="1"/>
          <p:nvPr/>
        </p:nvSpPr>
        <p:spPr>
          <a:xfrm>
            <a:off x="1018058" y="5814063"/>
            <a:ext cx="7760754" cy="196547"/>
          </a:xfrm>
          <a:prstGeom prst="rect">
            <a:avLst/>
          </a:prstGeom>
        </p:spPr>
        <p:txBody>
          <a:bodyPr vert="horz" wrap="square" lIns="0" tIns="11766" rIns="0" bIns="0" rtlCol="0">
            <a:spAutoFit/>
          </a:bodyPr>
          <a:lstStyle/>
          <a:p>
            <a:pPr marL="33619" marR="26896" defTabSz="806867">
              <a:spcBef>
                <a:spcPts val="93"/>
              </a:spcBef>
            </a:pPr>
            <a:r>
              <a:rPr sz="1200" i="1" dirty="0">
                <a:solidFill>
                  <a:srgbClr val="E40AAB"/>
                </a:solidFill>
                <a:latin typeface="Arial"/>
                <a:cs typeface="Arial"/>
              </a:rPr>
              <a:t>Source: </a:t>
            </a:r>
            <a:r>
              <a:rPr sz="1200" i="1" spc="-4" dirty="0">
                <a:solidFill>
                  <a:srgbClr val="E40AAB"/>
                </a:solidFill>
                <a:latin typeface="Arial"/>
                <a:cs typeface="Arial"/>
              </a:rPr>
              <a:t>Figure </a:t>
            </a:r>
            <a:r>
              <a:rPr sz="1200" i="1" spc="-9" dirty="0">
                <a:solidFill>
                  <a:srgbClr val="E40AAB"/>
                </a:solidFill>
                <a:latin typeface="Arial"/>
                <a:cs typeface="Arial"/>
              </a:rPr>
              <a:t>13.17 </a:t>
            </a:r>
            <a:r>
              <a:rPr sz="1200" i="1" spc="-4" dirty="0">
                <a:solidFill>
                  <a:srgbClr val="E40AAB"/>
                </a:solidFill>
                <a:latin typeface="Arial"/>
                <a:cs typeface="Arial"/>
              </a:rPr>
              <a:t>from </a:t>
            </a:r>
            <a:r>
              <a:rPr sz="1200" i="1" spc="-9" dirty="0">
                <a:solidFill>
                  <a:srgbClr val="E40AAB"/>
                </a:solidFill>
                <a:latin typeface="Arial"/>
                <a:cs typeface="Arial"/>
              </a:rPr>
              <a:t>Conklin </a:t>
            </a:r>
            <a:r>
              <a:rPr sz="1200" i="1" spc="-4" dirty="0">
                <a:solidFill>
                  <a:srgbClr val="E40AAB"/>
                </a:solidFill>
                <a:latin typeface="Arial"/>
                <a:cs typeface="Arial"/>
              </a:rPr>
              <a:t>and </a:t>
            </a:r>
            <a:r>
              <a:rPr sz="1200" i="1" spc="9" dirty="0">
                <a:solidFill>
                  <a:srgbClr val="E40AAB"/>
                </a:solidFill>
                <a:latin typeface="Arial"/>
                <a:cs typeface="Arial"/>
              </a:rPr>
              <a:t>White </a:t>
            </a:r>
            <a:r>
              <a:rPr sz="1200" i="1" dirty="0">
                <a:solidFill>
                  <a:srgbClr val="E40AAB"/>
                </a:solidFill>
                <a:latin typeface="Arial"/>
                <a:cs typeface="Arial"/>
              </a:rPr>
              <a:t>–  </a:t>
            </a:r>
            <a:r>
              <a:rPr sz="1200" i="1" spc="-4" dirty="0">
                <a:solidFill>
                  <a:srgbClr val="E40AAB"/>
                </a:solidFill>
                <a:latin typeface="Arial"/>
                <a:cs typeface="Arial"/>
              </a:rPr>
              <a:t>Principles of Computer Security, </a:t>
            </a:r>
            <a:r>
              <a:rPr sz="1200" i="1" spc="-9" dirty="0">
                <a:solidFill>
                  <a:srgbClr val="E40AAB"/>
                </a:solidFill>
                <a:latin typeface="Arial"/>
                <a:cs typeface="Arial"/>
              </a:rPr>
              <a:t>2</a:t>
            </a:r>
            <a:r>
              <a:rPr sz="1200" i="1" spc="-13" baseline="25252" dirty="0">
                <a:solidFill>
                  <a:srgbClr val="E40AAB"/>
                </a:solidFill>
                <a:latin typeface="Arial"/>
                <a:cs typeface="Arial"/>
              </a:rPr>
              <a:t>nd</a:t>
            </a:r>
            <a:r>
              <a:rPr sz="1200" i="1" spc="231" baseline="25252" dirty="0">
                <a:solidFill>
                  <a:srgbClr val="E40AAB"/>
                </a:solidFill>
                <a:latin typeface="Arial"/>
                <a:cs typeface="Arial"/>
              </a:rPr>
              <a:t> </a:t>
            </a:r>
            <a:r>
              <a:rPr sz="1200" i="1" spc="-4" dirty="0">
                <a:solidFill>
                  <a:srgbClr val="E40AAB"/>
                </a:solidFill>
                <a:latin typeface="Arial"/>
                <a:cs typeface="Arial"/>
              </a:rPr>
              <a:t>Edition</a:t>
            </a:r>
            <a:endParaRPr sz="1200" i="1" dirty="0">
              <a:solidFill>
                <a:srgbClr val="E40AAB"/>
              </a:solidFill>
              <a:latin typeface="Arial"/>
              <a:cs typeface="Arial"/>
            </a:endParaRPr>
          </a:p>
        </p:txBody>
      </p:sp>
      <p:sp>
        <p:nvSpPr>
          <p:cNvPr id="7"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37824345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8164" y="388124"/>
            <a:ext cx="7067550" cy="441071"/>
          </a:xfrm>
          <a:prstGeom prst="rect">
            <a:avLst/>
          </a:prstGeom>
        </p:spPr>
        <p:txBody>
          <a:bodyPr vert="horz" wrap="square" lIns="0" tIns="10085" rIns="0" bIns="0" rtlCol="0">
            <a:spAutoFit/>
          </a:bodyPr>
          <a:lstStyle/>
          <a:p>
            <a:pPr marL="11206">
              <a:spcBef>
                <a:spcPts val="79"/>
              </a:spcBef>
            </a:pPr>
            <a:r>
              <a:rPr sz="2800" spc="-4" dirty="0">
                <a:solidFill>
                  <a:srgbClr val="C00000"/>
                </a:solidFill>
                <a:latin typeface="Arial Black" panose="020B0A04020102020204" pitchFamily="34" charset="0"/>
              </a:rPr>
              <a:t>Examples for Personal</a:t>
            </a:r>
            <a:r>
              <a:rPr sz="2800" spc="9" dirty="0">
                <a:solidFill>
                  <a:srgbClr val="C00000"/>
                </a:solidFill>
                <a:latin typeface="Arial Black" panose="020B0A04020102020204" pitchFamily="34" charset="0"/>
              </a:rPr>
              <a:t> </a:t>
            </a:r>
            <a:r>
              <a:rPr sz="2800" spc="-4" dirty="0">
                <a:solidFill>
                  <a:srgbClr val="C00000"/>
                </a:solidFill>
                <a:latin typeface="Arial Black" panose="020B0A04020102020204" pitchFamily="34" charset="0"/>
              </a:rPr>
              <a:t>Firewalls</a:t>
            </a:r>
          </a:p>
        </p:txBody>
      </p:sp>
      <p:sp>
        <p:nvSpPr>
          <p:cNvPr id="3" name="object 3"/>
          <p:cNvSpPr txBox="1"/>
          <p:nvPr/>
        </p:nvSpPr>
        <p:spPr>
          <a:xfrm>
            <a:off x="741829" y="829195"/>
            <a:ext cx="7580219" cy="5031091"/>
          </a:xfrm>
          <a:prstGeom prst="rect">
            <a:avLst/>
          </a:prstGeom>
        </p:spPr>
        <p:txBody>
          <a:bodyPr vert="horz" wrap="square" lIns="0" tIns="64994" rIns="0" bIns="0" rtlCol="0">
            <a:spAutoFit/>
          </a:bodyPr>
          <a:lstStyle/>
          <a:p>
            <a:pPr marL="10646" algn="just" defTabSz="806867">
              <a:spcBef>
                <a:spcPts val="512"/>
              </a:spcBef>
              <a:tabLst>
                <a:tab pos="314902" algn="l"/>
                <a:tab pos="315462" algn="l"/>
              </a:tabLst>
            </a:pPr>
            <a:r>
              <a:rPr u="heavy" spc="-4" dirty="0">
                <a:solidFill>
                  <a:srgbClr val="E40AAB"/>
                </a:solidFill>
                <a:uFill>
                  <a:solidFill>
                    <a:srgbClr val="000000"/>
                  </a:solidFill>
                </a:uFill>
                <a:latin typeface="Arial"/>
                <a:cs typeface="Arial"/>
              </a:rPr>
              <a:t>UNIX-based (Software) Firewalls</a:t>
            </a:r>
            <a:endParaRPr dirty="0">
              <a:solidFill>
                <a:srgbClr val="E40AAB"/>
              </a:solidFill>
              <a:latin typeface="Arial"/>
              <a:cs typeface="Arial"/>
            </a:endParaRPr>
          </a:p>
          <a:p>
            <a:pPr marL="314902" marR="127754" indent="-304256" algn="just" defTabSz="806867">
              <a:spcBef>
                <a:spcPts val="424"/>
              </a:spcBef>
              <a:buFont typeface="Arial"/>
              <a:buChar char="•"/>
              <a:tabLst>
                <a:tab pos="314902" algn="l"/>
                <a:tab pos="315462" algn="l"/>
              </a:tabLst>
            </a:pPr>
            <a:r>
              <a:rPr i="1" u="heavy" spc="-4" dirty="0">
                <a:solidFill>
                  <a:srgbClr val="0000CC"/>
                </a:solidFill>
                <a:uFill>
                  <a:solidFill>
                    <a:srgbClr val="000000"/>
                  </a:solidFill>
                </a:uFill>
                <a:latin typeface="Arial"/>
                <a:cs typeface="Arial"/>
              </a:rPr>
              <a:t>TCP Wrappers</a:t>
            </a:r>
            <a:r>
              <a:rPr spc="-4" dirty="0">
                <a:solidFill>
                  <a:srgbClr val="FF0000"/>
                </a:solidFill>
                <a:latin typeface="Arial"/>
                <a:cs typeface="Arial"/>
              </a:rPr>
              <a:t>: limits </a:t>
            </a:r>
            <a:r>
              <a:rPr spc="-4" dirty="0">
                <a:solidFill>
                  <a:srgbClr val="0000CC"/>
                </a:solidFill>
                <a:latin typeface="Arial"/>
                <a:cs typeface="Arial"/>
              </a:rPr>
              <a:t>inbound network </a:t>
            </a:r>
            <a:r>
              <a:rPr spc="-9" dirty="0">
                <a:solidFill>
                  <a:srgbClr val="0000CC"/>
                </a:solidFill>
                <a:latin typeface="Arial"/>
                <a:cs typeface="Arial"/>
              </a:rPr>
              <a:t>connections </a:t>
            </a:r>
            <a:r>
              <a:rPr dirty="0">
                <a:solidFill>
                  <a:srgbClr val="0000CC"/>
                </a:solidFill>
                <a:latin typeface="Arial"/>
                <a:cs typeface="Arial"/>
              </a:rPr>
              <a:t>based </a:t>
            </a:r>
            <a:r>
              <a:rPr spc="-9" dirty="0">
                <a:solidFill>
                  <a:srgbClr val="0000CC"/>
                </a:solidFill>
                <a:latin typeface="Arial"/>
                <a:cs typeface="Arial"/>
              </a:rPr>
              <a:t>on </a:t>
            </a:r>
            <a:r>
              <a:rPr dirty="0">
                <a:solidFill>
                  <a:srgbClr val="0EA246"/>
                </a:solidFill>
                <a:latin typeface="Arial"/>
                <a:cs typeface="Arial"/>
              </a:rPr>
              <a:t>port  </a:t>
            </a:r>
            <a:r>
              <a:rPr spc="-4" dirty="0">
                <a:solidFill>
                  <a:srgbClr val="0EA246"/>
                </a:solidFill>
                <a:latin typeface="Arial"/>
                <a:cs typeface="Arial"/>
              </a:rPr>
              <a:t>number, </a:t>
            </a:r>
            <a:r>
              <a:rPr spc="-9" dirty="0">
                <a:solidFill>
                  <a:srgbClr val="0EA246"/>
                </a:solidFill>
                <a:latin typeface="Arial"/>
                <a:cs typeface="Arial"/>
              </a:rPr>
              <a:t>domain, or IP </a:t>
            </a:r>
            <a:r>
              <a:rPr dirty="0">
                <a:solidFill>
                  <a:srgbClr val="0EA246"/>
                </a:solidFill>
                <a:latin typeface="Arial"/>
                <a:cs typeface="Arial"/>
              </a:rPr>
              <a:t>address </a:t>
            </a:r>
            <a:r>
              <a:rPr spc="-9" dirty="0">
                <a:solidFill>
                  <a:srgbClr val="0000CC"/>
                </a:solidFill>
                <a:latin typeface="Arial"/>
                <a:cs typeface="Arial"/>
              </a:rPr>
              <a:t>and </a:t>
            </a:r>
            <a:r>
              <a:rPr spc="-13" dirty="0">
                <a:solidFill>
                  <a:srgbClr val="0000CC"/>
                </a:solidFill>
                <a:latin typeface="Arial"/>
                <a:cs typeface="Arial"/>
              </a:rPr>
              <a:t>is </a:t>
            </a:r>
            <a:r>
              <a:rPr spc="-4" dirty="0">
                <a:solidFill>
                  <a:srgbClr val="0000CC"/>
                </a:solidFill>
                <a:latin typeface="Arial"/>
                <a:cs typeface="Arial"/>
              </a:rPr>
              <a:t>managed with </a:t>
            </a:r>
            <a:r>
              <a:rPr dirty="0">
                <a:solidFill>
                  <a:srgbClr val="FF0000"/>
                </a:solidFill>
                <a:latin typeface="Arial"/>
                <a:cs typeface="Arial"/>
              </a:rPr>
              <a:t>two </a:t>
            </a:r>
            <a:r>
              <a:rPr spc="-4" dirty="0">
                <a:solidFill>
                  <a:srgbClr val="FF0000"/>
                </a:solidFill>
                <a:latin typeface="Arial"/>
                <a:cs typeface="Arial"/>
              </a:rPr>
              <a:t>text </a:t>
            </a:r>
            <a:r>
              <a:rPr spc="-9" dirty="0">
                <a:solidFill>
                  <a:srgbClr val="FF0000"/>
                </a:solidFill>
                <a:latin typeface="Arial"/>
                <a:cs typeface="Arial"/>
              </a:rPr>
              <a:t>files </a:t>
            </a:r>
            <a:r>
              <a:rPr spc="-4" dirty="0">
                <a:solidFill>
                  <a:srgbClr val="0000CC"/>
                </a:solidFill>
                <a:latin typeface="Arial"/>
                <a:cs typeface="Arial"/>
              </a:rPr>
              <a:t>called  hosts</a:t>
            </a:r>
            <a:r>
              <a:rPr spc="-4" dirty="0">
                <a:solidFill>
                  <a:srgbClr val="0EA246"/>
                </a:solidFill>
                <a:latin typeface="Arial"/>
                <a:cs typeface="Arial"/>
              </a:rPr>
              <a:t>.allow</a:t>
            </a:r>
            <a:r>
              <a:rPr spc="-4" dirty="0">
                <a:solidFill>
                  <a:srgbClr val="0000CC"/>
                </a:solidFill>
                <a:latin typeface="Arial"/>
                <a:cs typeface="Arial"/>
              </a:rPr>
              <a:t> </a:t>
            </a:r>
            <a:r>
              <a:rPr spc="-9" dirty="0">
                <a:solidFill>
                  <a:srgbClr val="0000CC"/>
                </a:solidFill>
                <a:latin typeface="Arial"/>
                <a:cs typeface="Arial"/>
              </a:rPr>
              <a:t>and</a:t>
            </a:r>
            <a:r>
              <a:rPr spc="9" dirty="0">
                <a:solidFill>
                  <a:srgbClr val="0000CC"/>
                </a:solidFill>
                <a:latin typeface="Arial"/>
                <a:cs typeface="Arial"/>
              </a:rPr>
              <a:t> </a:t>
            </a:r>
            <a:r>
              <a:rPr spc="-4" dirty="0">
                <a:solidFill>
                  <a:srgbClr val="0000CC"/>
                </a:solidFill>
                <a:latin typeface="Arial"/>
                <a:cs typeface="Arial"/>
              </a:rPr>
              <a:t>hosts.</a:t>
            </a:r>
            <a:r>
              <a:rPr spc="-4" dirty="0">
                <a:solidFill>
                  <a:srgbClr val="FF0000"/>
                </a:solidFill>
                <a:latin typeface="Arial"/>
                <a:cs typeface="Arial"/>
              </a:rPr>
              <a:t>den</a:t>
            </a:r>
            <a:r>
              <a:rPr spc="-4" dirty="0">
                <a:solidFill>
                  <a:srgbClr val="0000CC"/>
                </a:solidFill>
                <a:latin typeface="Arial"/>
                <a:cs typeface="Arial"/>
              </a:rPr>
              <a:t>y.</a:t>
            </a:r>
            <a:endParaRPr dirty="0">
              <a:solidFill>
                <a:srgbClr val="0000CC"/>
              </a:solidFill>
              <a:latin typeface="Arial"/>
              <a:cs typeface="Arial"/>
            </a:endParaRPr>
          </a:p>
          <a:p>
            <a:pPr marL="667346" marR="70041" lvl="1" indent="-253266" algn="just" defTabSz="806867">
              <a:spcBef>
                <a:spcPts val="388"/>
              </a:spcBef>
              <a:buFontTx/>
              <a:buChar char="–"/>
              <a:tabLst>
                <a:tab pos="667346" algn="l"/>
                <a:tab pos="667906" algn="l"/>
              </a:tabLst>
            </a:pPr>
            <a:r>
              <a:rPr dirty="0">
                <a:solidFill>
                  <a:srgbClr val="0000CC"/>
                </a:solidFill>
                <a:latin typeface="Arial"/>
                <a:cs typeface="Arial"/>
              </a:rPr>
              <a:t>For </a:t>
            </a:r>
            <a:r>
              <a:rPr spc="-4" dirty="0">
                <a:solidFill>
                  <a:srgbClr val="0000CC"/>
                </a:solidFill>
                <a:latin typeface="Arial"/>
                <a:cs typeface="Arial"/>
              </a:rPr>
              <a:t>example, </a:t>
            </a:r>
            <a:r>
              <a:rPr dirty="0">
                <a:solidFill>
                  <a:srgbClr val="0000CC"/>
                </a:solidFill>
                <a:latin typeface="Arial"/>
                <a:cs typeface="Arial"/>
              </a:rPr>
              <a:t>if an </a:t>
            </a:r>
            <a:r>
              <a:rPr spc="-4" dirty="0">
                <a:solidFill>
                  <a:srgbClr val="0000CC"/>
                </a:solidFill>
                <a:latin typeface="Arial"/>
                <a:cs typeface="Arial"/>
              </a:rPr>
              <a:t>inbound connection request </a:t>
            </a:r>
            <a:r>
              <a:rPr spc="-13" dirty="0">
                <a:solidFill>
                  <a:srgbClr val="0000CC"/>
                </a:solidFill>
                <a:latin typeface="Arial"/>
                <a:cs typeface="Arial"/>
              </a:rPr>
              <a:t>is </a:t>
            </a:r>
            <a:r>
              <a:rPr spc="-4" dirty="0">
                <a:solidFill>
                  <a:srgbClr val="0000CC"/>
                </a:solidFill>
                <a:latin typeface="Arial"/>
                <a:cs typeface="Arial"/>
              </a:rPr>
              <a:t>coming from a trusted </a:t>
            </a:r>
            <a:r>
              <a:rPr dirty="0">
                <a:solidFill>
                  <a:srgbClr val="0000CC"/>
                </a:solidFill>
                <a:latin typeface="Arial"/>
                <a:cs typeface="Arial"/>
              </a:rPr>
              <a:t>IP  address </a:t>
            </a:r>
            <a:r>
              <a:rPr spc="-4" dirty="0">
                <a:solidFill>
                  <a:srgbClr val="0000CC"/>
                </a:solidFill>
                <a:latin typeface="Arial"/>
                <a:cs typeface="Arial"/>
              </a:rPr>
              <a:t>(listed </a:t>
            </a:r>
            <a:r>
              <a:rPr dirty="0">
                <a:solidFill>
                  <a:srgbClr val="0000CC"/>
                </a:solidFill>
                <a:latin typeface="Arial"/>
                <a:cs typeface="Arial"/>
              </a:rPr>
              <a:t>in </a:t>
            </a:r>
            <a:r>
              <a:rPr spc="-4" dirty="0">
                <a:solidFill>
                  <a:srgbClr val="0000CC"/>
                </a:solidFill>
                <a:latin typeface="Arial"/>
                <a:cs typeface="Arial"/>
              </a:rPr>
              <a:t>hosts.allow) </a:t>
            </a:r>
            <a:r>
              <a:rPr dirty="0">
                <a:solidFill>
                  <a:srgbClr val="0000CC"/>
                </a:solidFill>
                <a:latin typeface="Arial"/>
                <a:cs typeface="Arial"/>
              </a:rPr>
              <a:t>and </a:t>
            </a:r>
            <a:r>
              <a:rPr spc="-9" dirty="0">
                <a:solidFill>
                  <a:srgbClr val="0000CC"/>
                </a:solidFill>
                <a:latin typeface="Arial"/>
                <a:cs typeface="Arial"/>
              </a:rPr>
              <a:t>destined </a:t>
            </a:r>
            <a:r>
              <a:rPr dirty="0">
                <a:solidFill>
                  <a:srgbClr val="0000CC"/>
                </a:solidFill>
                <a:latin typeface="Arial"/>
                <a:cs typeface="Arial"/>
              </a:rPr>
              <a:t>for </a:t>
            </a:r>
            <a:r>
              <a:rPr spc="-4" dirty="0">
                <a:solidFill>
                  <a:srgbClr val="0000CC"/>
                </a:solidFill>
                <a:latin typeface="Arial"/>
                <a:cs typeface="Arial"/>
              </a:rPr>
              <a:t>a port </a:t>
            </a:r>
            <a:r>
              <a:rPr spc="-13" dirty="0">
                <a:solidFill>
                  <a:srgbClr val="0000CC"/>
                </a:solidFill>
                <a:latin typeface="Arial"/>
                <a:cs typeface="Arial"/>
              </a:rPr>
              <a:t>to </a:t>
            </a:r>
            <a:r>
              <a:rPr spc="-9" dirty="0">
                <a:solidFill>
                  <a:srgbClr val="0000CC"/>
                </a:solidFill>
                <a:latin typeface="Arial"/>
                <a:cs typeface="Arial"/>
              </a:rPr>
              <a:t>which </a:t>
            </a:r>
            <a:r>
              <a:rPr dirty="0">
                <a:solidFill>
                  <a:srgbClr val="0000CC"/>
                </a:solidFill>
                <a:latin typeface="Arial"/>
                <a:cs typeface="Arial"/>
              </a:rPr>
              <a:t>it </a:t>
            </a:r>
            <a:r>
              <a:rPr spc="-13" dirty="0">
                <a:solidFill>
                  <a:srgbClr val="0000CC"/>
                </a:solidFill>
                <a:latin typeface="Arial"/>
                <a:cs typeface="Arial"/>
              </a:rPr>
              <a:t>is </a:t>
            </a:r>
            <a:r>
              <a:rPr spc="-4" dirty="0">
                <a:solidFill>
                  <a:srgbClr val="0000CC"/>
                </a:solidFill>
                <a:latin typeface="Arial"/>
                <a:cs typeface="Arial"/>
              </a:rPr>
              <a:t>allowed </a:t>
            </a:r>
            <a:r>
              <a:rPr spc="-13" dirty="0">
                <a:solidFill>
                  <a:srgbClr val="0000CC"/>
                </a:solidFill>
                <a:latin typeface="Arial"/>
                <a:cs typeface="Arial"/>
              </a:rPr>
              <a:t>to  </a:t>
            </a:r>
            <a:r>
              <a:rPr spc="-4" dirty="0">
                <a:solidFill>
                  <a:srgbClr val="0000CC"/>
                </a:solidFill>
                <a:latin typeface="Arial"/>
                <a:cs typeface="Arial"/>
              </a:rPr>
              <a:t>connect, then </a:t>
            </a:r>
            <a:r>
              <a:rPr spc="-9" dirty="0">
                <a:solidFill>
                  <a:srgbClr val="0000CC"/>
                </a:solidFill>
                <a:latin typeface="Arial"/>
                <a:cs typeface="Arial"/>
              </a:rPr>
              <a:t>the </a:t>
            </a:r>
            <a:r>
              <a:rPr spc="-4" dirty="0">
                <a:solidFill>
                  <a:srgbClr val="0000CC"/>
                </a:solidFill>
                <a:latin typeface="Arial"/>
                <a:cs typeface="Arial"/>
              </a:rPr>
              <a:t>connection </a:t>
            </a:r>
            <a:r>
              <a:rPr spc="-13" dirty="0">
                <a:solidFill>
                  <a:srgbClr val="0000CC"/>
                </a:solidFill>
                <a:latin typeface="Arial"/>
                <a:cs typeface="Arial"/>
              </a:rPr>
              <a:t>is</a:t>
            </a:r>
            <a:r>
              <a:rPr spc="40" dirty="0">
                <a:solidFill>
                  <a:srgbClr val="0000CC"/>
                </a:solidFill>
                <a:latin typeface="Arial"/>
                <a:cs typeface="Arial"/>
              </a:rPr>
              <a:t> </a:t>
            </a:r>
            <a:r>
              <a:rPr spc="-4" dirty="0">
                <a:solidFill>
                  <a:srgbClr val="0000CC"/>
                </a:solidFill>
                <a:latin typeface="Arial"/>
                <a:cs typeface="Arial"/>
              </a:rPr>
              <a:t>allowed.</a:t>
            </a:r>
            <a:endParaRPr dirty="0">
              <a:solidFill>
                <a:srgbClr val="0000CC"/>
              </a:solidFill>
              <a:latin typeface="Arial"/>
              <a:cs typeface="Arial"/>
            </a:endParaRPr>
          </a:p>
          <a:p>
            <a:pPr marL="314902" marR="165856" indent="-304256" algn="just" defTabSz="806867">
              <a:spcBef>
                <a:spcPts val="415"/>
              </a:spcBef>
              <a:buFont typeface="Arial"/>
              <a:buChar char="•"/>
              <a:tabLst>
                <a:tab pos="314902" algn="l"/>
                <a:tab pos="315462" algn="l"/>
              </a:tabLst>
            </a:pPr>
            <a:r>
              <a:rPr i="1" u="heavy" spc="-9" dirty="0">
                <a:solidFill>
                  <a:srgbClr val="0000CC"/>
                </a:solidFill>
                <a:uFill>
                  <a:solidFill>
                    <a:srgbClr val="000000"/>
                  </a:solidFill>
                </a:uFill>
                <a:latin typeface="Arial"/>
                <a:cs typeface="Arial"/>
              </a:rPr>
              <a:t>IPchains</a:t>
            </a:r>
            <a:r>
              <a:rPr i="1" spc="-9" dirty="0">
                <a:solidFill>
                  <a:srgbClr val="0000CC"/>
                </a:solidFill>
                <a:latin typeface="Arial"/>
                <a:cs typeface="Arial"/>
              </a:rPr>
              <a:t> </a:t>
            </a:r>
            <a:r>
              <a:rPr spc="-4" dirty="0">
                <a:solidFill>
                  <a:srgbClr val="0000CC"/>
                </a:solidFill>
                <a:latin typeface="Arial"/>
                <a:cs typeface="Arial"/>
              </a:rPr>
              <a:t>– </a:t>
            </a:r>
            <a:r>
              <a:rPr spc="-13" dirty="0">
                <a:solidFill>
                  <a:srgbClr val="0000CC"/>
                </a:solidFill>
                <a:latin typeface="Arial"/>
                <a:cs typeface="Arial"/>
              </a:rPr>
              <a:t>is </a:t>
            </a:r>
            <a:r>
              <a:rPr spc="-4" dirty="0">
                <a:solidFill>
                  <a:srgbClr val="0000CC"/>
                </a:solidFill>
                <a:latin typeface="Arial"/>
                <a:cs typeface="Arial"/>
              </a:rPr>
              <a:t>a rule-based software </a:t>
            </a:r>
            <a:r>
              <a:rPr dirty="0">
                <a:solidFill>
                  <a:srgbClr val="0000CC"/>
                </a:solidFill>
                <a:latin typeface="Arial"/>
                <a:cs typeface="Arial"/>
              </a:rPr>
              <a:t>firewall </a:t>
            </a:r>
            <a:r>
              <a:rPr spc="-9" dirty="0">
                <a:solidFill>
                  <a:srgbClr val="0000CC"/>
                </a:solidFill>
                <a:latin typeface="Arial"/>
                <a:cs typeface="Arial"/>
              </a:rPr>
              <a:t>that </a:t>
            </a:r>
            <a:r>
              <a:rPr dirty="0">
                <a:solidFill>
                  <a:srgbClr val="0000CC"/>
                </a:solidFill>
                <a:latin typeface="Arial"/>
                <a:cs typeface="Arial"/>
              </a:rPr>
              <a:t>has </a:t>
            </a:r>
            <a:r>
              <a:rPr spc="-9" dirty="0">
                <a:solidFill>
                  <a:srgbClr val="0000CC"/>
                </a:solidFill>
                <a:latin typeface="Arial"/>
                <a:cs typeface="Arial"/>
              </a:rPr>
              <a:t>three </a:t>
            </a:r>
            <a:r>
              <a:rPr spc="-4" dirty="0">
                <a:solidFill>
                  <a:srgbClr val="0000CC"/>
                </a:solidFill>
                <a:latin typeface="Arial"/>
                <a:cs typeface="Arial"/>
              </a:rPr>
              <a:t>configurable  “chains” (set </a:t>
            </a:r>
            <a:r>
              <a:rPr spc="-9" dirty="0">
                <a:solidFill>
                  <a:srgbClr val="0000CC"/>
                </a:solidFill>
                <a:latin typeface="Arial"/>
                <a:cs typeface="Arial"/>
              </a:rPr>
              <a:t>of rules) </a:t>
            </a:r>
            <a:r>
              <a:rPr spc="-4" dirty="0">
                <a:solidFill>
                  <a:srgbClr val="0000CC"/>
                </a:solidFill>
                <a:latin typeface="Arial"/>
                <a:cs typeface="Arial"/>
              </a:rPr>
              <a:t>used </a:t>
            </a:r>
            <a:r>
              <a:rPr dirty="0">
                <a:solidFill>
                  <a:srgbClr val="0000CC"/>
                </a:solidFill>
                <a:latin typeface="Arial"/>
                <a:cs typeface="Arial"/>
              </a:rPr>
              <a:t>for </a:t>
            </a:r>
            <a:r>
              <a:rPr spc="-9" dirty="0">
                <a:solidFill>
                  <a:srgbClr val="0000CC"/>
                </a:solidFill>
                <a:latin typeface="Arial"/>
                <a:cs typeface="Arial"/>
              </a:rPr>
              <a:t>handling </a:t>
            </a:r>
            <a:r>
              <a:rPr spc="-4" dirty="0">
                <a:solidFill>
                  <a:srgbClr val="0000CC"/>
                </a:solidFill>
                <a:latin typeface="Arial"/>
                <a:cs typeface="Arial"/>
              </a:rPr>
              <a:t>network </a:t>
            </a:r>
            <a:r>
              <a:rPr spc="-9" dirty="0">
                <a:solidFill>
                  <a:srgbClr val="0000CC"/>
                </a:solidFill>
                <a:latin typeface="Arial"/>
                <a:cs typeface="Arial"/>
              </a:rPr>
              <a:t>traffic: </a:t>
            </a:r>
            <a:r>
              <a:rPr spc="-4" dirty="0">
                <a:solidFill>
                  <a:srgbClr val="FF0000"/>
                </a:solidFill>
                <a:latin typeface="Arial"/>
                <a:cs typeface="Arial"/>
              </a:rPr>
              <a:t>input chain </a:t>
            </a:r>
            <a:r>
              <a:rPr dirty="0">
                <a:solidFill>
                  <a:srgbClr val="0000CC"/>
                </a:solidFill>
                <a:latin typeface="Arial"/>
                <a:cs typeface="Arial"/>
              </a:rPr>
              <a:t>(for  </a:t>
            </a:r>
            <a:r>
              <a:rPr spc="-4" dirty="0">
                <a:solidFill>
                  <a:srgbClr val="0000CC"/>
                </a:solidFill>
                <a:latin typeface="Arial"/>
                <a:cs typeface="Arial"/>
              </a:rPr>
              <a:t>incoming traffic </a:t>
            </a:r>
            <a:r>
              <a:rPr spc="-9" dirty="0">
                <a:solidFill>
                  <a:srgbClr val="0000CC"/>
                </a:solidFill>
                <a:latin typeface="Arial"/>
                <a:cs typeface="Arial"/>
              </a:rPr>
              <a:t>to the </a:t>
            </a:r>
            <a:r>
              <a:rPr spc="-4" dirty="0">
                <a:solidFill>
                  <a:srgbClr val="0000CC"/>
                </a:solidFill>
                <a:latin typeface="Arial"/>
                <a:cs typeface="Arial"/>
              </a:rPr>
              <a:t>local system); </a:t>
            </a:r>
            <a:r>
              <a:rPr spc="-9" dirty="0">
                <a:solidFill>
                  <a:srgbClr val="FF0000"/>
                </a:solidFill>
                <a:latin typeface="Arial"/>
                <a:cs typeface="Arial"/>
              </a:rPr>
              <a:t>output </a:t>
            </a:r>
            <a:r>
              <a:rPr spc="-4" dirty="0">
                <a:solidFill>
                  <a:srgbClr val="FF0000"/>
                </a:solidFill>
                <a:latin typeface="Arial"/>
                <a:cs typeface="Arial"/>
              </a:rPr>
              <a:t>chain </a:t>
            </a:r>
            <a:r>
              <a:rPr dirty="0">
                <a:solidFill>
                  <a:srgbClr val="0000CC"/>
                </a:solidFill>
                <a:latin typeface="Arial"/>
                <a:cs typeface="Arial"/>
              </a:rPr>
              <a:t>(for </a:t>
            </a:r>
            <a:r>
              <a:rPr spc="-13" dirty="0">
                <a:solidFill>
                  <a:srgbClr val="0000CC"/>
                </a:solidFill>
                <a:latin typeface="Arial"/>
                <a:cs typeface="Arial"/>
              </a:rPr>
              <a:t>traffic </a:t>
            </a:r>
            <a:r>
              <a:rPr spc="-9" dirty="0">
                <a:solidFill>
                  <a:srgbClr val="0000CC"/>
                </a:solidFill>
                <a:latin typeface="Arial"/>
                <a:cs typeface="Arial"/>
              </a:rPr>
              <a:t>leaving </a:t>
            </a:r>
            <a:r>
              <a:rPr dirty="0">
                <a:solidFill>
                  <a:srgbClr val="0000CC"/>
                </a:solidFill>
                <a:latin typeface="Arial"/>
                <a:cs typeface="Arial"/>
              </a:rPr>
              <a:t>the  </a:t>
            </a:r>
            <a:r>
              <a:rPr spc="-4" dirty="0">
                <a:solidFill>
                  <a:srgbClr val="0000CC"/>
                </a:solidFill>
                <a:latin typeface="Arial"/>
                <a:cs typeface="Arial"/>
              </a:rPr>
              <a:t>local </a:t>
            </a:r>
            <a:r>
              <a:rPr dirty="0">
                <a:solidFill>
                  <a:srgbClr val="0000CC"/>
                </a:solidFill>
                <a:latin typeface="Arial"/>
                <a:cs typeface="Arial"/>
              </a:rPr>
              <a:t>system) </a:t>
            </a:r>
            <a:r>
              <a:rPr spc="-9" dirty="0">
                <a:solidFill>
                  <a:srgbClr val="0000CC"/>
                </a:solidFill>
                <a:latin typeface="Arial"/>
                <a:cs typeface="Arial"/>
              </a:rPr>
              <a:t>and </a:t>
            </a:r>
            <a:r>
              <a:rPr spc="-4" dirty="0">
                <a:solidFill>
                  <a:srgbClr val="FF0000"/>
                </a:solidFill>
                <a:latin typeface="Arial"/>
                <a:cs typeface="Arial"/>
              </a:rPr>
              <a:t>forward chain </a:t>
            </a:r>
            <a:r>
              <a:rPr dirty="0">
                <a:solidFill>
                  <a:srgbClr val="0000CC"/>
                </a:solidFill>
                <a:latin typeface="Arial"/>
                <a:cs typeface="Arial"/>
              </a:rPr>
              <a:t>(for </a:t>
            </a:r>
            <a:r>
              <a:rPr spc="-9" dirty="0">
                <a:solidFill>
                  <a:srgbClr val="0000CC"/>
                </a:solidFill>
                <a:latin typeface="Arial"/>
                <a:cs typeface="Arial"/>
              </a:rPr>
              <a:t>traffic received </a:t>
            </a:r>
            <a:r>
              <a:rPr spc="4" dirty="0">
                <a:solidFill>
                  <a:srgbClr val="0000CC"/>
                </a:solidFill>
                <a:latin typeface="Arial"/>
                <a:cs typeface="Arial"/>
              </a:rPr>
              <a:t>by </a:t>
            </a:r>
            <a:r>
              <a:rPr spc="-9" dirty="0">
                <a:solidFill>
                  <a:srgbClr val="0000CC"/>
                </a:solidFill>
                <a:latin typeface="Arial"/>
                <a:cs typeface="Arial"/>
              </a:rPr>
              <a:t>the </a:t>
            </a:r>
            <a:r>
              <a:rPr spc="-4" dirty="0">
                <a:solidFill>
                  <a:srgbClr val="0000CC"/>
                </a:solidFill>
                <a:latin typeface="Arial"/>
                <a:cs typeface="Arial"/>
              </a:rPr>
              <a:t>local </a:t>
            </a:r>
            <a:r>
              <a:rPr spc="4" dirty="0">
                <a:solidFill>
                  <a:srgbClr val="0000CC"/>
                </a:solidFill>
                <a:latin typeface="Arial"/>
                <a:cs typeface="Arial"/>
              </a:rPr>
              <a:t>system;  </a:t>
            </a:r>
            <a:r>
              <a:rPr spc="-9" dirty="0">
                <a:solidFill>
                  <a:srgbClr val="0000CC"/>
                </a:solidFill>
                <a:latin typeface="Arial"/>
                <a:cs typeface="Arial"/>
              </a:rPr>
              <a:t>but, </a:t>
            </a:r>
            <a:r>
              <a:rPr spc="-9" dirty="0">
                <a:solidFill>
                  <a:srgbClr val="FF0000"/>
                </a:solidFill>
                <a:latin typeface="Arial"/>
                <a:cs typeface="Arial"/>
              </a:rPr>
              <a:t>not </a:t>
            </a:r>
            <a:r>
              <a:rPr spc="-4" dirty="0">
                <a:solidFill>
                  <a:srgbClr val="FF0000"/>
                </a:solidFill>
                <a:latin typeface="Arial"/>
                <a:cs typeface="Arial"/>
              </a:rPr>
              <a:t>destined </a:t>
            </a:r>
            <a:r>
              <a:rPr dirty="0">
                <a:solidFill>
                  <a:srgbClr val="FF0000"/>
                </a:solidFill>
                <a:latin typeface="Arial"/>
                <a:cs typeface="Arial"/>
              </a:rPr>
              <a:t>for </a:t>
            </a:r>
            <a:r>
              <a:rPr spc="-9" dirty="0">
                <a:solidFill>
                  <a:srgbClr val="FF0000"/>
                </a:solidFill>
                <a:latin typeface="Arial"/>
                <a:cs typeface="Arial"/>
              </a:rPr>
              <a:t>the </a:t>
            </a:r>
            <a:r>
              <a:rPr spc="-4" dirty="0">
                <a:solidFill>
                  <a:srgbClr val="FF0000"/>
                </a:solidFill>
                <a:latin typeface="Arial"/>
                <a:cs typeface="Arial"/>
              </a:rPr>
              <a:t>local</a:t>
            </a:r>
            <a:r>
              <a:rPr spc="-18" dirty="0">
                <a:solidFill>
                  <a:srgbClr val="FF0000"/>
                </a:solidFill>
                <a:latin typeface="Arial"/>
                <a:cs typeface="Arial"/>
              </a:rPr>
              <a:t> </a:t>
            </a:r>
            <a:r>
              <a:rPr dirty="0">
                <a:solidFill>
                  <a:srgbClr val="FF0000"/>
                </a:solidFill>
                <a:latin typeface="Arial"/>
                <a:cs typeface="Arial"/>
              </a:rPr>
              <a:t>system</a:t>
            </a:r>
            <a:r>
              <a:rPr dirty="0">
                <a:solidFill>
                  <a:srgbClr val="0000CC"/>
                </a:solidFill>
                <a:latin typeface="Arial"/>
                <a:cs typeface="Arial"/>
              </a:rPr>
              <a:t>).</a:t>
            </a:r>
          </a:p>
          <a:p>
            <a:pPr marL="667346" lvl="1" indent="-253266" algn="just" defTabSz="806867">
              <a:spcBef>
                <a:spcPts val="410"/>
              </a:spcBef>
              <a:buFontTx/>
              <a:buChar char="–"/>
              <a:tabLst>
                <a:tab pos="667346" algn="l"/>
                <a:tab pos="667906" algn="l"/>
              </a:tabLst>
            </a:pPr>
            <a:r>
              <a:rPr dirty="0">
                <a:solidFill>
                  <a:srgbClr val="0000CC"/>
                </a:solidFill>
                <a:latin typeface="Arial"/>
                <a:cs typeface="Arial"/>
              </a:rPr>
              <a:t>Each packet </a:t>
            </a:r>
            <a:r>
              <a:rPr spc="-4" dirty="0">
                <a:solidFill>
                  <a:srgbClr val="0000CC"/>
                </a:solidFill>
                <a:latin typeface="Arial"/>
                <a:cs typeface="Arial"/>
              </a:rPr>
              <a:t>passes </a:t>
            </a:r>
            <a:r>
              <a:rPr dirty="0">
                <a:solidFill>
                  <a:srgbClr val="0000CC"/>
                </a:solidFill>
                <a:latin typeface="Arial"/>
                <a:cs typeface="Arial"/>
              </a:rPr>
              <a:t>all </a:t>
            </a:r>
            <a:r>
              <a:rPr spc="-4" dirty="0">
                <a:solidFill>
                  <a:srgbClr val="0000CC"/>
                </a:solidFill>
                <a:latin typeface="Arial"/>
                <a:cs typeface="Arial"/>
              </a:rPr>
              <a:t>three chains </a:t>
            </a:r>
            <a:r>
              <a:rPr dirty="0">
                <a:solidFill>
                  <a:srgbClr val="0000CC"/>
                </a:solidFill>
                <a:latin typeface="Arial"/>
                <a:cs typeface="Arial"/>
              </a:rPr>
              <a:t>for</a:t>
            </a:r>
            <a:r>
              <a:rPr spc="-35" dirty="0">
                <a:solidFill>
                  <a:srgbClr val="0000CC"/>
                </a:solidFill>
                <a:latin typeface="Arial"/>
                <a:cs typeface="Arial"/>
              </a:rPr>
              <a:t> </a:t>
            </a:r>
            <a:r>
              <a:rPr spc="-4" dirty="0">
                <a:solidFill>
                  <a:srgbClr val="0000CC"/>
                </a:solidFill>
                <a:latin typeface="Arial"/>
                <a:cs typeface="Arial"/>
              </a:rPr>
              <a:t>processing.</a:t>
            </a:r>
            <a:endParaRPr dirty="0">
              <a:solidFill>
                <a:srgbClr val="0000CC"/>
              </a:solidFill>
              <a:latin typeface="Arial"/>
              <a:cs typeface="Arial"/>
            </a:endParaRPr>
          </a:p>
          <a:p>
            <a:pPr marL="314902" marR="4483" indent="-304256" algn="just" defTabSz="806867">
              <a:spcBef>
                <a:spcPts val="397"/>
              </a:spcBef>
              <a:buFont typeface="Arial"/>
              <a:buChar char="•"/>
              <a:tabLst>
                <a:tab pos="314902" algn="l"/>
                <a:tab pos="315462" algn="l"/>
              </a:tabLst>
            </a:pPr>
            <a:r>
              <a:rPr i="1" u="heavy" spc="-9" dirty="0">
                <a:solidFill>
                  <a:srgbClr val="0000CC"/>
                </a:solidFill>
                <a:uFill>
                  <a:solidFill>
                    <a:srgbClr val="000000"/>
                  </a:solidFill>
                </a:uFill>
                <a:latin typeface="Arial"/>
                <a:cs typeface="Arial"/>
              </a:rPr>
              <a:t>IPtables</a:t>
            </a:r>
            <a:r>
              <a:rPr i="1" spc="-9" dirty="0">
                <a:solidFill>
                  <a:srgbClr val="0000CC"/>
                </a:solidFill>
                <a:latin typeface="Arial"/>
                <a:cs typeface="Arial"/>
              </a:rPr>
              <a:t> </a:t>
            </a:r>
            <a:r>
              <a:rPr spc="-4" dirty="0">
                <a:solidFill>
                  <a:srgbClr val="0000CC"/>
                </a:solidFill>
                <a:latin typeface="Arial"/>
                <a:cs typeface="Arial"/>
              </a:rPr>
              <a:t>– uses </a:t>
            </a:r>
            <a:r>
              <a:rPr spc="-9" dirty="0">
                <a:solidFill>
                  <a:srgbClr val="0000CC"/>
                </a:solidFill>
                <a:latin typeface="Arial"/>
                <a:cs typeface="Arial"/>
              </a:rPr>
              <a:t>the </a:t>
            </a:r>
            <a:r>
              <a:rPr spc="4" dirty="0">
                <a:solidFill>
                  <a:srgbClr val="0000CC"/>
                </a:solidFill>
                <a:latin typeface="Arial"/>
                <a:cs typeface="Arial"/>
              </a:rPr>
              <a:t>same </a:t>
            </a:r>
            <a:r>
              <a:rPr spc="-13" dirty="0">
                <a:solidFill>
                  <a:srgbClr val="0000CC"/>
                </a:solidFill>
                <a:latin typeface="Arial"/>
                <a:cs typeface="Arial"/>
              </a:rPr>
              <a:t>three </a:t>
            </a:r>
            <a:r>
              <a:rPr spc="-4" dirty="0">
                <a:solidFill>
                  <a:srgbClr val="0000CC"/>
                </a:solidFill>
                <a:latin typeface="Arial"/>
                <a:cs typeface="Arial"/>
              </a:rPr>
              <a:t>chains </a:t>
            </a:r>
            <a:r>
              <a:rPr dirty="0">
                <a:solidFill>
                  <a:srgbClr val="0000CC"/>
                </a:solidFill>
                <a:latin typeface="Arial"/>
                <a:cs typeface="Arial"/>
              </a:rPr>
              <a:t>for </a:t>
            </a:r>
            <a:r>
              <a:rPr spc="-4" dirty="0">
                <a:solidFill>
                  <a:srgbClr val="0000CC"/>
                </a:solidFill>
                <a:latin typeface="Arial"/>
                <a:cs typeface="Arial"/>
              </a:rPr>
              <a:t>policy rules </a:t>
            </a:r>
            <a:r>
              <a:rPr spc="-9" dirty="0">
                <a:solidFill>
                  <a:srgbClr val="0000CC"/>
                </a:solidFill>
                <a:latin typeface="Arial"/>
                <a:cs typeface="Arial"/>
              </a:rPr>
              <a:t>and </a:t>
            </a:r>
            <a:r>
              <a:rPr dirty="0">
                <a:solidFill>
                  <a:srgbClr val="0000CC"/>
                </a:solidFill>
                <a:latin typeface="Arial"/>
                <a:cs typeface="Arial"/>
              </a:rPr>
              <a:t>traffic </a:t>
            </a:r>
            <a:r>
              <a:rPr spc="-4" dirty="0">
                <a:solidFill>
                  <a:srgbClr val="0000CC"/>
                </a:solidFill>
                <a:latin typeface="Arial"/>
                <a:cs typeface="Arial"/>
              </a:rPr>
              <a:t>handling  </a:t>
            </a:r>
            <a:r>
              <a:rPr spc="-9" dirty="0">
                <a:solidFill>
                  <a:srgbClr val="0000CC"/>
                </a:solidFill>
                <a:latin typeface="Arial"/>
                <a:cs typeface="Arial"/>
              </a:rPr>
              <a:t>as </a:t>
            </a:r>
            <a:r>
              <a:rPr spc="-4" dirty="0">
                <a:solidFill>
                  <a:srgbClr val="0000CC"/>
                </a:solidFill>
                <a:latin typeface="Arial"/>
                <a:cs typeface="Arial"/>
              </a:rPr>
              <a:t>IPchains; </a:t>
            </a:r>
            <a:r>
              <a:rPr spc="-9" dirty="0">
                <a:solidFill>
                  <a:srgbClr val="0000CC"/>
                </a:solidFill>
                <a:latin typeface="Arial"/>
                <a:cs typeface="Arial"/>
              </a:rPr>
              <a:t>but, </a:t>
            </a:r>
            <a:r>
              <a:rPr dirty="0">
                <a:solidFill>
                  <a:srgbClr val="0EA246"/>
                </a:solidFill>
                <a:latin typeface="Arial"/>
                <a:cs typeface="Arial"/>
              </a:rPr>
              <a:t>each packet </a:t>
            </a:r>
            <a:r>
              <a:rPr spc="-13" dirty="0">
                <a:solidFill>
                  <a:srgbClr val="0000CC"/>
                </a:solidFill>
                <a:latin typeface="Arial"/>
                <a:cs typeface="Arial"/>
              </a:rPr>
              <a:t>is </a:t>
            </a:r>
            <a:r>
              <a:rPr spc="-4" dirty="0">
                <a:solidFill>
                  <a:srgbClr val="0000CC"/>
                </a:solidFill>
                <a:latin typeface="Arial"/>
                <a:cs typeface="Arial"/>
              </a:rPr>
              <a:t>processed </a:t>
            </a:r>
            <a:r>
              <a:rPr spc="4" dirty="0">
                <a:solidFill>
                  <a:srgbClr val="0000CC"/>
                </a:solidFill>
                <a:latin typeface="Arial"/>
                <a:cs typeface="Arial"/>
              </a:rPr>
              <a:t>only </a:t>
            </a:r>
            <a:r>
              <a:rPr spc="-9" dirty="0">
                <a:solidFill>
                  <a:srgbClr val="0000CC"/>
                </a:solidFill>
                <a:latin typeface="Arial"/>
                <a:cs typeface="Arial"/>
              </a:rPr>
              <a:t>at </a:t>
            </a:r>
            <a:r>
              <a:rPr dirty="0">
                <a:solidFill>
                  <a:srgbClr val="0000CC"/>
                </a:solidFill>
                <a:latin typeface="Arial"/>
                <a:cs typeface="Arial"/>
              </a:rPr>
              <a:t>the </a:t>
            </a:r>
            <a:r>
              <a:rPr spc="-9" dirty="0">
                <a:solidFill>
                  <a:srgbClr val="0000CC"/>
                </a:solidFill>
                <a:latin typeface="Arial"/>
                <a:cs typeface="Arial"/>
              </a:rPr>
              <a:t>appropriate </a:t>
            </a:r>
            <a:r>
              <a:rPr dirty="0">
                <a:solidFill>
                  <a:srgbClr val="0000CC"/>
                </a:solidFill>
                <a:latin typeface="Arial"/>
                <a:cs typeface="Arial"/>
              </a:rPr>
              <a:t>chain.  </a:t>
            </a:r>
            <a:r>
              <a:rPr spc="-4" dirty="0">
                <a:solidFill>
                  <a:srgbClr val="0000CC"/>
                </a:solidFill>
                <a:latin typeface="Arial"/>
                <a:cs typeface="Arial"/>
              </a:rPr>
              <a:t>This </a:t>
            </a:r>
            <a:r>
              <a:rPr spc="-9" dirty="0">
                <a:solidFill>
                  <a:srgbClr val="0000CC"/>
                </a:solidFill>
                <a:latin typeface="Arial"/>
                <a:cs typeface="Arial"/>
              </a:rPr>
              <a:t>allows </a:t>
            </a:r>
            <a:r>
              <a:rPr dirty="0">
                <a:solidFill>
                  <a:srgbClr val="0000CC"/>
                </a:solidFill>
                <a:latin typeface="Arial"/>
                <a:cs typeface="Arial"/>
              </a:rPr>
              <a:t>for </a:t>
            </a:r>
            <a:r>
              <a:rPr spc="4" dirty="0">
                <a:solidFill>
                  <a:srgbClr val="0EA246"/>
                </a:solidFill>
                <a:latin typeface="Arial"/>
                <a:cs typeface="Arial"/>
              </a:rPr>
              <a:t>more </a:t>
            </a:r>
            <a:r>
              <a:rPr spc="-9" dirty="0">
                <a:solidFill>
                  <a:srgbClr val="0EA246"/>
                </a:solidFill>
                <a:latin typeface="Arial"/>
                <a:cs typeface="Arial"/>
              </a:rPr>
              <a:t>granular </a:t>
            </a:r>
            <a:r>
              <a:rPr spc="-4" dirty="0">
                <a:solidFill>
                  <a:srgbClr val="0EA246"/>
                </a:solidFill>
                <a:latin typeface="Arial"/>
                <a:cs typeface="Arial"/>
              </a:rPr>
              <a:t>control </a:t>
            </a:r>
            <a:r>
              <a:rPr spc="-9" dirty="0">
                <a:solidFill>
                  <a:srgbClr val="0000CC"/>
                </a:solidFill>
                <a:latin typeface="Arial"/>
                <a:cs typeface="Arial"/>
              </a:rPr>
              <a:t>of network traffic and </a:t>
            </a:r>
            <a:r>
              <a:rPr spc="-4" dirty="0">
                <a:solidFill>
                  <a:srgbClr val="0000CC"/>
                </a:solidFill>
                <a:latin typeface="Arial"/>
                <a:cs typeface="Arial"/>
              </a:rPr>
              <a:t>enhances  performance</a:t>
            </a:r>
            <a:r>
              <a:rPr spc="-4" dirty="0">
                <a:solidFill>
                  <a:prstClr val="black"/>
                </a:solidFill>
                <a:latin typeface="Arial"/>
                <a:cs typeface="Arial"/>
              </a:rPr>
              <a:t>.</a:t>
            </a:r>
            <a:endParaRPr dirty="0">
              <a:solidFill>
                <a:prstClr val="black"/>
              </a:solidFill>
              <a:latin typeface="Arial"/>
              <a:cs typeface="Aria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3520639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HUB</a:t>
            </a:r>
          </a:p>
        </p:txBody>
      </p:sp>
      <p:sp>
        <p:nvSpPr>
          <p:cNvPr id="3" name="Content Placeholder 2"/>
          <p:cNvSpPr>
            <a:spLocks noGrp="1"/>
          </p:cNvSpPr>
          <p:nvPr>
            <p:ph idx="1"/>
          </p:nvPr>
        </p:nvSpPr>
        <p:spPr/>
        <p:txBody>
          <a:bodyPr/>
          <a:lstStyle/>
          <a:p>
            <a:pPr algn="just"/>
            <a:r>
              <a:rPr lang="en-US" sz="2800" dirty="0">
                <a:solidFill>
                  <a:srgbClr val="0000CC"/>
                </a:solidFill>
                <a:latin typeface="Arial" panose="020B0604020202020204" pitchFamily="34" charset="0"/>
                <a:cs typeface="Arial" panose="020B0604020202020204" pitchFamily="34" charset="0"/>
              </a:rPr>
              <a:t>For Example a HUB which has four ports. Ports share everything. </a:t>
            </a:r>
          </a:p>
          <a:p>
            <a:pPr algn="just"/>
            <a:r>
              <a:rPr lang="en-US" sz="2800" dirty="0">
                <a:solidFill>
                  <a:srgbClr val="0000CC"/>
                </a:solidFill>
                <a:latin typeface="Arial" panose="020B0604020202020204" pitchFamily="34" charset="0"/>
                <a:cs typeface="Arial" panose="020B0604020202020204" pitchFamily="34" charset="0"/>
              </a:rPr>
              <a:t>One port received data signal from its connected device. </a:t>
            </a:r>
          </a:p>
          <a:p>
            <a:pPr algn="just"/>
            <a:r>
              <a:rPr lang="en-US" sz="2800" dirty="0">
                <a:solidFill>
                  <a:srgbClr val="0000CC"/>
                </a:solidFill>
                <a:latin typeface="Arial" panose="020B0604020202020204" pitchFamily="34" charset="0"/>
                <a:cs typeface="Arial" panose="020B0604020202020204" pitchFamily="34" charset="0"/>
              </a:rPr>
              <a:t>It will make three copies of data signal from HUB and give one copy to each port. Receiver port doesn’t need a copy of data signal for itself as it has it the original version. </a:t>
            </a:r>
          </a:p>
          <a:p>
            <a:endParaRPr lang="en-US"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047751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8622" y="304800"/>
            <a:ext cx="6545916" cy="441071"/>
          </a:xfrm>
          <a:prstGeom prst="rect">
            <a:avLst/>
          </a:prstGeom>
        </p:spPr>
        <p:txBody>
          <a:bodyPr vert="horz" wrap="square" lIns="0" tIns="10085" rIns="0" bIns="0" rtlCol="0">
            <a:spAutoFit/>
          </a:bodyPr>
          <a:lstStyle/>
          <a:p>
            <a:pPr marL="11206">
              <a:spcBef>
                <a:spcPts val="79"/>
              </a:spcBef>
            </a:pPr>
            <a:r>
              <a:rPr sz="2800" spc="-4" dirty="0">
                <a:solidFill>
                  <a:srgbClr val="C00000"/>
                </a:solidFill>
                <a:latin typeface="Arial Black" panose="020B0A04020102020204" pitchFamily="34" charset="0"/>
              </a:rPr>
              <a:t>Comparison of Firewall</a:t>
            </a:r>
            <a:r>
              <a:rPr sz="2800" spc="18" dirty="0">
                <a:solidFill>
                  <a:srgbClr val="C00000"/>
                </a:solidFill>
                <a:latin typeface="Arial Black" panose="020B0A04020102020204" pitchFamily="34" charset="0"/>
              </a:rPr>
              <a:t> </a:t>
            </a:r>
            <a:r>
              <a:rPr sz="2800" spc="-9" dirty="0">
                <a:solidFill>
                  <a:srgbClr val="C00000"/>
                </a:solidFill>
                <a:latin typeface="Arial Black" panose="020B0A04020102020204" pitchFamily="34" charset="0"/>
              </a:rPr>
              <a:t>Types</a:t>
            </a:r>
          </a:p>
        </p:txBody>
      </p:sp>
      <p:sp>
        <p:nvSpPr>
          <p:cNvPr id="3" name="object 3"/>
          <p:cNvSpPr/>
          <p:nvPr/>
        </p:nvSpPr>
        <p:spPr>
          <a:xfrm>
            <a:off x="457200" y="990600"/>
            <a:ext cx="8305800" cy="4953000"/>
          </a:xfrm>
          <a:prstGeom prst="rect">
            <a:avLst/>
          </a:prstGeom>
          <a:blipFill>
            <a:blip r:embed="rId2" cstate="print"/>
            <a:stretch>
              <a:fillRect/>
            </a:stretch>
          </a:blipFill>
        </p:spPr>
        <p:txBody>
          <a:bodyPr wrap="square" lIns="0" tIns="0" rIns="0" bIns="0" rtlCol="0"/>
          <a:lstStyle/>
          <a:p>
            <a:pPr defTabSz="806867"/>
            <a:endParaRPr sz="1588">
              <a:solidFill>
                <a:prstClr val="black"/>
              </a:solidFill>
              <a:latin typeface="Calibri"/>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697357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28600"/>
            <a:ext cx="7570694" cy="442768"/>
          </a:xfrm>
          <a:prstGeom prst="rect">
            <a:avLst/>
          </a:prstGeom>
        </p:spPr>
        <p:txBody>
          <a:bodyPr vert="horz" wrap="square" lIns="0" tIns="11766" rIns="0" bIns="0" rtlCol="0">
            <a:spAutoFit/>
          </a:bodyPr>
          <a:lstStyle/>
          <a:p>
            <a:pPr marL="11206">
              <a:spcBef>
                <a:spcPts val="93"/>
              </a:spcBef>
            </a:pPr>
            <a:r>
              <a:rPr sz="2800" spc="4" dirty="0">
                <a:solidFill>
                  <a:srgbClr val="C00000"/>
                </a:solidFill>
                <a:latin typeface="Arial Black" panose="020B0A04020102020204" pitchFamily="34" charset="0"/>
              </a:rPr>
              <a:t>What </a:t>
            </a:r>
            <a:r>
              <a:rPr sz="2800" spc="-9" dirty="0">
                <a:solidFill>
                  <a:srgbClr val="C00000"/>
                </a:solidFill>
                <a:latin typeface="Arial Black" panose="020B0A04020102020204" pitchFamily="34" charset="0"/>
              </a:rPr>
              <a:t>Firewalls </a:t>
            </a:r>
            <a:r>
              <a:rPr sz="2800" spc="-4" dirty="0">
                <a:solidFill>
                  <a:srgbClr val="C00000"/>
                </a:solidFill>
                <a:latin typeface="Arial Black" panose="020B0A04020102020204" pitchFamily="34" charset="0"/>
              </a:rPr>
              <a:t>Can </a:t>
            </a:r>
            <a:r>
              <a:rPr sz="2800" dirty="0">
                <a:solidFill>
                  <a:srgbClr val="C00000"/>
                </a:solidFill>
                <a:latin typeface="Arial Black" panose="020B0A04020102020204" pitchFamily="34" charset="0"/>
              </a:rPr>
              <a:t>and </a:t>
            </a:r>
            <a:r>
              <a:rPr sz="2800" spc="-4" dirty="0">
                <a:solidFill>
                  <a:srgbClr val="C00000"/>
                </a:solidFill>
                <a:latin typeface="Arial Black" panose="020B0A04020102020204" pitchFamily="34" charset="0"/>
              </a:rPr>
              <a:t>Cannot</a:t>
            </a:r>
            <a:r>
              <a:rPr sz="2800" spc="-40" dirty="0">
                <a:solidFill>
                  <a:srgbClr val="C00000"/>
                </a:solidFill>
                <a:latin typeface="Arial Black" panose="020B0A04020102020204" pitchFamily="34" charset="0"/>
              </a:rPr>
              <a:t> </a:t>
            </a:r>
            <a:r>
              <a:rPr sz="2800" spc="-4" dirty="0">
                <a:solidFill>
                  <a:srgbClr val="C00000"/>
                </a:solidFill>
                <a:latin typeface="Arial Black" panose="020B0A04020102020204" pitchFamily="34" charset="0"/>
              </a:rPr>
              <a:t>Block</a:t>
            </a:r>
            <a:endParaRPr sz="2800" dirty="0">
              <a:solidFill>
                <a:srgbClr val="C00000"/>
              </a:solidFill>
              <a:latin typeface="Arial Black" panose="020B0A04020102020204" pitchFamily="34" charset="0"/>
            </a:endParaRPr>
          </a:p>
        </p:txBody>
      </p:sp>
      <p:sp>
        <p:nvSpPr>
          <p:cNvPr id="3" name="object 3"/>
          <p:cNvSpPr txBox="1"/>
          <p:nvPr/>
        </p:nvSpPr>
        <p:spPr>
          <a:xfrm>
            <a:off x="457200" y="705096"/>
            <a:ext cx="8382000" cy="5924314"/>
          </a:xfrm>
          <a:prstGeom prst="rect">
            <a:avLst/>
          </a:prstGeom>
        </p:spPr>
        <p:txBody>
          <a:bodyPr vert="horz" wrap="square" lIns="0" tIns="38100" rIns="0" bIns="0" rtlCol="0">
            <a:spAutoFit/>
          </a:bodyPr>
          <a:lstStyle/>
          <a:p>
            <a:pPr marL="296396" indent="-285750" algn="just" defTabSz="806867">
              <a:spcBef>
                <a:spcPts val="300"/>
              </a:spcBef>
              <a:buSzPct val="88888"/>
              <a:buFont typeface="Arial" panose="020B0604020202020204" pitchFamily="34" charset="0"/>
              <a:buChar char="•"/>
              <a:tabLst>
                <a:tab pos="261111" algn="l"/>
                <a:tab pos="261671" algn="l"/>
              </a:tabLst>
            </a:pPr>
            <a:r>
              <a:rPr sz="1900" u="sng" spc="-4" dirty="0">
                <a:solidFill>
                  <a:srgbClr val="0000CC"/>
                </a:solidFill>
                <a:uFill>
                  <a:solidFill>
                    <a:srgbClr val="000000"/>
                  </a:solidFill>
                </a:uFill>
                <a:cs typeface="Arial"/>
              </a:rPr>
              <a:t>Firewalls cannot alone secure </a:t>
            </a:r>
            <a:r>
              <a:rPr sz="1900" u="sng" dirty="0">
                <a:solidFill>
                  <a:srgbClr val="0000CC"/>
                </a:solidFill>
                <a:uFill>
                  <a:solidFill>
                    <a:srgbClr val="000000"/>
                  </a:solidFill>
                </a:uFill>
                <a:cs typeface="Arial"/>
              </a:rPr>
              <a:t>an</a:t>
            </a:r>
            <a:r>
              <a:rPr sz="1900" u="sng" spc="-9" dirty="0">
                <a:solidFill>
                  <a:srgbClr val="0000CC"/>
                </a:solidFill>
                <a:uFill>
                  <a:solidFill>
                    <a:srgbClr val="000000"/>
                  </a:solidFill>
                </a:uFill>
                <a:cs typeface="Arial"/>
              </a:rPr>
              <a:t> </a:t>
            </a:r>
            <a:r>
              <a:rPr sz="1900" u="sng" spc="-4" dirty="0">
                <a:solidFill>
                  <a:srgbClr val="0000CC"/>
                </a:solidFill>
                <a:uFill>
                  <a:solidFill>
                    <a:srgbClr val="000000"/>
                  </a:solidFill>
                </a:uFill>
                <a:cs typeface="Arial"/>
              </a:rPr>
              <a:t>environment.</a:t>
            </a:r>
            <a:endParaRPr sz="1900" dirty="0">
              <a:solidFill>
                <a:srgbClr val="0000CC"/>
              </a:solidFill>
              <a:cs typeface="Arial"/>
            </a:endParaRPr>
          </a:p>
          <a:p>
            <a:pPr marL="296397" marR="601228" indent="-285750" algn="just" defTabSz="806867">
              <a:lnSpc>
                <a:spcPts val="1711"/>
              </a:lnSpc>
              <a:spcBef>
                <a:spcPts val="427"/>
              </a:spcBef>
              <a:buFont typeface="Arial" panose="020B0604020202020204" pitchFamily="34" charset="0"/>
              <a:buChar char="•"/>
              <a:tabLst>
                <a:tab pos="266154" algn="l"/>
                <a:tab pos="266714" algn="l"/>
              </a:tabLst>
            </a:pPr>
            <a:r>
              <a:rPr sz="1900" dirty="0">
                <a:solidFill>
                  <a:srgbClr val="0000CC"/>
                </a:solidFill>
              </a:rPr>
              <a:t>	</a:t>
            </a:r>
            <a:r>
              <a:rPr sz="1900" dirty="0">
                <a:solidFill>
                  <a:srgbClr val="0000CC"/>
                </a:solidFill>
                <a:cs typeface="Arial"/>
              </a:rPr>
              <a:t>A </a:t>
            </a:r>
            <a:r>
              <a:rPr sz="1900" spc="-4" dirty="0">
                <a:solidFill>
                  <a:srgbClr val="0000CC"/>
                </a:solidFill>
                <a:cs typeface="Arial"/>
              </a:rPr>
              <a:t>firewall protects only </a:t>
            </a:r>
            <a:r>
              <a:rPr sz="1900" dirty="0">
                <a:solidFill>
                  <a:srgbClr val="0000CC"/>
                </a:solidFill>
                <a:cs typeface="Arial"/>
              </a:rPr>
              <a:t>the </a:t>
            </a:r>
            <a:r>
              <a:rPr sz="1900" spc="-4" dirty="0">
                <a:solidFill>
                  <a:srgbClr val="0000CC"/>
                </a:solidFill>
                <a:cs typeface="Arial"/>
              </a:rPr>
              <a:t>perimeter </a:t>
            </a:r>
            <a:r>
              <a:rPr sz="1900" dirty="0">
                <a:solidFill>
                  <a:srgbClr val="0000CC"/>
                </a:solidFill>
                <a:cs typeface="Arial"/>
              </a:rPr>
              <a:t>of its </a:t>
            </a:r>
            <a:r>
              <a:rPr sz="1900" spc="-4" dirty="0">
                <a:solidFill>
                  <a:srgbClr val="0000CC"/>
                </a:solidFill>
                <a:cs typeface="Arial"/>
              </a:rPr>
              <a:t>environment against </a:t>
            </a:r>
            <a:r>
              <a:rPr sz="1900" spc="-9" dirty="0">
                <a:solidFill>
                  <a:srgbClr val="0000CC"/>
                </a:solidFill>
                <a:cs typeface="Arial"/>
              </a:rPr>
              <a:t>attacks </a:t>
            </a:r>
            <a:r>
              <a:rPr sz="1900" spc="-4" dirty="0">
                <a:solidFill>
                  <a:srgbClr val="0000CC"/>
                </a:solidFill>
                <a:cs typeface="Arial"/>
              </a:rPr>
              <a:t>from  outsiders </a:t>
            </a:r>
            <a:r>
              <a:rPr sz="1900" spc="-9" dirty="0">
                <a:solidFill>
                  <a:srgbClr val="0000CC"/>
                </a:solidFill>
                <a:cs typeface="Arial"/>
              </a:rPr>
              <a:t>who want </a:t>
            </a:r>
            <a:r>
              <a:rPr sz="1900" dirty="0">
                <a:solidFill>
                  <a:srgbClr val="0000CC"/>
                </a:solidFill>
                <a:cs typeface="Arial"/>
              </a:rPr>
              <a:t>to </a:t>
            </a:r>
            <a:r>
              <a:rPr sz="1900" spc="-9" dirty="0">
                <a:solidFill>
                  <a:srgbClr val="0000CC"/>
                </a:solidFill>
                <a:cs typeface="Arial"/>
              </a:rPr>
              <a:t>execute </a:t>
            </a:r>
            <a:r>
              <a:rPr sz="1900" spc="-4" dirty="0">
                <a:solidFill>
                  <a:srgbClr val="0000CC"/>
                </a:solidFill>
                <a:cs typeface="Arial"/>
              </a:rPr>
              <a:t>code </a:t>
            </a:r>
            <a:r>
              <a:rPr sz="1900" dirty="0">
                <a:solidFill>
                  <a:srgbClr val="0000CC"/>
                </a:solidFill>
                <a:cs typeface="Arial"/>
              </a:rPr>
              <a:t>or </a:t>
            </a:r>
            <a:r>
              <a:rPr sz="1900" spc="-4" dirty="0">
                <a:solidFill>
                  <a:srgbClr val="0000CC"/>
                </a:solidFill>
                <a:cs typeface="Arial"/>
              </a:rPr>
              <a:t>access data </a:t>
            </a:r>
            <a:r>
              <a:rPr sz="1900" dirty="0">
                <a:solidFill>
                  <a:srgbClr val="0000CC"/>
                </a:solidFill>
                <a:cs typeface="Arial"/>
              </a:rPr>
              <a:t>on </a:t>
            </a:r>
            <a:r>
              <a:rPr sz="1900" spc="-9" dirty="0">
                <a:solidFill>
                  <a:srgbClr val="0000CC"/>
                </a:solidFill>
                <a:cs typeface="Arial"/>
              </a:rPr>
              <a:t>the </a:t>
            </a:r>
            <a:r>
              <a:rPr sz="1900" spc="-4" dirty="0">
                <a:solidFill>
                  <a:srgbClr val="0000CC"/>
                </a:solidFill>
                <a:cs typeface="Arial"/>
              </a:rPr>
              <a:t>machines </a:t>
            </a:r>
            <a:r>
              <a:rPr sz="1900" dirty="0">
                <a:solidFill>
                  <a:srgbClr val="0000CC"/>
                </a:solidFill>
                <a:cs typeface="Arial"/>
              </a:rPr>
              <a:t>in the  protected</a:t>
            </a:r>
            <a:r>
              <a:rPr sz="1900" spc="-18" dirty="0">
                <a:solidFill>
                  <a:srgbClr val="0000CC"/>
                </a:solidFill>
                <a:cs typeface="Arial"/>
              </a:rPr>
              <a:t> </a:t>
            </a:r>
            <a:r>
              <a:rPr sz="1900" spc="-4" dirty="0">
                <a:solidFill>
                  <a:srgbClr val="0000CC"/>
                </a:solidFill>
                <a:cs typeface="Arial"/>
              </a:rPr>
              <a:t>environment.</a:t>
            </a:r>
            <a:endParaRPr sz="1900" dirty="0">
              <a:solidFill>
                <a:srgbClr val="0000CC"/>
              </a:solidFill>
              <a:cs typeface="Arial"/>
            </a:endParaRPr>
          </a:p>
          <a:p>
            <a:pPr marL="296397" indent="-285750" algn="just" defTabSz="806867">
              <a:spcBef>
                <a:spcPts val="194"/>
              </a:spcBef>
              <a:buFont typeface="Arial" panose="020B0604020202020204" pitchFamily="34" charset="0"/>
              <a:buChar char="•"/>
              <a:tabLst>
                <a:tab pos="210122" algn="l"/>
                <a:tab pos="210682" algn="l"/>
              </a:tabLst>
            </a:pPr>
            <a:r>
              <a:rPr sz="1900" spc="-4" dirty="0">
                <a:solidFill>
                  <a:srgbClr val="0000CC"/>
                </a:solidFill>
                <a:cs typeface="Arial"/>
              </a:rPr>
              <a:t>Firewalls </a:t>
            </a:r>
            <a:r>
              <a:rPr sz="1900" dirty="0">
                <a:solidFill>
                  <a:srgbClr val="0000CC"/>
                </a:solidFill>
                <a:cs typeface="Arial"/>
              </a:rPr>
              <a:t>cannot protect from </a:t>
            </a:r>
            <a:r>
              <a:rPr sz="1900" spc="-4" dirty="0">
                <a:solidFill>
                  <a:srgbClr val="0000CC"/>
                </a:solidFill>
                <a:cs typeface="Arial"/>
              </a:rPr>
              <a:t>internal threats (through disgruntled employees).</a:t>
            </a:r>
            <a:endParaRPr sz="1900" dirty="0">
              <a:solidFill>
                <a:srgbClr val="0000CC"/>
              </a:solidFill>
              <a:cs typeface="Arial"/>
            </a:endParaRPr>
          </a:p>
          <a:p>
            <a:pPr marL="296397" marR="407356" indent="-285750" algn="just" defTabSz="806867">
              <a:lnSpc>
                <a:spcPts val="1738"/>
              </a:lnSpc>
              <a:spcBef>
                <a:spcPts val="388"/>
              </a:spcBef>
              <a:buFont typeface="Arial" panose="020B0604020202020204" pitchFamily="34" charset="0"/>
              <a:buChar char="•"/>
              <a:tabLst>
                <a:tab pos="210122" algn="l"/>
                <a:tab pos="210682" algn="l"/>
              </a:tabLst>
            </a:pPr>
            <a:r>
              <a:rPr sz="1900" spc="-4" dirty="0">
                <a:solidFill>
                  <a:srgbClr val="0000CC"/>
                </a:solidFill>
                <a:cs typeface="Arial"/>
              </a:rPr>
              <a:t>Firewalls </a:t>
            </a:r>
            <a:r>
              <a:rPr sz="1900" dirty="0">
                <a:solidFill>
                  <a:srgbClr val="0000CC"/>
                </a:solidFill>
                <a:cs typeface="Arial"/>
              </a:rPr>
              <a:t>cannot protect </a:t>
            </a:r>
            <a:r>
              <a:rPr sz="1900" spc="-4" dirty="0">
                <a:solidFill>
                  <a:srgbClr val="0000CC"/>
                </a:solidFill>
                <a:cs typeface="Arial"/>
              </a:rPr>
              <a:t>against malware imported via laptop, PDA, </a:t>
            </a:r>
            <a:r>
              <a:rPr sz="1900" dirty="0">
                <a:solidFill>
                  <a:srgbClr val="0000CC"/>
                </a:solidFill>
                <a:cs typeface="Arial"/>
              </a:rPr>
              <a:t>or </a:t>
            </a:r>
            <a:r>
              <a:rPr sz="1900" spc="-4" dirty="0">
                <a:solidFill>
                  <a:srgbClr val="0000CC"/>
                </a:solidFill>
                <a:cs typeface="Arial"/>
              </a:rPr>
              <a:t>portable  storage device infected outside </a:t>
            </a:r>
            <a:r>
              <a:rPr sz="1900" dirty="0">
                <a:solidFill>
                  <a:srgbClr val="0000CC"/>
                </a:solidFill>
                <a:cs typeface="Arial"/>
              </a:rPr>
              <a:t>the </a:t>
            </a:r>
            <a:r>
              <a:rPr sz="1900" spc="-4" dirty="0">
                <a:solidFill>
                  <a:srgbClr val="0000CC"/>
                </a:solidFill>
                <a:cs typeface="Arial"/>
              </a:rPr>
              <a:t>network, then attached </a:t>
            </a:r>
            <a:r>
              <a:rPr sz="1900" spc="-9" dirty="0">
                <a:solidFill>
                  <a:srgbClr val="0000CC"/>
                </a:solidFill>
                <a:cs typeface="Arial"/>
              </a:rPr>
              <a:t>and </a:t>
            </a:r>
            <a:r>
              <a:rPr sz="1900" spc="-4" dirty="0">
                <a:solidFill>
                  <a:srgbClr val="0000CC"/>
                </a:solidFill>
                <a:cs typeface="Arial"/>
              </a:rPr>
              <a:t>used</a:t>
            </a:r>
            <a:r>
              <a:rPr sz="1900" spc="71" dirty="0">
                <a:solidFill>
                  <a:srgbClr val="0000CC"/>
                </a:solidFill>
                <a:cs typeface="Arial"/>
              </a:rPr>
              <a:t> </a:t>
            </a:r>
            <a:r>
              <a:rPr sz="1900" spc="-4" dirty="0">
                <a:solidFill>
                  <a:srgbClr val="0000CC"/>
                </a:solidFill>
                <a:cs typeface="Arial"/>
              </a:rPr>
              <a:t>internally.</a:t>
            </a:r>
            <a:endParaRPr sz="1900" dirty="0">
              <a:solidFill>
                <a:srgbClr val="0000CC"/>
              </a:solidFill>
              <a:cs typeface="Arial"/>
            </a:endParaRPr>
          </a:p>
          <a:p>
            <a:pPr marL="296397" marR="381020" indent="-285750" algn="just" defTabSz="806867">
              <a:lnSpc>
                <a:spcPts val="1711"/>
              </a:lnSpc>
              <a:spcBef>
                <a:spcPts val="379"/>
              </a:spcBef>
              <a:buSzPct val="88888"/>
              <a:buFont typeface="Arial" panose="020B0604020202020204" pitchFamily="34" charset="0"/>
              <a:buChar char="•"/>
              <a:tabLst>
                <a:tab pos="261111" algn="l"/>
                <a:tab pos="261671" algn="l"/>
              </a:tabLst>
            </a:pPr>
            <a:r>
              <a:rPr sz="1900" dirty="0">
                <a:solidFill>
                  <a:srgbClr val="0000CC"/>
                </a:solidFill>
              </a:rPr>
              <a:t>	</a:t>
            </a:r>
            <a:r>
              <a:rPr sz="1900" spc="-4" dirty="0">
                <a:solidFill>
                  <a:srgbClr val="0000CC"/>
                </a:solidFill>
                <a:cs typeface="Arial"/>
              </a:rPr>
              <a:t>Firewalls can </a:t>
            </a:r>
            <a:r>
              <a:rPr sz="1900" spc="-13" dirty="0">
                <a:solidFill>
                  <a:srgbClr val="0000CC"/>
                </a:solidFill>
                <a:cs typeface="Arial"/>
              </a:rPr>
              <a:t>be </a:t>
            </a:r>
            <a:r>
              <a:rPr sz="1900" spc="-4" dirty="0">
                <a:solidFill>
                  <a:srgbClr val="0000CC"/>
                </a:solidFill>
                <a:cs typeface="Arial"/>
              </a:rPr>
              <a:t>held responsible </a:t>
            </a:r>
            <a:r>
              <a:rPr sz="1900" dirty="0">
                <a:solidFill>
                  <a:srgbClr val="0000CC"/>
                </a:solidFill>
                <a:cs typeface="Arial"/>
              </a:rPr>
              <a:t>for </a:t>
            </a:r>
            <a:r>
              <a:rPr sz="1900" spc="-9" dirty="0">
                <a:solidFill>
                  <a:srgbClr val="0000CC"/>
                </a:solidFill>
                <a:cs typeface="Arial"/>
              </a:rPr>
              <a:t>any </a:t>
            </a:r>
            <a:r>
              <a:rPr sz="1900" spc="-4" dirty="0">
                <a:solidFill>
                  <a:srgbClr val="0000CC"/>
                </a:solidFill>
                <a:cs typeface="Arial"/>
              </a:rPr>
              <a:t>security breach </a:t>
            </a:r>
            <a:r>
              <a:rPr sz="1900" dirty="0">
                <a:solidFill>
                  <a:srgbClr val="0000CC"/>
                </a:solidFill>
                <a:cs typeface="Arial"/>
              </a:rPr>
              <a:t>in </a:t>
            </a:r>
            <a:r>
              <a:rPr sz="1900" spc="-9" dirty="0">
                <a:solidFill>
                  <a:srgbClr val="0000CC"/>
                </a:solidFill>
                <a:cs typeface="Arial"/>
              </a:rPr>
              <a:t>if </a:t>
            </a:r>
            <a:r>
              <a:rPr sz="1900" dirty="0">
                <a:solidFill>
                  <a:srgbClr val="0000CC"/>
                </a:solidFill>
                <a:cs typeface="Arial"/>
              </a:rPr>
              <a:t>they are the </a:t>
            </a:r>
            <a:r>
              <a:rPr sz="1900" spc="-4" dirty="0">
                <a:solidFill>
                  <a:srgbClr val="0000CC"/>
                </a:solidFill>
                <a:cs typeface="Arial"/>
              </a:rPr>
              <a:t>only  means </a:t>
            </a:r>
            <a:r>
              <a:rPr sz="1900" spc="-13" dirty="0">
                <a:solidFill>
                  <a:srgbClr val="0000CC"/>
                </a:solidFill>
                <a:cs typeface="Arial"/>
              </a:rPr>
              <a:t>to </a:t>
            </a:r>
            <a:r>
              <a:rPr sz="1900" spc="-4" dirty="0">
                <a:solidFill>
                  <a:srgbClr val="0000CC"/>
                </a:solidFill>
                <a:cs typeface="Arial"/>
              </a:rPr>
              <a:t>control </a:t>
            </a:r>
            <a:r>
              <a:rPr sz="1900" spc="-9" dirty="0">
                <a:solidFill>
                  <a:srgbClr val="0000CC"/>
                </a:solidFill>
                <a:cs typeface="Arial"/>
              </a:rPr>
              <a:t>the </a:t>
            </a:r>
            <a:r>
              <a:rPr sz="1900" spc="-4" dirty="0">
                <a:solidFill>
                  <a:srgbClr val="0000CC"/>
                </a:solidFill>
                <a:cs typeface="Arial"/>
              </a:rPr>
              <a:t>entire </a:t>
            </a:r>
            <a:r>
              <a:rPr sz="1900" spc="-9" dirty="0">
                <a:solidFill>
                  <a:srgbClr val="0000CC"/>
                </a:solidFill>
                <a:cs typeface="Arial"/>
              </a:rPr>
              <a:t>network</a:t>
            </a:r>
            <a:r>
              <a:rPr sz="1900" spc="75" dirty="0">
                <a:solidFill>
                  <a:srgbClr val="0000CC"/>
                </a:solidFill>
                <a:cs typeface="Arial"/>
              </a:rPr>
              <a:t> </a:t>
            </a:r>
            <a:r>
              <a:rPr sz="1900" dirty="0">
                <a:solidFill>
                  <a:srgbClr val="0000CC"/>
                </a:solidFill>
                <a:cs typeface="Arial"/>
              </a:rPr>
              <a:t>perimeter.</a:t>
            </a:r>
          </a:p>
          <a:p>
            <a:pPr marL="595049" marR="25215" lvl="1" indent="-285750" algn="just" defTabSz="806867">
              <a:lnSpc>
                <a:spcPct val="90600"/>
              </a:lnSpc>
              <a:spcBef>
                <a:spcPts val="335"/>
              </a:spcBef>
              <a:buFont typeface="Arial" panose="020B0604020202020204" pitchFamily="34" charset="0"/>
              <a:buChar char="•"/>
              <a:tabLst>
                <a:tab pos="564807" algn="l"/>
                <a:tab pos="565367" algn="l"/>
              </a:tabLst>
            </a:pPr>
            <a:r>
              <a:rPr sz="1900" spc="4" dirty="0">
                <a:solidFill>
                  <a:srgbClr val="0000CC"/>
                </a:solidFill>
                <a:cs typeface="Arial"/>
              </a:rPr>
              <a:t>If </a:t>
            </a:r>
            <a:r>
              <a:rPr sz="1900" dirty="0">
                <a:solidFill>
                  <a:srgbClr val="0000CC"/>
                </a:solidFill>
                <a:cs typeface="Arial"/>
              </a:rPr>
              <a:t>a </a:t>
            </a:r>
            <a:r>
              <a:rPr sz="1900" spc="-4" dirty="0">
                <a:solidFill>
                  <a:srgbClr val="0000CC"/>
                </a:solidFill>
                <a:cs typeface="Arial"/>
              </a:rPr>
              <a:t>host </a:t>
            </a:r>
            <a:r>
              <a:rPr sz="1900" dirty="0">
                <a:solidFill>
                  <a:srgbClr val="0000CC"/>
                </a:solidFill>
                <a:cs typeface="Arial"/>
              </a:rPr>
              <a:t>in the </a:t>
            </a:r>
            <a:r>
              <a:rPr sz="1900" spc="-4" dirty="0">
                <a:solidFill>
                  <a:srgbClr val="0000CC"/>
                </a:solidFill>
                <a:cs typeface="Arial"/>
              </a:rPr>
              <a:t>inside </a:t>
            </a:r>
            <a:r>
              <a:rPr sz="1900" spc="-9" dirty="0">
                <a:solidFill>
                  <a:srgbClr val="0000CC"/>
                </a:solidFill>
                <a:cs typeface="Arial"/>
              </a:rPr>
              <a:t>network </a:t>
            </a:r>
            <a:r>
              <a:rPr sz="1900" spc="-4" dirty="0">
                <a:solidFill>
                  <a:srgbClr val="0000CC"/>
                </a:solidFill>
                <a:cs typeface="Arial"/>
              </a:rPr>
              <a:t>has </a:t>
            </a:r>
            <a:r>
              <a:rPr sz="1900" dirty="0">
                <a:solidFill>
                  <a:srgbClr val="0000CC"/>
                </a:solidFill>
                <a:cs typeface="Arial"/>
              </a:rPr>
              <a:t>a </a:t>
            </a:r>
            <a:r>
              <a:rPr sz="1900" spc="-4" dirty="0">
                <a:solidFill>
                  <a:srgbClr val="0000CC"/>
                </a:solidFill>
                <a:cs typeface="Arial"/>
              </a:rPr>
              <a:t>connection </a:t>
            </a:r>
            <a:r>
              <a:rPr sz="1900" spc="4" dirty="0">
                <a:solidFill>
                  <a:srgbClr val="0000CC"/>
                </a:solidFill>
                <a:cs typeface="Arial"/>
              </a:rPr>
              <a:t>to </a:t>
            </a:r>
            <a:r>
              <a:rPr sz="1900" dirty="0">
                <a:solidFill>
                  <a:srgbClr val="0000CC"/>
                </a:solidFill>
                <a:cs typeface="Arial"/>
              </a:rPr>
              <a:t>the </a:t>
            </a:r>
            <a:r>
              <a:rPr sz="1900" spc="-4" dirty="0">
                <a:solidFill>
                  <a:srgbClr val="0000CC"/>
                </a:solidFill>
                <a:cs typeface="Arial"/>
              </a:rPr>
              <a:t>outside </a:t>
            </a:r>
            <a:r>
              <a:rPr sz="1900" spc="-9" dirty="0">
                <a:solidFill>
                  <a:srgbClr val="0000CC"/>
                </a:solidFill>
                <a:cs typeface="Arial"/>
              </a:rPr>
              <a:t>network </a:t>
            </a:r>
            <a:r>
              <a:rPr sz="1900" spc="-4" dirty="0">
                <a:solidFill>
                  <a:srgbClr val="0000CC"/>
                </a:solidFill>
                <a:cs typeface="Arial"/>
              </a:rPr>
              <a:t>through </a:t>
            </a:r>
            <a:r>
              <a:rPr sz="1900" dirty="0">
                <a:solidFill>
                  <a:srgbClr val="0000CC"/>
                </a:solidFill>
                <a:cs typeface="Arial"/>
              </a:rPr>
              <a:t>a modem,  the </a:t>
            </a:r>
            <a:r>
              <a:rPr sz="1900" spc="-9" dirty="0">
                <a:solidFill>
                  <a:srgbClr val="0000CC"/>
                </a:solidFill>
                <a:cs typeface="Arial"/>
              </a:rPr>
              <a:t>whole </a:t>
            </a:r>
            <a:r>
              <a:rPr sz="1900" spc="-4" dirty="0">
                <a:solidFill>
                  <a:srgbClr val="0000CC"/>
                </a:solidFill>
                <a:cs typeface="Arial"/>
              </a:rPr>
              <a:t>of </a:t>
            </a:r>
            <a:r>
              <a:rPr sz="1900" dirty="0">
                <a:solidFill>
                  <a:srgbClr val="0000CC"/>
                </a:solidFill>
                <a:cs typeface="Arial"/>
              </a:rPr>
              <a:t>the </a:t>
            </a:r>
            <a:r>
              <a:rPr sz="1900" spc="-4" dirty="0">
                <a:solidFill>
                  <a:srgbClr val="0000CC"/>
                </a:solidFill>
                <a:cs typeface="Arial"/>
              </a:rPr>
              <a:t>inside </a:t>
            </a:r>
            <a:r>
              <a:rPr sz="1900" spc="-9" dirty="0">
                <a:solidFill>
                  <a:srgbClr val="0000CC"/>
                </a:solidFill>
                <a:cs typeface="Arial"/>
              </a:rPr>
              <a:t>network </a:t>
            </a:r>
            <a:r>
              <a:rPr sz="1900" dirty="0">
                <a:solidFill>
                  <a:srgbClr val="0000CC"/>
                </a:solidFill>
                <a:cs typeface="Arial"/>
              </a:rPr>
              <a:t>is </a:t>
            </a:r>
            <a:r>
              <a:rPr sz="1900" spc="-9" dirty="0">
                <a:solidFill>
                  <a:srgbClr val="0000CC"/>
                </a:solidFill>
                <a:cs typeface="Arial"/>
              </a:rPr>
              <a:t>exposed </a:t>
            </a:r>
            <a:r>
              <a:rPr sz="1900" spc="4" dirty="0">
                <a:solidFill>
                  <a:srgbClr val="0000CC"/>
                </a:solidFill>
                <a:cs typeface="Arial"/>
              </a:rPr>
              <a:t>to </a:t>
            </a:r>
            <a:r>
              <a:rPr sz="1900" dirty="0">
                <a:solidFill>
                  <a:srgbClr val="0000CC"/>
                </a:solidFill>
                <a:cs typeface="Arial"/>
              </a:rPr>
              <a:t>the </a:t>
            </a:r>
            <a:r>
              <a:rPr sz="1900" spc="-4" dirty="0">
                <a:solidFill>
                  <a:srgbClr val="0000CC"/>
                </a:solidFill>
                <a:cs typeface="Arial"/>
              </a:rPr>
              <a:t>outside </a:t>
            </a:r>
            <a:r>
              <a:rPr sz="1900" spc="-9" dirty="0">
                <a:solidFill>
                  <a:srgbClr val="0000CC"/>
                </a:solidFill>
                <a:cs typeface="Arial"/>
              </a:rPr>
              <a:t>network </a:t>
            </a:r>
            <a:r>
              <a:rPr sz="1900" spc="-4" dirty="0">
                <a:solidFill>
                  <a:srgbClr val="0000CC"/>
                </a:solidFill>
                <a:cs typeface="Arial"/>
              </a:rPr>
              <a:t>through </a:t>
            </a:r>
            <a:r>
              <a:rPr sz="1900" dirty="0">
                <a:solidFill>
                  <a:srgbClr val="0000CC"/>
                </a:solidFill>
                <a:cs typeface="Arial"/>
              </a:rPr>
              <a:t>the modem  </a:t>
            </a:r>
            <a:r>
              <a:rPr sz="1900" spc="-4" dirty="0">
                <a:solidFill>
                  <a:srgbClr val="0000CC"/>
                </a:solidFill>
                <a:cs typeface="Arial"/>
              </a:rPr>
              <a:t>and </a:t>
            </a:r>
            <a:r>
              <a:rPr sz="1900" dirty="0">
                <a:solidFill>
                  <a:srgbClr val="0000CC"/>
                </a:solidFill>
                <a:cs typeface="Arial"/>
              </a:rPr>
              <a:t>the </a:t>
            </a:r>
            <a:r>
              <a:rPr sz="1900" spc="-4" dirty="0">
                <a:solidFill>
                  <a:srgbClr val="0000CC"/>
                </a:solidFill>
                <a:cs typeface="Arial"/>
              </a:rPr>
              <a:t>host. </a:t>
            </a:r>
            <a:r>
              <a:rPr sz="1900" spc="4" dirty="0">
                <a:solidFill>
                  <a:srgbClr val="0000CC"/>
                </a:solidFill>
                <a:cs typeface="Arial"/>
              </a:rPr>
              <a:t>A </a:t>
            </a:r>
            <a:r>
              <a:rPr sz="1900" spc="-4" dirty="0">
                <a:solidFill>
                  <a:srgbClr val="0000CC"/>
                </a:solidFill>
                <a:cs typeface="Arial"/>
              </a:rPr>
              <a:t>firewall cannot be responsible </a:t>
            </a:r>
            <a:r>
              <a:rPr sz="1900" dirty="0">
                <a:solidFill>
                  <a:srgbClr val="0000CC"/>
                </a:solidFill>
                <a:cs typeface="Arial"/>
              </a:rPr>
              <a:t>for </a:t>
            </a:r>
            <a:r>
              <a:rPr sz="1900" spc="-4" dirty="0">
                <a:solidFill>
                  <a:srgbClr val="0000CC"/>
                </a:solidFill>
                <a:cs typeface="Arial"/>
              </a:rPr>
              <a:t>any</a:t>
            </a:r>
            <a:r>
              <a:rPr sz="1900" spc="22" dirty="0">
                <a:solidFill>
                  <a:srgbClr val="0000CC"/>
                </a:solidFill>
                <a:cs typeface="Arial"/>
              </a:rPr>
              <a:t> </a:t>
            </a:r>
            <a:r>
              <a:rPr sz="1900" spc="-4" dirty="0">
                <a:solidFill>
                  <a:srgbClr val="0000CC"/>
                </a:solidFill>
                <a:cs typeface="Arial"/>
              </a:rPr>
              <a:t>attack</a:t>
            </a:r>
            <a:endParaRPr sz="1900" dirty="0">
              <a:solidFill>
                <a:srgbClr val="0000CC"/>
              </a:solidFill>
              <a:cs typeface="Arial"/>
            </a:endParaRPr>
          </a:p>
          <a:p>
            <a:pPr marL="296397" indent="-285750" algn="just" defTabSz="806867">
              <a:spcBef>
                <a:spcPts val="184"/>
              </a:spcBef>
              <a:buFont typeface="Arial" panose="020B0604020202020204" pitchFamily="34" charset="0"/>
              <a:buChar char="•"/>
              <a:tabLst>
                <a:tab pos="322747" algn="l"/>
                <a:tab pos="323307" algn="l"/>
              </a:tabLst>
            </a:pPr>
            <a:r>
              <a:rPr sz="1900" spc="-4" dirty="0">
                <a:solidFill>
                  <a:srgbClr val="0000CC"/>
                </a:solidFill>
                <a:cs typeface="Arial"/>
              </a:rPr>
              <a:t>Firewalls cannot protect data </a:t>
            </a:r>
            <a:r>
              <a:rPr sz="1900" dirty="0">
                <a:solidFill>
                  <a:srgbClr val="0000CC"/>
                </a:solidFill>
                <a:cs typeface="Arial"/>
              </a:rPr>
              <a:t>after </a:t>
            </a:r>
            <a:r>
              <a:rPr sz="1900" spc="-4" dirty="0">
                <a:solidFill>
                  <a:srgbClr val="0000CC"/>
                </a:solidFill>
                <a:cs typeface="Arial"/>
              </a:rPr>
              <a:t>they have </a:t>
            </a:r>
            <a:r>
              <a:rPr sz="1900" dirty="0">
                <a:solidFill>
                  <a:srgbClr val="0000CC"/>
                </a:solidFill>
                <a:cs typeface="Arial"/>
              </a:rPr>
              <a:t>left</a:t>
            </a:r>
            <a:r>
              <a:rPr sz="1900" spc="-9" dirty="0">
                <a:solidFill>
                  <a:srgbClr val="0000CC"/>
                </a:solidFill>
                <a:cs typeface="Arial"/>
              </a:rPr>
              <a:t> </a:t>
            </a:r>
            <a:r>
              <a:rPr sz="1900" spc="-4" dirty="0">
                <a:solidFill>
                  <a:srgbClr val="0000CC"/>
                </a:solidFill>
                <a:cs typeface="Arial"/>
              </a:rPr>
              <a:t>them.</a:t>
            </a:r>
            <a:endParaRPr sz="1900" dirty="0">
              <a:solidFill>
                <a:srgbClr val="0000CC"/>
              </a:solidFill>
              <a:cs typeface="Arial"/>
            </a:endParaRPr>
          </a:p>
          <a:p>
            <a:pPr marL="296397" indent="-285750" algn="just" defTabSz="806867">
              <a:spcBef>
                <a:spcPts val="212"/>
              </a:spcBef>
              <a:buFont typeface="Arial" panose="020B0604020202020204" pitchFamily="34" charset="0"/>
              <a:buChar char="•"/>
              <a:tabLst>
                <a:tab pos="322747" algn="l"/>
                <a:tab pos="323307" algn="l"/>
              </a:tabLst>
            </a:pPr>
            <a:r>
              <a:rPr sz="1900" dirty="0">
                <a:solidFill>
                  <a:srgbClr val="0000CC"/>
                </a:solidFill>
                <a:cs typeface="Arial"/>
              </a:rPr>
              <a:t>A </a:t>
            </a:r>
            <a:r>
              <a:rPr sz="1900" spc="-4" dirty="0">
                <a:solidFill>
                  <a:srgbClr val="0000CC"/>
                </a:solidFill>
                <a:cs typeface="Arial"/>
              </a:rPr>
              <a:t>firewall </a:t>
            </a:r>
            <a:r>
              <a:rPr sz="1900" dirty="0">
                <a:solidFill>
                  <a:srgbClr val="0000CC"/>
                </a:solidFill>
                <a:cs typeface="Arial"/>
              </a:rPr>
              <a:t>is </a:t>
            </a:r>
            <a:r>
              <a:rPr sz="1900" spc="-4" dirty="0">
                <a:solidFill>
                  <a:srgbClr val="0000CC"/>
                </a:solidFill>
                <a:cs typeface="Arial"/>
              </a:rPr>
              <a:t>often a </a:t>
            </a:r>
            <a:r>
              <a:rPr sz="1900" dirty="0">
                <a:solidFill>
                  <a:srgbClr val="0000CC"/>
                </a:solidFill>
                <a:cs typeface="Arial"/>
              </a:rPr>
              <a:t>single </a:t>
            </a:r>
            <a:r>
              <a:rPr sz="1900" spc="-9" dirty="0">
                <a:solidFill>
                  <a:srgbClr val="0000CC"/>
                </a:solidFill>
                <a:cs typeface="Arial"/>
              </a:rPr>
              <a:t>point </a:t>
            </a:r>
            <a:r>
              <a:rPr sz="1900" dirty="0">
                <a:solidFill>
                  <a:srgbClr val="0000CC"/>
                </a:solidFill>
                <a:cs typeface="Arial"/>
              </a:rPr>
              <a:t>of </a:t>
            </a:r>
            <a:r>
              <a:rPr sz="1900" spc="-4" dirty="0">
                <a:solidFill>
                  <a:srgbClr val="0000CC"/>
                </a:solidFill>
                <a:cs typeface="Arial"/>
              </a:rPr>
              <a:t>failure </a:t>
            </a:r>
            <a:r>
              <a:rPr sz="1900" spc="-9" dirty="0">
                <a:solidFill>
                  <a:srgbClr val="0000CC"/>
                </a:solidFill>
                <a:cs typeface="Arial"/>
              </a:rPr>
              <a:t>for </a:t>
            </a:r>
            <a:r>
              <a:rPr sz="1900" spc="-4" dirty="0">
                <a:solidFill>
                  <a:srgbClr val="0000CC"/>
                </a:solidFill>
                <a:cs typeface="Arial"/>
              </a:rPr>
              <a:t>a</a:t>
            </a:r>
            <a:r>
              <a:rPr sz="1900" spc="22" dirty="0">
                <a:solidFill>
                  <a:srgbClr val="0000CC"/>
                </a:solidFill>
                <a:cs typeface="Arial"/>
              </a:rPr>
              <a:t> </a:t>
            </a:r>
            <a:r>
              <a:rPr sz="1900" spc="-4" dirty="0">
                <a:solidFill>
                  <a:srgbClr val="0000CC"/>
                </a:solidFill>
                <a:cs typeface="Arial"/>
              </a:rPr>
              <a:t>network.</a:t>
            </a:r>
            <a:endParaRPr sz="1900" dirty="0">
              <a:solidFill>
                <a:srgbClr val="0000CC"/>
              </a:solidFill>
              <a:cs typeface="Arial"/>
            </a:endParaRPr>
          </a:p>
          <a:p>
            <a:pPr marL="595049" marR="4483" lvl="1" indent="-285750" algn="just" defTabSz="806867">
              <a:lnSpc>
                <a:spcPts val="1544"/>
              </a:lnSpc>
              <a:spcBef>
                <a:spcPts val="353"/>
              </a:spcBef>
              <a:buFont typeface="Arial" panose="020B0604020202020204" pitchFamily="34" charset="0"/>
              <a:buChar char="•"/>
              <a:tabLst>
                <a:tab pos="564807" algn="l"/>
                <a:tab pos="565367" algn="l"/>
              </a:tabLst>
            </a:pPr>
            <a:r>
              <a:rPr sz="1900" spc="4" dirty="0">
                <a:solidFill>
                  <a:srgbClr val="0000CC"/>
                </a:solidFill>
                <a:cs typeface="Arial"/>
              </a:rPr>
              <a:t>A more </a:t>
            </a:r>
            <a:r>
              <a:rPr sz="1900" spc="-4" dirty="0">
                <a:solidFill>
                  <a:srgbClr val="0000CC"/>
                </a:solidFill>
                <a:cs typeface="Arial"/>
              </a:rPr>
              <a:t>layered approach like </a:t>
            </a:r>
            <a:r>
              <a:rPr sz="1900" dirty="0">
                <a:solidFill>
                  <a:srgbClr val="0000CC"/>
                </a:solidFill>
                <a:cs typeface="Arial"/>
              </a:rPr>
              <a:t>a </a:t>
            </a:r>
            <a:r>
              <a:rPr sz="1900" spc="-4" dirty="0">
                <a:solidFill>
                  <a:srgbClr val="0000CC"/>
                </a:solidFill>
                <a:cs typeface="Arial"/>
              </a:rPr>
              <a:t>screening router, </a:t>
            </a:r>
            <a:r>
              <a:rPr sz="1900" spc="-9" dirty="0">
                <a:solidFill>
                  <a:srgbClr val="0000CC"/>
                </a:solidFill>
                <a:cs typeface="Arial"/>
              </a:rPr>
              <a:t>followed </a:t>
            </a:r>
            <a:r>
              <a:rPr sz="1900" spc="-4" dirty="0">
                <a:solidFill>
                  <a:srgbClr val="0000CC"/>
                </a:solidFill>
                <a:cs typeface="Arial"/>
              </a:rPr>
              <a:t>by </a:t>
            </a:r>
            <a:r>
              <a:rPr sz="1900" dirty="0">
                <a:solidFill>
                  <a:srgbClr val="0000CC"/>
                </a:solidFill>
                <a:cs typeface="Arial"/>
              </a:rPr>
              <a:t>a </a:t>
            </a:r>
            <a:r>
              <a:rPr sz="1900" spc="-9" dirty="0">
                <a:solidFill>
                  <a:srgbClr val="0000CC"/>
                </a:solidFill>
                <a:cs typeface="Arial"/>
              </a:rPr>
              <a:t>proxy </a:t>
            </a:r>
            <a:r>
              <a:rPr sz="1900" spc="-4" dirty="0">
                <a:solidFill>
                  <a:srgbClr val="0000CC"/>
                </a:solidFill>
                <a:cs typeface="Arial"/>
              </a:rPr>
              <a:t>firewall, </a:t>
            </a:r>
            <a:r>
              <a:rPr sz="1900" spc="-9" dirty="0">
                <a:solidFill>
                  <a:srgbClr val="0000CC"/>
                </a:solidFill>
                <a:cs typeface="Arial"/>
              </a:rPr>
              <a:t>followed </a:t>
            </a:r>
            <a:r>
              <a:rPr sz="1900" spc="-4" dirty="0">
                <a:solidFill>
                  <a:srgbClr val="0000CC"/>
                </a:solidFill>
                <a:cs typeface="Arial"/>
              </a:rPr>
              <a:t>by  </a:t>
            </a:r>
            <a:r>
              <a:rPr sz="1900" dirty="0">
                <a:solidFill>
                  <a:srgbClr val="0000CC"/>
                </a:solidFill>
                <a:cs typeface="Arial"/>
              </a:rPr>
              <a:t>a </a:t>
            </a:r>
            <a:r>
              <a:rPr sz="1900" spc="-4" dirty="0">
                <a:solidFill>
                  <a:srgbClr val="0000CC"/>
                </a:solidFill>
                <a:cs typeface="Arial"/>
              </a:rPr>
              <a:t>personal firewall </a:t>
            </a:r>
            <a:r>
              <a:rPr sz="1900" spc="9" dirty="0">
                <a:solidFill>
                  <a:srgbClr val="0000CC"/>
                </a:solidFill>
                <a:cs typeface="Arial"/>
              </a:rPr>
              <a:t>may </a:t>
            </a:r>
            <a:r>
              <a:rPr sz="1900" spc="-4" dirty="0">
                <a:solidFill>
                  <a:srgbClr val="0000CC"/>
                </a:solidFill>
                <a:cs typeface="Arial"/>
              </a:rPr>
              <a:t>be more</a:t>
            </a:r>
            <a:r>
              <a:rPr sz="1900" spc="-31" dirty="0">
                <a:solidFill>
                  <a:srgbClr val="0000CC"/>
                </a:solidFill>
                <a:cs typeface="Arial"/>
              </a:rPr>
              <a:t> </a:t>
            </a:r>
            <a:r>
              <a:rPr sz="1900" spc="-4" dirty="0">
                <a:solidFill>
                  <a:srgbClr val="0000CC"/>
                </a:solidFill>
                <a:cs typeface="Arial"/>
              </a:rPr>
              <a:t>helpful.</a:t>
            </a:r>
            <a:endParaRPr sz="1900" dirty="0">
              <a:solidFill>
                <a:srgbClr val="0000CC"/>
              </a:solidFill>
              <a:cs typeface="Arial"/>
            </a:endParaRPr>
          </a:p>
          <a:p>
            <a:pPr marL="296397" marR="251025" indent="-285750" algn="just" defTabSz="806867">
              <a:lnSpc>
                <a:spcPts val="1711"/>
              </a:lnSpc>
              <a:spcBef>
                <a:spcPts val="375"/>
              </a:spcBef>
              <a:buFont typeface="Arial" panose="020B0604020202020204" pitchFamily="34" charset="0"/>
              <a:buChar char="•"/>
              <a:tabLst>
                <a:tab pos="210122" algn="l"/>
                <a:tab pos="210682" algn="l"/>
              </a:tabLst>
            </a:pPr>
            <a:r>
              <a:rPr sz="1900" spc="-4" dirty="0">
                <a:solidFill>
                  <a:srgbClr val="0000CC"/>
                </a:solidFill>
                <a:cs typeface="Arial"/>
              </a:rPr>
              <a:t>Firewalls </a:t>
            </a:r>
            <a:r>
              <a:rPr sz="1900" dirty="0">
                <a:solidFill>
                  <a:srgbClr val="0000CC"/>
                </a:solidFill>
                <a:cs typeface="Arial"/>
              </a:rPr>
              <a:t>must </a:t>
            </a:r>
            <a:r>
              <a:rPr sz="1900" spc="-13" dirty="0">
                <a:solidFill>
                  <a:srgbClr val="0000CC"/>
                </a:solidFill>
                <a:cs typeface="Arial"/>
              </a:rPr>
              <a:t>be </a:t>
            </a:r>
            <a:r>
              <a:rPr sz="1900" spc="-4" dirty="0">
                <a:solidFill>
                  <a:srgbClr val="0000CC"/>
                </a:solidFill>
                <a:cs typeface="Arial"/>
              </a:rPr>
              <a:t>frequently configured </a:t>
            </a:r>
            <a:r>
              <a:rPr sz="1900" spc="-9" dirty="0">
                <a:solidFill>
                  <a:srgbClr val="0000CC"/>
                </a:solidFill>
                <a:cs typeface="Arial"/>
              </a:rPr>
              <a:t>and </a:t>
            </a:r>
            <a:r>
              <a:rPr sz="1900" spc="-4" dirty="0">
                <a:solidFill>
                  <a:srgbClr val="0000CC"/>
                </a:solidFill>
                <a:cs typeface="Arial"/>
              </a:rPr>
              <a:t>updated </a:t>
            </a:r>
            <a:r>
              <a:rPr sz="1900" spc="-13" dirty="0">
                <a:solidFill>
                  <a:srgbClr val="0000CC"/>
                </a:solidFill>
                <a:cs typeface="Arial"/>
              </a:rPr>
              <a:t>to </a:t>
            </a:r>
            <a:r>
              <a:rPr sz="1900" spc="-4" dirty="0">
                <a:solidFill>
                  <a:srgbClr val="0000CC"/>
                </a:solidFill>
                <a:cs typeface="Arial"/>
              </a:rPr>
              <a:t>take </a:t>
            </a:r>
            <a:r>
              <a:rPr sz="1900" dirty="0">
                <a:solidFill>
                  <a:srgbClr val="0000CC"/>
                </a:solidFill>
                <a:cs typeface="Arial"/>
              </a:rPr>
              <a:t>into </a:t>
            </a:r>
            <a:r>
              <a:rPr sz="1900" spc="-4" dirty="0">
                <a:solidFill>
                  <a:srgbClr val="0000CC"/>
                </a:solidFill>
                <a:cs typeface="Arial"/>
              </a:rPr>
              <a:t>account </a:t>
            </a:r>
            <a:r>
              <a:rPr sz="1900" spc="-9" dirty="0">
                <a:solidFill>
                  <a:srgbClr val="0000CC"/>
                </a:solidFill>
                <a:cs typeface="Arial"/>
              </a:rPr>
              <a:t>the  </a:t>
            </a:r>
            <a:r>
              <a:rPr sz="1900" spc="-4" dirty="0">
                <a:solidFill>
                  <a:srgbClr val="0000CC"/>
                </a:solidFill>
                <a:cs typeface="Arial"/>
              </a:rPr>
              <a:t>changes </a:t>
            </a:r>
            <a:r>
              <a:rPr sz="1900" dirty="0">
                <a:solidFill>
                  <a:srgbClr val="0000CC"/>
                </a:solidFill>
                <a:cs typeface="Arial"/>
              </a:rPr>
              <a:t>in the </a:t>
            </a:r>
            <a:r>
              <a:rPr sz="1900" spc="-4" dirty="0">
                <a:solidFill>
                  <a:srgbClr val="0000CC"/>
                </a:solidFill>
                <a:cs typeface="Arial"/>
              </a:rPr>
              <a:t>internal </a:t>
            </a:r>
            <a:r>
              <a:rPr sz="1900" spc="-9" dirty="0">
                <a:solidFill>
                  <a:srgbClr val="0000CC"/>
                </a:solidFill>
                <a:cs typeface="Arial"/>
              </a:rPr>
              <a:t>and </a:t>
            </a:r>
            <a:r>
              <a:rPr sz="1900" spc="-4" dirty="0">
                <a:solidFill>
                  <a:srgbClr val="0000CC"/>
                </a:solidFill>
                <a:cs typeface="Arial"/>
              </a:rPr>
              <a:t>external environment </a:t>
            </a:r>
            <a:r>
              <a:rPr sz="1900" spc="-9" dirty="0">
                <a:solidFill>
                  <a:srgbClr val="0000CC"/>
                </a:solidFill>
                <a:cs typeface="Arial"/>
              </a:rPr>
              <a:t>and </a:t>
            </a:r>
            <a:r>
              <a:rPr sz="1900" spc="-4" dirty="0">
                <a:solidFill>
                  <a:srgbClr val="0000CC"/>
                </a:solidFill>
                <a:cs typeface="Arial"/>
              </a:rPr>
              <a:t>based </a:t>
            </a:r>
            <a:r>
              <a:rPr sz="1900" dirty="0">
                <a:solidFill>
                  <a:srgbClr val="0000CC"/>
                </a:solidFill>
                <a:cs typeface="Arial"/>
              </a:rPr>
              <a:t>on </a:t>
            </a:r>
            <a:r>
              <a:rPr sz="1900" spc="-9" dirty="0">
                <a:solidFill>
                  <a:srgbClr val="0000CC"/>
                </a:solidFill>
                <a:cs typeface="Arial"/>
              </a:rPr>
              <a:t>the </a:t>
            </a:r>
            <a:r>
              <a:rPr sz="1900" spc="-4" dirty="0">
                <a:solidFill>
                  <a:srgbClr val="0000CC"/>
                </a:solidFill>
                <a:cs typeface="Arial"/>
              </a:rPr>
              <a:t>review </a:t>
            </a:r>
            <a:r>
              <a:rPr sz="1900" dirty="0">
                <a:solidFill>
                  <a:srgbClr val="0000CC"/>
                </a:solidFill>
                <a:cs typeface="Arial"/>
              </a:rPr>
              <a:t>of </a:t>
            </a:r>
            <a:r>
              <a:rPr sz="1900" spc="-9" dirty="0">
                <a:solidFill>
                  <a:srgbClr val="0000CC"/>
                </a:solidFill>
                <a:cs typeface="Arial"/>
              </a:rPr>
              <a:t>the  </a:t>
            </a:r>
            <a:r>
              <a:rPr sz="1900" spc="-4" dirty="0">
                <a:solidFill>
                  <a:srgbClr val="0000CC"/>
                </a:solidFill>
                <a:cs typeface="Arial"/>
              </a:rPr>
              <a:t>firewall activity reports that </a:t>
            </a:r>
            <a:r>
              <a:rPr sz="1900" spc="-13" dirty="0">
                <a:solidFill>
                  <a:srgbClr val="0000CC"/>
                </a:solidFill>
                <a:cs typeface="Arial"/>
              </a:rPr>
              <a:t>may </a:t>
            </a:r>
            <a:r>
              <a:rPr sz="1900" dirty="0">
                <a:solidFill>
                  <a:srgbClr val="0000CC"/>
                </a:solidFill>
                <a:cs typeface="Arial"/>
              </a:rPr>
              <a:t>indicate </a:t>
            </a:r>
            <a:r>
              <a:rPr sz="1900" spc="-4" dirty="0">
                <a:solidFill>
                  <a:srgbClr val="0000CC"/>
                </a:solidFill>
                <a:cs typeface="Arial"/>
              </a:rPr>
              <a:t>intrusion</a:t>
            </a:r>
            <a:r>
              <a:rPr sz="1900" dirty="0">
                <a:solidFill>
                  <a:srgbClr val="0000CC"/>
                </a:solidFill>
                <a:cs typeface="Arial"/>
              </a:rPr>
              <a:t> </a:t>
            </a:r>
            <a:r>
              <a:rPr sz="1900" spc="-4" dirty="0">
                <a:solidFill>
                  <a:srgbClr val="0000CC"/>
                </a:solidFill>
                <a:cs typeface="Arial"/>
              </a:rPr>
              <a:t>attempts.</a:t>
            </a:r>
            <a:endParaRPr sz="1900" dirty="0">
              <a:solidFill>
                <a:srgbClr val="0000CC"/>
              </a:solidFill>
              <a:cs typeface="Arial"/>
            </a:endParaRPr>
          </a:p>
          <a:p>
            <a:pPr marL="296397" marR="519981" indent="-285750" algn="just" defTabSz="806867">
              <a:lnSpc>
                <a:spcPts val="1711"/>
              </a:lnSpc>
              <a:spcBef>
                <a:spcPts val="415"/>
              </a:spcBef>
              <a:buFont typeface="Arial" panose="020B0604020202020204" pitchFamily="34" charset="0"/>
              <a:buChar char="•"/>
              <a:tabLst>
                <a:tab pos="210122" algn="l"/>
                <a:tab pos="210682" algn="l"/>
              </a:tabLst>
            </a:pPr>
            <a:r>
              <a:rPr sz="1900" spc="-9" dirty="0">
                <a:solidFill>
                  <a:srgbClr val="0000CC"/>
                </a:solidFill>
                <a:cs typeface="Arial"/>
              </a:rPr>
              <a:t>The </a:t>
            </a:r>
            <a:r>
              <a:rPr sz="1900" spc="-4" dirty="0">
                <a:solidFill>
                  <a:srgbClr val="0000CC"/>
                </a:solidFill>
                <a:cs typeface="Arial"/>
              </a:rPr>
              <a:t>machine hosting </a:t>
            </a:r>
            <a:r>
              <a:rPr sz="1900" spc="-9" dirty="0">
                <a:solidFill>
                  <a:srgbClr val="0000CC"/>
                </a:solidFill>
                <a:cs typeface="Arial"/>
              </a:rPr>
              <a:t>the </a:t>
            </a:r>
            <a:r>
              <a:rPr sz="1900" spc="-4" dirty="0">
                <a:solidFill>
                  <a:srgbClr val="0000CC"/>
                </a:solidFill>
                <a:cs typeface="Arial"/>
              </a:rPr>
              <a:t>firewall code </a:t>
            </a:r>
            <a:r>
              <a:rPr sz="1900" spc="-9" dirty="0">
                <a:solidFill>
                  <a:srgbClr val="0000CC"/>
                </a:solidFill>
                <a:cs typeface="Arial"/>
              </a:rPr>
              <a:t>will not </a:t>
            </a:r>
            <a:r>
              <a:rPr sz="1900" spc="-4" dirty="0">
                <a:solidFill>
                  <a:srgbClr val="0000CC"/>
                </a:solidFill>
                <a:cs typeface="Arial"/>
              </a:rPr>
              <a:t>have </a:t>
            </a:r>
            <a:r>
              <a:rPr sz="1900" dirty="0">
                <a:solidFill>
                  <a:srgbClr val="0000CC"/>
                </a:solidFill>
                <a:cs typeface="Arial"/>
              </a:rPr>
              <a:t>any </a:t>
            </a:r>
            <a:r>
              <a:rPr sz="1900" spc="-9" dirty="0">
                <a:solidFill>
                  <a:srgbClr val="0000CC"/>
                </a:solidFill>
                <a:cs typeface="Arial"/>
              </a:rPr>
              <a:t>other </a:t>
            </a:r>
            <a:r>
              <a:rPr sz="1900" spc="-4" dirty="0">
                <a:solidFill>
                  <a:srgbClr val="0000CC"/>
                </a:solidFill>
                <a:cs typeface="Arial"/>
              </a:rPr>
              <a:t>software like </a:t>
            </a:r>
            <a:r>
              <a:rPr sz="1900" dirty="0">
                <a:solidFill>
                  <a:srgbClr val="0000CC"/>
                </a:solidFill>
                <a:cs typeface="Arial"/>
              </a:rPr>
              <a:t>an  </a:t>
            </a:r>
            <a:r>
              <a:rPr sz="1900" spc="-4" dirty="0">
                <a:solidFill>
                  <a:srgbClr val="0000CC"/>
                </a:solidFill>
                <a:cs typeface="Arial"/>
              </a:rPr>
              <a:t>editor, compiler, etc. </a:t>
            </a:r>
            <a:r>
              <a:rPr sz="1900" spc="-13" dirty="0">
                <a:solidFill>
                  <a:srgbClr val="0000CC"/>
                </a:solidFill>
                <a:cs typeface="Arial"/>
              </a:rPr>
              <a:t>in </a:t>
            </a:r>
            <a:r>
              <a:rPr sz="1900" spc="-4" dirty="0">
                <a:solidFill>
                  <a:srgbClr val="0000CC"/>
                </a:solidFill>
                <a:cs typeface="Arial"/>
              </a:rPr>
              <a:t>order </a:t>
            </a:r>
            <a:r>
              <a:rPr sz="1900" spc="-13" dirty="0">
                <a:solidFill>
                  <a:srgbClr val="0000CC"/>
                </a:solidFill>
                <a:cs typeface="Arial"/>
              </a:rPr>
              <a:t>to </a:t>
            </a:r>
            <a:r>
              <a:rPr sz="1900" spc="-4" dirty="0">
                <a:solidFill>
                  <a:srgbClr val="0000CC"/>
                </a:solidFill>
                <a:cs typeface="Arial"/>
              </a:rPr>
              <a:t>reduce </a:t>
            </a:r>
            <a:r>
              <a:rPr sz="1900" dirty="0">
                <a:solidFill>
                  <a:srgbClr val="0000CC"/>
                </a:solidFill>
                <a:cs typeface="Arial"/>
              </a:rPr>
              <a:t>the </a:t>
            </a:r>
            <a:r>
              <a:rPr sz="1900" spc="-4" dirty="0">
                <a:solidFill>
                  <a:srgbClr val="0000CC"/>
                </a:solidFill>
                <a:cs typeface="Arial"/>
              </a:rPr>
              <a:t>chances </a:t>
            </a:r>
            <a:r>
              <a:rPr sz="1900" dirty="0">
                <a:solidFill>
                  <a:srgbClr val="0000CC"/>
                </a:solidFill>
                <a:cs typeface="Arial"/>
              </a:rPr>
              <a:t>of </a:t>
            </a:r>
            <a:r>
              <a:rPr sz="1900" spc="-13" dirty="0">
                <a:solidFill>
                  <a:srgbClr val="0000CC"/>
                </a:solidFill>
                <a:cs typeface="Arial"/>
              </a:rPr>
              <a:t>an</a:t>
            </a:r>
            <a:r>
              <a:rPr sz="1900" spc="79" dirty="0">
                <a:solidFill>
                  <a:srgbClr val="0000CC"/>
                </a:solidFill>
                <a:cs typeface="Arial"/>
              </a:rPr>
              <a:t> </a:t>
            </a:r>
            <a:r>
              <a:rPr sz="1900" spc="-4" dirty="0">
                <a:solidFill>
                  <a:srgbClr val="0000CC"/>
                </a:solidFill>
                <a:cs typeface="Arial"/>
              </a:rPr>
              <a:t>attack.</a:t>
            </a:r>
            <a:endParaRPr sz="1900" dirty="0">
              <a:solidFill>
                <a:srgbClr val="0000CC"/>
              </a:solidFill>
              <a:cs typeface="Aria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- 3 / UNIT - 1</a:t>
            </a:r>
          </a:p>
        </p:txBody>
      </p:sp>
    </p:spTree>
    <p:extLst>
      <p:ext uri="{BB962C8B-B14F-4D97-AF65-F5344CB8AC3E}">
        <p14:creationId xmlns:p14="http://schemas.microsoft.com/office/powerpoint/2010/main" val="26797214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67000"/>
            <a:ext cx="7543800" cy="1447800"/>
          </a:xfrm>
        </p:spPr>
        <p:txBody>
          <a:bodyPr>
            <a:noAutofit/>
          </a:bodyPr>
          <a:lstStyle/>
          <a:p>
            <a:r>
              <a:rPr lang="en-US" sz="3200" b="1" dirty="0">
                <a:solidFill>
                  <a:srgbClr val="0033CC"/>
                </a:solidFill>
                <a:latin typeface="Arial Black" panose="020B0A04020102020204" pitchFamily="34" charset="0"/>
              </a:rPr>
              <a:t>SLO – 1 :</a:t>
            </a:r>
            <a:br>
              <a:rPr lang="en-US" sz="3200" b="1" dirty="0">
                <a:solidFill>
                  <a:srgbClr val="0033CC"/>
                </a:solidFill>
                <a:latin typeface="Arial Black" panose="020B0A04020102020204" pitchFamily="34" charset="0"/>
              </a:rPr>
            </a:br>
            <a:r>
              <a:rPr lang="en-US" sz="3200" dirty="0">
                <a:solidFill>
                  <a:srgbClr val="C00000"/>
                </a:solidFill>
                <a:latin typeface="Arial Black" panose="020B0A04020102020204" pitchFamily="34" charset="0"/>
              </a:rPr>
              <a:t>Demilitarized Zone </a:t>
            </a:r>
            <a:r>
              <a:rPr lang="en-US" sz="3200" spc="-4" dirty="0">
                <a:solidFill>
                  <a:srgbClr val="C00000"/>
                </a:solidFill>
                <a:latin typeface="Arial Black" panose="020B0A04020102020204" pitchFamily="34" charset="0"/>
              </a:rPr>
              <a:t>(DMZ), Alerts</a:t>
            </a:r>
            <a:endParaRPr lang="en-US" sz="3200" dirty="0">
              <a:solidFill>
                <a:srgbClr val="C00000"/>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- 4 / UNIT - 1</a:t>
            </a:r>
          </a:p>
        </p:txBody>
      </p:sp>
    </p:spTree>
    <p:extLst>
      <p:ext uri="{BB962C8B-B14F-4D97-AF65-F5344CB8AC3E}">
        <p14:creationId xmlns:p14="http://schemas.microsoft.com/office/powerpoint/2010/main" val="5377225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1112" y="152400"/>
            <a:ext cx="7151034" cy="442768"/>
          </a:xfrm>
          <a:prstGeom prst="rect">
            <a:avLst/>
          </a:prstGeom>
        </p:spPr>
        <p:txBody>
          <a:bodyPr vert="horz" wrap="square" lIns="0" tIns="11766" rIns="0" bIns="0" rtlCol="0">
            <a:spAutoFit/>
          </a:bodyPr>
          <a:lstStyle/>
          <a:p>
            <a:pPr marL="11206">
              <a:spcBef>
                <a:spcPts val="93"/>
              </a:spcBef>
            </a:pPr>
            <a:r>
              <a:rPr sz="2800" dirty="0">
                <a:solidFill>
                  <a:srgbClr val="C00000"/>
                </a:solidFill>
                <a:latin typeface="Arial Black" panose="020B0A04020102020204" pitchFamily="34" charset="0"/>
              </a:rPr>
              <a:t>Demilitarized Zone </a:t>
            </a:r>
            <a:r>
              <a:rPr sz="2800" spc="-4" dirty="0">
                <a:solidFill>
                  <a:srgbClr val="C00000"/>
                </a:solidFill>
                <a:latin typeface="Arial Black" panose="020B0A04020102020204" pitchFamily="34" charset="0"/>
              </a:rPr>
              <a:t>(DMZ)</a:t>
            </a:r>
            <a:r>
              <a:rPr sz="2800" spc="-88" dirty="0">
                <a:solidFill>
                  <a:srgbClr val="C00000"/>
                </a:solidFill>
                <a:latin typeface="Arial Black" panose="020B0A04020102020204" pitchFamily="34" charset="0"/>
              </a:rPr>
              <a:t> </a:t>
            </a:r>
            <a:r>
              <a:rPr sz="2800" dirty="0">
                <a:solidFill>
                  <a:srgbClr val="C00000"/>
                </a:solidFill>
                <a:latin typeface="Arial Black" panose="020B0A04020102020204" pitchFamily="34" charset="0"/>
              </a:rPr>
              <a:t>Networks</a:t>
            </a:r>
          </a:p>
        </p:txBody>
      </p:sp>
      <p:sp>
        <p:nvSpPr>
          <p:cNvPr id="3" name="object 3"/>
          <p:cNvSpPr txBox="1"/>
          <p:nvPr/>
        </p:nvSpPr>
        <p:spPr>
          <a:xfrm>
            <a:off x="435629" y="610158"/>
            <a:ext cx="8382000" cy="5394754"/>
          </a:xfrm>
          <a:prstGeom prst="rect">
            <a:avLst/>
          </a:prstGeom>
        </p:spPr>
        <p:txBody>
          <a:bodyPr vert="horz" wrap="square" lIns="0" tIns="40901" rIns="0" bIns="0" rtlCol="0">
            <a:spAutoFit/>
          </a:bodyPr>
          <a:lstStyle/>
          <a:p>
            <a:pPr marL="314902" marR="641011" indent="-304256" algn="just" defTabSz="806867">
              <a:lnSpc>
                <a:spcPts val="1906"/>
              </a:lnSpc>
              <a:spcBef>
                <a:spcPts val="322"/>
              </a:spcBef>
              <a:buFontTx/>
              <a:buChar char="•"/>
              <a:tabLst>
                <a:tab pos="315462" algn="l"/>
              </a:tabLst>
            </a:pPr>
            <a:r>
              <a:rPr sz="2200" spc="-9" dirty="0">
                <a:solidFill>
                  <a:srgbClr val="0000CC"/>
                </a:solidFill>
                <a:latin typeface="Arial"/>
                <a:cs typeface="Arial"/>
              </a:rPr>
              <a:t>A DMZ </a:t>
            </a:r>
            <a:r>
              <a:rPr sz="2200" spc="-4" dirty="0">
                <a:solidFill>
                  <a:srgbClr val="0000CC"/>
                </a:solidFill>
                <a:latin typeface="Arial"/>
                <a:cs typeface="Arial"/>
              </a:rPr>
              <a:t>network (also called perimeter network) </a:t>
            </a:r>
            <a:r>
              <a:rPr sz="2200" spc="-13" dirty="0">
                <a:solidFill>
                  <a:srgbClr val="0000CC"/>
                </a:solidFill>
                <a:latin typeface="Arial"/>
                <a:cs typeface="Arial"/>
              </a:rPr>
              <a:t>is </a:t>
            </a:r>
            <a:r>
              <a:rPr sz="2200" spc="-4" dirty="0">
                <a:solidFill>
                  <a:srgbClr val="0000CC"/>
                </a:solidFill>
                <a:latin typeface="Arial"/>
                <a:cs typeface="Arial"/>
              </a:rPr>
              <a:t>a </a:t>
            </a:r>
            <a:r>
              <a:rPr sz="2200" spc="-9" dirty="0">
                <a:solidFill>
                  <a:srgbClr val="0000CC"/>
                </a:solidFill>
                <a:latin typeface="Arial"/>
                <a:cs typeface="Arial"/>
              </a:rPr>
              <a:t>subnet </a:t>
            </a:r>
            <a:r>
              <a:rPr sz="2200" spc="-4" dirty="0">
                <a:solidFill>
                  <a:srgbClr val="0000CC"/>
                </a:solidFill>
                <a:latin typeface="Arial"/>
                <a:cs typeface="Arial"/>
              </a:rPr>
              <a:t>that  contains </a:t>
            </a:r>
            <a:r>
              <a:rPr sz="2200" spc="-9" dirty="0">
                <a:solidFill>
                  <a:srgbClr val="0000CC"/>
                </a:solidFill>
                <a:latin typeface="Arial"/>
                <a:cs typeface="Arial"/>
              </a:rPr>
              <a:t>an </a:t>
            </a:r>
            <a:r>
              <a:rPr sz="2200" spc="-4" dirty="0">
                <a:solidFill>
                  <a:srgbClr val="0000CC"/>
                </a:solidFill>
                <a:latin typeface="Arial"/>
                <a:cs typeface="Arial"/>
              </a:rPr>
              <a:t>organization’s </a:t>
            </a:r>
            <a:r>
              <a:rPr sz="2200" spc="-9" dirty="0">
                <a:solidFill>
                  <a:srgbClr val="0000CC"/>
                </a:solidFill>
                <a:latin typeface="Arial"/>
                <a:cs typeface="Arial"/>
              </a:rPr>
              <a:t>services that </a:t>
            </a:r>
            <a:r>
              <a:rPr sz="2200" spc="-4" dirty="0">
                <a:solidFill>
                  <a:srgbClr val="0000CC"/>
                </a:solidFill>
                <a:latin typeface="Arial"/>
                <a:cs typeface="Arial"/>
              </a:rPr>
              <a:t>are exposed </a:t>
            </a:r>
            <a:r>
              <a:rPr sz="2200" spc="4" dirty="0">
                <a:solidFill>
                  <a:srgbClr val="0000CC"/>
                </a:solidFill>
                <a:latin typeface="Arial"/>
                <a:cs typeface="Arial"/>
              </a:rPr>
              <a:t>to </a:t>
            </a:r>
            <a:r>
              <a:rPr sz="2200" spc="-4" dirty="0">
                <a:solidFill>
                  <a:srgbClr val="0000CC"/>
                </a:solidFill>
                <a:latin typeface="Arial"/>
                <a:cs typeface="Arial"/>
              </a:rPr>
              <a:t>a larger  </a:t>
            </a:r>
            <a:r>
              <a:rPr sz="2200" spc="-9" dirty="0">
                <a:solidFill>
                  <a:srgbClr val="0000CC"/>
                </a:solidFill>
                <a:latin typeface="Arial"/>
                <a:cs typeface="Arial"/>
              </a:rPr>
              <a:t>untrusted </a:t>
            </a:r>
            <a:r>
              <a:rPr sz="2200" spc="-4" dirty="0">
                <a:solidFill>
                  <a:srgbClr val="0000CC"/>
                </a:solidFill>
                <a:latin typeface="Arial"/>
                <a:cs typeface="Arial"/>
              </a:rPr>
              <a:t>network (like </a:t>
            </a:r>
            <a:r>
              <a:rPr sz="2200" spc="-9" dirty="0">
                <a:solidFill>
                  <a:srgbClr val="0000CC"/>
                </a:solidFill>
                <a:latin typeface="Arial"/>
                <a:cs typeface="Arial"/>
              </a:rPr>
              <a:t>the</a:t>
            </a:r>
            <a:r>
              <a:rPr sz="2200" spc="18" dirty="0">
                <a:solidFill>
                  <a:srgbClr val="0000CC"/>
                </a:solidFill>
                <a:latin typeface="Arial"/>
                <a:cs typeface="Arial"/>
              </a:rPr>
              <a:t> </a:t>
            </a:r>
            <a:r>
              <a:rPr sz="2200" spc="-9" dirty="0">
                <a:solidFill>
                  <a:srgbClr val="0000CC"/>
                </a:solidFill>
                <a:latin typeface="Arial"/>
                <a:cs typeface="Arial"/>
              </a:rPr>
              <a:t>Internet).</a:t>
            </a:r>
            <a:endParaRPr sz="2200" dirty="0">
              <a:solidFill>
                <a:srgbClr val="0000CC"/>
              </a:solidFill>
              <a:latin typeface="Arial"/>
              <a:cs typeface="Arial"/>
            </a:endParaRPr>
          </a:p>
          <a:p>
            <a:pPr marL="314902" marR="223008" indent="-304256" algn="just" defTabSz="806867">
              <a:lnSpc>
                <a:spcPts val="1906"/>
              </a:lnSpc>
              <a:spcBef>
                <a:spcPts val="424"/>
              </a:spcBef>
              <a:buFontTx/>
              <a:buChar char="•"/>
              <a:tabLst>
                <a:tab pos="314902" algn="l"/>
                <a:tab pos="315462" algn="l"/>
              </a:tabLst>
            </a:pPr>
            <a:r>
              <a:rPr sz="2200" spc="-9" dirty="0">
                <a:solidFill>
                  <a:srgbClr val="0000CC"/>
                </a:solidFill>
                <a:latin typeface="Arial"/>
                <a:cs typeface="Arial"/>
              </a:rPr>
              <a:t>In other words, </a:t>
            </a:r>
            <a:r>
              <a:rPr sz="2200" dirty="0">
                <a:solidFill>
                  <a:srgbClr val="0000CC"/>
                </a:solidFill>
                <a:latin typeface="Arial"/>
                <a:cs typeface="Arial"/>
              </a:rPr>
              <a:t>the </a:t>
            </a:r>
            <a:r>
              <a:rPr sz="2200" spc="-9" dirty="0">
                <a:solidFill>
                  <a:srgbClr val="0000CC"/>
                </a:solidFill>
                <a:latin typeface="Arial"/>
                <a:cs typeface="Arial"/>
              </a:rPr>
              <a:t>DMZ </a:t>
            </a:r>
            <a:r>
              <a:rPr sz="2200" spc="-4" dirty="0">
                <a:solidFill>
                  <a:srgbClr val="0000CC"/>
                </a:solidFill>
                <a:latin typeface="Arial"/>
                <a:cs typeface="Arial"/>
              </a:rPr>
              <a:t>comprises </a:t>
            </a:r>
            <a:r>
              <a:rPr sz="2200" spc="-9" dirty="0">
                <a:solidFill>
                  <a:srgbClr val="0000CC"/>
                </a:solidFill>
                <a:latin typeface="Arial"/>
                <a:cs typeface="Arial"/>
              </a:rPr>
              <a:t>of </a:t>
            </a:r>
            <a:r>
              <a:rPr sz="2200" spc="-4" dirty="0">
                <a:solidFill>
                  <a:srgbClr val="0000CC"/>
                </a:solidFill>
                <a:latin typeface="Arial"/>
                <a:cs typeface="Arial"/>
              </a:rPr>
              <a:t>hosts </a:t>
            </a:r>
            <a:r>
              <a:rPr sz="2200" spc="-9" dirty="0">
                <a:solidFill>
                  <a:srgbClr val="0000CC"/>
                </a:solidFill>
                <a:latin typeface="Arial"/>
                <a:cs typeface="Arial"/>
              </a:rPr>
              <a:t>that provide services to  </a:t>
            </a:r>
            <a:r>
              <a:rPr sz="2200" spc="-4" dirty="0">
                <a:solidFill>
                  <a:srgbClr val="0000CC"/>
                </a:solidFill>
                <a:latin typeface="Arial"/>
                <a:cs typeface="Arial"/>
              </a:rPr>
              <a:t>users </a:t>
            </a:r>
            <a:r>
              <a:rPr sz="2200" spc="-9" dirty="0">
                <a:solidFill>
                  <a:srgbClr val="0000CC"/>
                </a:solidFill>
                <a:latin typeface="Arial"/>
                <a:cs typeface="Arial"/>
              </a:rPr>
              <a:t>outside </a:t>
            </a:r>
            <a:r>
              <a:rPr sz="2200" dirty="0">
                <a:solidFill>
                  <a:srgbClr val="0000CC"/>
                </a:solidFill>
                <a:latin typeface="Arial"/>
                <a:cs typeface="Arial"/>
              </a:rPr>
              <a:t>the </a:t>
            </a:r>
            <a:r>
              <a:rPr sz="2200" spc="-4" dirty="0">
                <a:solidFill>
                  <a:srgbClr val="0000CC"/>
                </a:solidFill>
                <a:latin typeface="Arial"/>
                <a:cs typeface="Arial"/>
              </a:rPr>
              <a:t>internal LANs, such </a:t>
            </a:r>
            <a:r>
              <a:rPr sz="2200" spc="-9" dirty="0">
                <a:solidFill>
                  <a:srgbClr val="0000CC"/>
                </a:solidFill>
                <a:latin typeface="Arial"/>
                <a:cs typeface="Arial"/>
              </a:rPr>
              <a:t>as </a:t>
            </a:r>
            <a:r>
              <a:rPr sz="2200" spc="-4" dirty="0">
                <a:solidFill>
                  <a:srgbClr val="0000CC"/>
                </a:solidFill>
                <a:latin typeface="Arial"/>
                <a:cs typeface="Arial"/>
              </a:rPr>
              <a:t>e-mail, </a:t>
            </a:r>
            <a:r>
              <a:rPr sz="2200" spc="-9" dirty="0">
                <a:solidFill>
                  <a:srgbClr val="0000CC"/>
                </a:solidFill>
                <a:latin typeface="Arial"/>
                <a:cs typeface="Arial"/>
              </a:rPr>
              <a:t>web, </a:t>
            </a:r>
            <a:r>
              <a:rPr sz="2200" dirty="0">
                <a:solidFill>
                  <a:srgbClr val="0000CC"/>
                </a:solidFill>
                <a:latin typeface="Arial"/>
                <a:cs typeface="Arial"/>
              </a:rPr>
              <a:t>DNS</a:t>
            </a:r>
            <a:r>
              <a:rPr sz="2200" spc="44" dirty="0">
                <a:solidFill>
                  <a:srgbClr val="0000CC"/>
                </a:solidFill>
                <a:latin typeface="Arial"/>
                <a:cs typeface="Arial"/>
              </a:rPr>
              <a:t> </a:t>
            </a:r>
            <a:r>
              <a:rPr sz="2200" spc="-4" dirty="0">
                <a:solidFill>
                  <a:srgbClr val="0000CC"/>
                </a:solidFill>
                <a:latin typeface="Arial"/>
                <a:cs typeface="Arial"/>
              </a:rPr>
              <a:t>servers.</a:t>
            </a:r>
            <a:endParaRPr sz="2200" dirty="0">
              <a:solidFill>
                <a:srgbClr val="0000CC"/>
              </a:solidFill>
              <a:latin typeface="Arial"/>
              <a:cs typeface="Arial"/>
            </a:endParaRPr>
          </a:p>
          <a:p>
            <a:pPr marL="314902" marR="80687" indent="-304256" algn="just" defTabSz="806867">
              <a:lnSpc>
                <a:spcPct val="90500"/>
              </a:lnSpc>
              <a:spcBef>
                <a:spcPts val="383"/>
              </a:spcBef>
              <a:buFontTx/>
              <a:buChar char="•"/>
              <a:tabLst>
                <a:tab pos="314902" algn="l"/>
                <a:tab pos="315462" algn="l"/>
              </a:tabLst>
            </a:pPr>
            <a:r>
              <a:rPr sz="2200" spc="-9" dirty="0">
                <a:solidFill>
                  <a:srgbClr val="0000CC"/>
                </a:solidFill>
                <a:latin typeface="Arial"/>
                <a:cs typeface="Arial"/>
              </a:rPr>
              <a:t>Because of the higher </a:t>
            </a:r>
            <a:r>
              <a:rPr sz="2200" dirty="0">
                <a:solidFill>
                  <a:srgbClr val="0000CC"/>
                </a:solidFill>
                <a:latin typeface="Arial"/>
                <a:cs typeface="Arial"/>
              </a:rPr>
              <a:t>chances </a:t>
            </a:r>
            <a:r>
              <a:rPr sz="2200" spc="-9" dirty="0">
                <a:solidFill>
                  <a:srgbClr val="0000CC"/>
                </a:solidFill>
                <a:latin typeface="Arial"/>
                <a:cs typeface="Arial"/>
              </a:rPr>
              <a:t>of </a:t>
            </a:r>
            <a:r>
              <a:rPr sz="2200" spc="-4" dirty="0">
                <a:solidFill>
                  <a:srgbClr val="0000CC"/>
                </a:solidFill>
                <a:latin typeface="Arial"/>
                <a:cs typeface="Arial"/>
              </a:rPr>
              <a:t>these hosts </a:t>
            </a:r>
            <a:r>
              <a:rPr sz="2200" spc="-13" dirty="0">
                <a:solidFill>
                  <a:srgbClr val="0000CC"/>
                </a:solidFill>
                <a:latin typeface="Arial"/>
                <a:cs typeface="Arial"/>
              </a:rPr>
              <a:t>being </a:t>
            </a:r>
            <a:r>
              <a:rPr sz="2200" spc="-4" dirty="0">
                <a:solidFill>
                  <a:srgbClr val="0000CC"/>
                </a:solidFill>
                <a:latin typeface="Arial"/>
                <a:cs typeface="Arial"/>
              </a:rPr>
              <a:t>compromised,  they are placed into their </a:t>
            </a:r>
            <a:r>
              <a:rPr sz="2200" dirty="0">
                <a:solidFill>
                  <a:srgbClr val="0000CC"/>
                </a:solidFill>
                <a:latin typeface="Arial"/>
                <a:cs typeface="Arial"/>
              </a:rPr>
              <a:t>own </a:t>
            </a:r>
            <a:r>
              <a:rPr sz="2200" spc="-4" dirty="0">
                <a:solidFill>
                  <a:srgbClr val="0000CC"/>
                </a:solidFill>
                <a:latin typeface="Arial"/>
                <a:cs typeface="Arial"/>
              </a:rPr>
              <a:t>sub-network </a:t>
            </a:r>
            <a:r>
              <a:rPr sz="2200" spc="-13" dirty="0">
                <a:solidFill>
                  <a:srgbClr val="0000CC"/>
                </a:solidFill>
                <a:latin typeface="Arial"/>
                <a:cs typeface="Arial"/>
              </a:rPr>
              <a:t>in </a:t>
            </a:r>
            <a:r>
              <a:rPr sz="2200" spc="-9" dirty="0">
                <a:solidFill>
                  <a:srgbClr val="0EA246"/>
                </a:solidFill>
                <a:latin typeface="Arial"/>
                <a:cs typeface="Arial"/>
              </a:rPr>
              <a:t>order to </a:t>
            </a:r>
            <a:r>
              <a:rPr sz="2200" spc="-4" dirty="0">
                <a:solidFill>
                  <a:srgbClr val="0EA246"/>
                </a:solidFill>
                <a:latin typeface="Arial"/>
                <a:cs typeface="Arial"/>
              </a:rPr>
              <a:t>protect </a:t>
            </a:r>
            <a:r>
              <a:rPr sz="2200" spc="-9" dirty="0">
                <a:solidFill>
                  <a:srgbClr val="0EA246"/>
                </a:solidFill>
                <a:latin typeface="Arial"/>
                <a:cs typeface="Arial"/>
              </a:rPr>
              <a:t>the </a:t>
            </a:r>
            <a:r>
              <a:rPr sz="2200" spc="-4" dirty="0">
                <a:solidFill>
                  <a:srgbClr val="0EA246"/>
                </a:solidFill>
                <a:latin typeface="Arial"/>
                <a:cs typeface="Arial"/>
              </a:rPr>
              <a:t>rest  </a:t>
            </a:r>
            <a:r>
              <a:rPr sz="2200" spc="-9" dirty="0">
                <a:solidFill>
                  <a:srgbClr val="0EA246"/>
                </a:solidFill>
                <a:latin typeface="Arial"/>
                <a:cs typeface="Arial"/>
              </a:rPr>
              <a:t>of the network </a:t>
            </a:r>
            <a:r>
              <a:rPr sz="2200" spc="-9" dirty="0">
                <a:solidFill>
                  <a:srgbClr val="0000CC"/>
                </a:solidFill>
                <a:latin typeface="Arial"/>
                <a:cs typeface="Arial"/>
              </a:rPr>
              <a:t>if an intruder </a:t>
            </a:r>
            <a:r>
              <a:rPr sz="2200" spc="-4" dirty="0">
                <a:solidFill>
                  <a:srgbClr val="0000CC"/>
                </a:solidFill>
                <a:latin typeface="Arial"/>
                <a:cs typeface="Arial"/>
              </a:rPr>
              <a:t>were </a:t>
            </a:r>
            <a:r>
              <a:rPr sz="2200" spc="-9" dirty="0">
                <a:solidFill>
                  <a:srgbClr val="0000CC"/>
                </a:solidFill>
                <a:latin typeface="Arial"/>
                <a:cs typeface="Arial"/>
              </a:rPr>
              <a:t>to </a:t>
            </a:r>
            <a:r>
              <a:rPr sz="2200" spc="-4" dirty="0">
                <a:solidFill>
                  <a:srgbClr val="0000CC"/>
                </a:solidFill>
                <a:latin typeface="Arial"/>
                <a:cs typeface="Arial"/>
              </a:rPr>
              <a:t>succeed </a:t>
            </a:r>
            <a:r>
              <a:rPr sz="2200" spc="-13" dirty="0">
                <a:solidFill>
                  <a:srgbClr val="0000CC"/>
                </a:solidFill>
                <a:latin typeface="Arial"/>
                <a:cs typeface="Arial"/>
              </a:rPr>
              <a:t>in </a:t>
            </a:r>
            <a:r>
              <a:rPr sz="2200" spc="-4" dirty="0">
                <a:solidFill>
                  <a:srgbClr val="0000CC"/>
                </a:solidFill>
                <a:latin typeface="Arial"/>
                <a:cs typeface="Arial"/>
              </a:rPr>
              <a:t>attacking</a:t>
            </a:r>
            <a:r>
              <a:rPr sz="2200" spc="141" dirty="0">
                <a:solidFill>
                  <a:srgbClr val="0000CC"/>
                </a:solidFill>
                <a:latin typeface="Arial"/>
                <a:cs typeface="Arial"/>
              </a:rPr>
              <a:t> </a:t>
            </a:r>
            <a:r>
              <a:rPr sz="2200" dirty="0">
                <a:solidFill>
                  <a:srgbClr val="0000CC"/>
                </a:solidFill>
                <a:latin typeface="Arial"/>
                <a:cs typeface="Arial"/>
              </a:rPr>
              <a:t>them.</a:t>
            </a:r>
          </a:p>
          <a:p>
            <a:pPr marL="314902" marR="537351" indent="-304256" algn="just" defTabSz="806867">
              <a:lnSpc>
                <a:spcPct val="90500"/>
              </a:lnSpc>
              <a:spcBef>
                <a:spcPts val="393"/>
              </a:spcBef>
              <a:buFontTx/>
              <a:buChar char="•"/>
              <a:tabLst>
                <a:tab pos="314902" algn="l"/>
                <a:tab pos="315462" algn="l"/>
              </a:tabLst>
            </a:pPr>
            <a:r>
              <a:rPr sz="2200" dirty="0">
                <a:solidFill>
                  <a:srgbClr val="0000CC"/>
                </a:solidFill>
                <a:latin typeface="Arial"/>
                <a:cs typeface="Arial"/>
              </a:rPr>
              <a:t>Thus, </a:t>
            </a:r>
            <a:r>
              <a:rPr sz="2200" spc="-4" dirty="0">
                <a:solidFill>
                  <a:srgbClr val="0000CC"/>
                </a:solidFill>
                <a:latin typeface="Arial"/>
                <a:cs typeface="Arial"/>
              </a:rPr>
              <a:t>a </a:t>
            </a:r>
            <a:r>
              <a:rPr sz="2200" spc="-9" dirty="0">
                <a:solidFill>
                  <a:srgbClr val="0000CC"/>
                </a:solidFill>
                <a:latin typeface="Arial"/>
                <a:cs typeface="Arial"/>
              </a:rPr>
              <a:t>DMZ </a:t>
            </a:r>
            <a:r>
              <a:rPr sz="2200" spc="-4" dirty="0">
                <a:solidFill>
                  <a:srgbClr val="0000CC"/>
                </a:solidFill>
                <a:latin typeface="Arial"/>
                <a:cs typeface="Arial"/>
              </a:rPr>
              <a:t>network </a:t>
            </a:r>
            <a:r>
              <a:rPr sz="2200" spc="-9" dirty="0">
                <a:solidFill>
                  <a:srgbClr val="FF0000"/>
                </a:solidFill>
                <a:latin typeface="Arial"/>
                <a:cs typeface="Arial"/>
              </a:rPr>
              <a:t>adds an </a:t>
            </a:r>
            <a:r>
              <a:rPr sz="2200" spc="-4" dirty="0">
                <a:solidFill>
                  <a:srgbClr val="FF0000"/>
                </a:solidFill>
                <a:latin typeface="Arial"/>
                <a:cs typeface="Arial"/>
              </a:rPr>
              <a:t>additional </a:t>
            </a:r>
            <a:r>
              <a:rPr sz="2200" spc="-9" dirty="0">
                <a:solidFill>
                  <a:srgbClr val="FF0000"/>
                </a:solidFill>
                <a:latin typeface="Arial"/>
                <a:cs typeface="Arial"/>
              </a:rPr>
              <a:t>layer of </a:t>
            </a:r>
            <a:r>
              <a:rPr sz="2200" spc="-4" dirty="0">
                <a:solidFill>
                  <a:srgbClr val="FF0000"/>
                </a:solidFill>
                <a:latin typeface="Arial"/>
                <a:cs typeface="Arial"/>
              </a:rPr>
              <a:t>security</a:t>
            </a:r>
            <a:r>
              <a:rPr sz="2200" spc="-4" dirty="0">
                <a:solidFill>
                  <a:srgbClr val="0000CC"/>
                </a:solidFill>
                <a:latin typeface="Arial"/>
                <a:cs typeface="Arial"/>
              </a:rPr>
              <a:t> </a:t>
            </a:r>
            <a:r>
              <a:rPr sz="2200" spc="-9" dirty="0">
                <a:solidFill>
                  <a:srgbClr val="0000CC"/>
                </a:solidFill>
                <a:latin typeface="Arial"/>
                <a:cs typeface="Arial"/>
              </a:rPr>
              <a:t>to an  </a:t>
            </a:r>
            <a:r>
              <a:rPr sz="2200" spc="-4" dirty="0">
                <a:solidFill>
                  <a:srgbClr val="0000CC"/>
                </a:solidFill>
                <a:latin typeface="Arial"/>
                <a:cs typeface="Arial"/>
              </a:rPr>
              <a:t>organization’s LAN – </a:t>
            </a:r>
            <a:r>
              <a:rPr sz="2200" spc="-9" dirty="0">
                <a:solidFill>
                  <a:srgbClr val="0000CC"/>
                </a:solidFill>
                <a:latin typeface="Arial"/>
                <a:cs typeface="Arial"/>
              </a:rPr>
              <a:t>an </a:t>
            </a:r>
            <a:r>
              <a:rPr sz="2200" spc="-4" dirty="0">
                <a:solidFill>
                  <a:srgbClr val="0000CC"/>
                </a:solidFill>
                <a:latin typeface="Arial"/>
                <a:cs typeface="Arial"/>
              </a:rPr>
              <a:t>external attacker only </a:t>
            </a:r>
            <a:r>
              <a:rPr sz="2200" dirty="0">
                <a:solidFill>
                  <a:srgbClr val="0000CC"/>
                </a:solidFill>
                <a:latin typeface="Arial"/>
                <a:cs typeface="Arial"/>
              </a:rPr>
              <a:t>has </a:t>
            </a:r>
            <a:r>
              <a:rPr sz="2200" spc="-4" dirty="0">
                <a:solidFill>
                  <a:srgbClr val="0000CC"/>
                </a:solidFill>
                <a:latin typeface="Arial"/>
                <a:cs typeface="Arial"/>
              </a:rPr>
              <a:t>access </a:t>
            </a:r>
            <a:r>
              <a:rPr sz="2200" spc="-9" dirty="0">
                <a:solidFill>
                  <a:srgbClr val="0000CC"/>
                </a:solidFill>
                <a:latin typeface="Arial"/>
                <a:cs typeface="Arial"/>
              </a:rPr>
              <a:t>to the  </a:t>
            </a:r>
            <a:r>
              <a:rPr sz="2200" spc="-4" dirty="0">
                <a:solidFill>
                  <a:srgbClr val="0000CC"/>
                </a:solidFill>
                <a:latin typeface="Arial"/>
                <a:cs typeface="Arial"/>
              </a:rPr>
              <a:t>hosts </a:t>
            </a:r>
            <a:r>
              <a:rPr sz="2200" spc="-13" dirty="0">
                <a:solidFill>
                  <a:srgbClr val="0000CC"/>
                </a:solidFill>
                <a:latin typeface="Arial"/>
                <a:cs typeface="Arial"/>
              </a:rPr>
              <a:t>in </a:t>
            </a:r>
            <a:r>
              <a:rPr sz="2200" dirty="0">
                <a:solidFill>
                  <a:srgbClr val="0000CC"/>
                </a:solidFill>
                <a:latin typeface="Arial"/>
                <a:cs typeface="Arial"/>
              </a:rPr>
              <a:t>the </a:t>
            </a:r>
            <a:r>
              <a:rPr sz="2200" spc="-9" dirty="0">
                <a:solidFill>
                  <a:srgbClr val="0000CC"/>
                </a:solidFill>
                <a:latin typeface="Arial"/>
                <a:cs typeface="Arial"/>
              </a:rPr>
              <a:t>DMZ </a:t>
            </a:r>
            <a:r>
              <a:rPr sz="2200" dirty="0">
                <a:solidFill>
                  <a:srgbClr val="0EA246"/>
                </a:solidFill>
                <a:latin typeface="Arial"/>
                <a:cs typeface="Arial"/>
              </a:rPr>
              <a:t>and not </a:t>
            </a:r>
            <a:r>
              <a:rPr sz="2200" spc="-9" dirty="0">
                <a:solidFill>
                  <a:srgbClr val="0EA246"/>
                </a:solidFill>
                <a:latin typeface="Arial"/>
                <a:cs typeface="Arial"/>
              </a:rPr>
              <a:t>to </a:t>
            </a:r>
            <a:r>
              <a:rPr sz="2200" dirty="0">
                <a:solidFill>
                  <a:srgbClr val="0EA246"/>
                </a:solidFill>
                <a:latin typeface="Arial"/>
                <a:cs typeface="Arial"/>
              </a:rPr>
              <a:t>any </a:t>
            </a:r>
            <a:r>
              <a:rPr sz="2200" spc="-9" dirty="0">
                <a:solidFill>
                  <a:srgbClr val="0EA246"/>
                </a:solidFill>
                <a:latin typeface="Arial"/>
                <a:cs typeface="Arial"/>
              </a:rPr>
              <a:t>other </a:t>
            </a:r>
            <a:r>
              <a:rPr sz="2200" spc="-4" dirty="0">
                <a:solidFill>
                  <a:srgbClr val="0EA246"/>
                </a:solidFill>
                <a:latin typeface="Arial"/>
                <a:cs typeface="Arial"/>
              </a:rPr>
              <a:t>internal</a:t>
            </a:r>
            <a:r>
              <a:rPr sz="2200" spc="4" dirty="0">
                <a:solidFill>
                  <a:srgbClr val="0EA246"/>
                </a:solidFill>
                <a:latin typeface="Arial"/>
                <a:cs typeface="Arial"/>
              </a:rPr>
              <a:t> </a:t>
            </a:r>
            <a:r>
              <a:rPr sz="2200" spc="-4" dirty="0">
                <a:solidFill>
                  <a:srgbClr val="0EA246"/>
                </a:solidFill>
                <a:latin typeface="Arial"/>
                <a:cs typeface="Arial"/>
              </a:rPr>
              <a:t>networks</a:t>
            </a:r>
            <a:r>
              <a:rPr sz="2200" spc="-4" dirty="0">
                <a:solidFill>
                  <a:srgbClr val="0000CC"/>
                </a:solidFill>
                <a:latin typeface="Arial"/>
                <a:cs typeface="Arial"/>
              </a:rPr>
              <a:t>.</a:t>
            </a:r>
            <a:endParaRPr sz="2200" dirty="0">
              <a:solidFill>
                <a:srgbClr val="0000CC"/>
              </a:solidFill>
              <a:latin typeface="Arial"/>
              <a:cs typeface="Arial"/>
            </a:endParaRPr>
          </a:p>
          <a:p>
            <a:pPr marL="314902" marR="4483" indent="-304256" algn="just" defTabSz="806867">
              <a:lnSpc>
                <a:spcPts val="1906"/>
              </a:lnSpc>
              <a:spcBef>
                <a:spcPts val="449"/>
              </a:spcBef>
              <a:buFontTx/>
              <a:buChar char="•"/>
              <a:tabLst>
                <a:tab pos="314902" algn="l"/>
                <a:tab pos="315462" algn="l"/>
              </a:tabLst>
            </a:pPr>
            <a:r>
              <a:rPr sz="2200" spc="-4" dirty="0">
                <a:solidFill>
                  <a:srgbClr val="0000CC"/>
                </a:solidFill>
                <a:latin typeface="Arial"/>
                <a:cs typeface="Arial"/>
              </a:rPr>
              <a:t>Hosts </a:t>
            </a:r>
            <a:r>
              <a:rPr sz="2200" spc="-13" dirty="0">
                <a:solidFill>
                  <a:srgbClr val="0000CC"/>
                </a:solidFill>
                <a:latin typeface="Arial"/>
                <a:cs typeface="Arial"/>
              </a:rPr>
              <a:t>in </a:t>
            </a:r>
            <a:r>
              <a:rPr sz="2200" dirty="0">
                <a:solidFill>
                  <a:srgbClr val="0000CC"/>
                </a:solidFill>
                <a:latin typeface="Arial"/>
                <a:cs typeface="Arial"/>
              </a:rPr>
              <a:t>the </a:t>
            </a:r>
            <a:r>
              <a:rPr sz="2200" spc="-9" dirty="0">
                <a:solidFill>
                  <a:srgbClr val="0000CC"/>
                </a:solidFill>
                <a:latin typeface="Arial"/>
                <a:cs typeface="Arial"/>
              </a:rPr>
              <a:t>DMZ </a:t>
            </a:r>
            <a:r>
              <a:rPr sz="2200" spc="-4" dirty="0">
                <a:solidFill>
                  <a:srgbClr val="0000CC"/>
                </a:solidFill>
                <a:latin typeface="Arial"/>
                <a:cs typeface="Arial"/>
              </a:rPr>
              <a:t>provide </a:t>
            </a:r>
            <a:r>
              <a:rPr sz="2200" spc="-9" dirty="0">
                <a:solidFill>
                  <a:srgbClr val="0000CC"/>
                </a:solidFill>
                <a:latin typeface="Arial"/>
                <a:cs typeface="Arial"/>
              </a:rPr>
              <a:t>services to both </a:t>
            </a:r>
            <a:r>
              <a:rPr sz="2200" dirty="0">
                <a:solidFill>
                  <a:srgbClr val="0000CC"/>
                </a:solidFill>
                <a:latin typeface="Arial"/>
                <a:cs typeface="Arial"/>
              </a:rPr>
              <a:t>the </a:t>
            </a:r>
            <a:r>
              <a:rPr sz="2200" spc="-4" dirty="0">
                <a:solidFill>
                  <a:srgbClr val="0000CC"/>
                </a:solidFill>
                <a:latin typeface="Arial"/>
                <a:cs typeface="Arial"/>
              </a:rPr>
              <a:t>internal </a:t>
            </a:r>
            <a:r>
              <a:rPr sz="2200" spc="-9" dirty="0">
                <a:solidFill>
                  <a:srgbClr val="0000CC"/>
                </a:solidFill>
                <a:latin typeface="Arial"/>
                <a:cs typeface="Arial"/>
              </a:rPr>
              <a:t>and </a:t>
            </a:r>
            <a:r>
              <a:rPr sz="2200" spc="-4" dirty="0">
                <a:solidFill>
                  <a:srgbClr val="0000CC"/>
                </a:solidFill>
                <a:latin typeface="Arial"/>
                <a:cs typeface="Arial"/>
              </a:rPr>
              <a:t>external  networks – </a:t>
            </a:r>
            <a:r>
              <a:rPr sz="2200" spc="-9" dirty="0">
                <a:solidFill>
                  <a:srgbClr val="0000CC"/>
                </a:solidFill>
                <a:latin typeface="Arial"/>
                <a:cs typeface="Arial"/>
              </a:rPr>
              <a:t>an </a:t>
            </a:r>
            <a:r>
              <a:rPr sz="2200" spc="-4" dirty="0">
                <a:solidFill>
                  <a:srgbClr val="0000CC"/>
                </a:solidFill>
                <a:latin typeface="Arial"/>
                <a:cs typeface="Arial"/>
              </a:rPr>
              <a:t>external (“front-end”) firewall monitors </a:t>
            </a:r>
            <a:r>
              <a:rPr sz="2200" spc="-9" dirty="0">
                <a:solidFill>
                  <a:srgbClr val="0000CC"/>
                </a:solidFill>
                <a:latin typeface="Arial"/>
                <a:cs typeface="Arial"/>
              </a:rPr>
              <a:t>the </a:t>
            </a:r>
            <a:r>
              <a:rPr sz="2200" spc="-4" dirty="0">
                <a:solidFill>
                  <a:srgbClr val="0000CC"/>
                </a:solidFill>
                <a:latin typeface="Arial"/>
                <a:cs typeface="Arial"/>
              </a:rPr>
              <a:t>traffic  between </a:t>
            </a:r>
            <a:r>
              <a:rPr sz="2200" dirty="0">
                <a:solidFill>
                  <a:srgbClr val="0000CC"/>
                </a:solidFill>
                <a:latin typeface="Arial"/>
                <a:cs typeface="Arial"/>
              </a:rPr>
              <a:t>the </a:t>
            </a:r>
            <a:r>
              <a:rPr sz="2200" spc="-9" dirty="0">
                <a:solidFill>
                  <a:srgbClr val="0000CC"/>
                </a:solidFill>
                <a:latin typeface="Arial"/>
                <a:cs typeface="Arial"/>
              </a:rPr>
              <a:t>DMZ </a:t>
            </a:r>
            <a:r>
              <a:rPr sz="2200" spc="-4" dirty="0">
                <a:solidFill>
                  <a:srgbClr val="0000CC"/>
                </a:solidFill>
                <a:latin typeface="Arial"/>
                <a:cs typeface="Arial"/>
              </a:rPr>
              <a:t>network </a:t>
            </a:r>
            <a:r>
              <a:rPr sz="2200" spc="-9" dirty="0">
                <a:solidFill>
                  <a:srgbClr val="0000CC"/>
                </a:solidFill>
                <a:latin typeface="Arial"/>
                <a:cs typeface="Arial"/>
              </a:rPr>
              <a:t>and </a:t>
            </a:r>
            <a:r>
              <a:rPr sz="2200" dirty="0">
                <a:solidFill>
                  <a:srgbClr val="0000CC"/>
                </a:solidFill>
                <a:latin typeface="Arial"/>
                <a:cs typeface="Arial"/>
              </a:rPr>
              <a:t>the </a:t>
            </a:r>
            <a:r>
              <a:rPr sz="2200" spc="-4" dirty="0">
                <a:solidFill>
                  <a:srgbClr val="0000CC"/>
                </a:solidFill>
                <a:latin typeface="Arial"/>
                <a:cs typeface="Arial"/>
              </a:rPr>
              <a:t>external Internet; </a:t>
            </a:r>
            <a:r>
              <a:rPr sz="2200" spc="-9" dirty="0">
                <a:solidFill>
                  <a:srgbClr val="0000CC"/>
                </a:solidFill>
                <a:latin typeface="Arial"/>
                <a:cs typeface="Arial"/>
              </a:rPr>
              <a:t>while, </a:t>
            </a:r>
            <a:r>
              <a:rPr sz="2200" spc="4" dirty="0">
                <a:solidFill>
                  <a:srgbClr val="0000CC"/>
                </a:solidFill>
                <a:latin typeface="Arial"/>
                <a:cs typeface="Arial"/>
              </a:rPr>
              <a:t>an </a:t>
            </a:r>
            <a:r>
              <a:rPr sz="2200" spc="-4" dirty="0">
                <a:solidFill>
                  <a:srgbClr val="0000CC"/>
                </a:solidFill>
                <a:latin typeface="Arial"/>
                <a:cs typeface="Arial"/>
              </a:rPr>
              <a:t>internal  (“back-end”) firewall </a:t>
            </a:r>
            <a:r>
              <a:rPr sz="2200" dirty="0">
                <a:solidFill>
                  <a:srgbClr val="0000CC"/>
                </a:solidFill>
                <a:latin typeface="Arial"/>
                <a:cs typeface="Arial"/>
              </a:rPr>
              <a:t>monitors </a:t>
            </a:r>
            <a:r>
              <a:rPr sz="2200" spc="-9" dirty="0">
                <a:solidFill>
                  <a:srgbClr val="0000CC"/>
                </a:solidFill>
                <a:latin typeface="Arial"/>
                <a:cs typeface="Arial"/>
              </a:rPr>
              <a:t>the </a:t>
            </a:r>
            <a:r>
              <a:rPr sz="2200" spc="-4" dirty="0">
                <a:solidFill>
                  <a:srgbClr val="0000CC"/>
                </a:solidFill>
                <a:latin typeface="Arial"/>
                <a:cs typeface="Arial"/>
              </a:rPr>
              <a:t>traffic </a:t>
            </a:r>
            <a:r>
              <a:rPr sz="2200" spc="-9" dirty="0">
                <a:solidFill>
                  <a:srgbClr val="0000CC"/>
                </a:solidFill>
                <a:latin typeface="Arial"/>
                <a:cs typeface="Arial"/>
              </a:rPr>
              <a:t>between the </a:t>
            </a:r>
            <a:r>
              <a:rPr sz="2200" dirty="0">
                <a:solidFill>
                  <a:srgbClr val="0000CC"/>
                </a:solidFill>
                <a:latin typeface="Arial"/>
                <a:cs typeface="Arial"/>
              </a:rPr>
              <a:t>DMZ </a:t>
            </a:r>
            <a:r>
              <a:rPr sz="2200" spc="-4" dirty="0">
                <a:solidFill>
                  <a:srgbClr val="0000CC"/>
                </a:solidFill>
                <a:latin typeface="Arial"/>
                <a:cs typeface="Arial"/>
              </a:rPr>
              <a:t>hosts </a:t>
            </a:r>
            <a:r>
              <a:rPr sz="2200" spc="-9" dirty="0">
                <a:solidFill>
                  <a:srgbClr val="0000CC"/>
                </a:solidFill>
                <a:latin typeface="Arial"/>
                <a:cs typeface="Arial"/>
              </a:rPr>
              <a:t>and  the </a:t>
            </a:r>
            <a:r>
              <a:rPr sz="2200" spc="-4" dirty="0">
                <a:solidFill>
                  <a:srgbClr val="0000CC"/>
                </a:solidFill>
                <a:latin typeface="Arial"/>
                <a:cs typeface="Arial"/>
              </a:rPr>
              <a:t>internal network</a:t>
            </a:r>
            <a:r>
              <a:rPr sz="2200" spc="13" dirty="0">
                <a:solidFill>
                  <a:srgbClr val="0000CC"/>
                </a:solidFill>
                <a:latin typeface="Arial"/>
                <a:cs typeface="Arial"/>
              </a:rPr>
              <a:t> </a:t>
            </a:r>
            <a:r>
              <a:rPr sz="2200" spc="-9" dirty="0">
                <a:solidFill>
                  <a:srgbClr val="0000CC"/>
                </a:solidFill>
                <a:latin typeface="Arial"/>
                <a:cs typeface="Arial"/>
              </a:rPr>
              <a:t>clients.</a:t>
            </a:r>
            <a:endParaRPr sz="2200" dirty="0">
              <a:solidFill>
                <a:srgbClr val="0000CC"/>
              </a:solidFill>
              <a:latin typeface="Arial"/>
              <a:cs typeface="Aria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- 4 / UNIT - 1</a:t>
            </a:r>
          </a:p>
        </p:txBody>
      </p:sp>
    </p:spTree>
    <p:extLst>
      <p:ext uri="{BB962C8B-B14F-4D97-AF65-F5344CB8AC3E}">
        <p14:creationId xmlns:p14="http://schemas.microsoft.com/office/powerpoint/2010/main" val="10532795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2353" y="2218765"/>
            <a:ext cx="3092824" cy="2689412"/>
          </a:xfrm>
          <a:custGeom>
            <a:avLst/>
            <a:gdLst/>
            <a:ahLst/>
            <a:cxnLst/>
            <a:rect l="l" t="t" r="r" b="b"/>
            <a:pathLst>
              <a:path w="3505200" h="3048000">
                <a:moveTo>
                  <a:pt x="3505199" y="3047999"/>
                </a:moveTo>
                <a:lnTo>
                  <a:pt x="3505199" y="0"/>
                </a:lnTo>
                <a:lnTo>
                  <a:pt x="0" y="0"/>
                </a:lnTo>
                <a:lnTo>
                  <a:pt x="0" y="3047999"/>
                </a:lnTo>
                <a:lnTo>
                  <a:pt x="3505199" y="3047999"/>
                </a:lnTo>
                <a:close/>
              </a:path>
            </a:pathLst>
          </a:custGeom>
          <a:solidFill>
            <a:srgbClr val="98CC00"/>
          </a:solidFill>
        </p:spPr>
        <p:txBody>
          <a:bodyPr wrap="square" lIns="0" tIns="0" rIns="0" bIns="0" rtlCol="0"/>
          <a:lstStyle/>
          <a:p>
            <a:pPr defTabSz="806867"/>
            <a:endParaRPr sz="1588">
              <a:solidFill>
                <a:prstClr val="black"/>
              </a:solidFill>
              <a:latin typeface="Calibri"/>
            </a:endParaRPr>
          </a:p>
        </p:txBody>
      </p:sp>
      <p:sp>
        <p:nvSpPr>
          <p:cNvPr id="3" name="object 3"/>
          <p:cNvSpPr txBox="1"/>
          <p:nvPr/>
        </p:nvSpPr>
        <p:spPr>
          <a:xfrm>
            <a:off x="2191872" y="3482923"/>
            <a:ext cx="56590" cy="192360"/>
          </a:xfrm>
          <a:prstGeom prst="rect">
            <a:avLst/>
          </a:prstGeom>
        </p:spPr>
        <p:txBody>
          <a:bodyPr vert="horz" wrap="square" lIns="0" tIns="0" rIns="0" bIns="0" rtlCol="0">
            <a:spAutoFit/>
          </a:bodyPr>
          <a:lstStyle/>
          <a:p>
            <a:pPr defTabSz="806867">
              <a:lnSpc>
                <a:spcPts val="1544"/>
              </a:lnSpc>
            </a:pPr>
            <a:r>
              <a:rPr sz="1588" dirty="0">
                <a:solidFill>
                  <a:prstClr val="black"/>
                </a:solidFill>
                <a:latin typeface="Arial"/>
                <a:cs typeface="Arial"/>
              </a:rPr>
              <a:t>I</a:t>
            </a:r>
            <a:endParaRPr sz="1588">
              <a:solidFill>
                <a:prstClr val="black"/>
              </a:solidFill>
              <a:latin typeface="Arial"/>
              <a:cs typeface="Arial"/>
            </a:endParaRPr>
          </a:p>
        </p:txBody>
      </p:sp>
      <p:grpSp>
        <p:nvGrpSpPr>
          <p:cNvPr id="4" name="object 4"/>
          <p:cNvGrpSpPr/>
          <p:nvPr/>
        </p:nvGrpSpPr>
        <p:grpSpPr>
          <a:xfrm>
            <a:off x="806824" y="403412"/>
            <a:ext cx="7597588" cy="5849471"/>
            <a:chOff x="762000" y="457200"/>
            <a:chExt cx="8610600" cy="6629400"/>
          </a:xfrm>
        </p:grpSpPr>
        <p:sp>
          <p:nvSpPr>
            <p:cNvPr id="5" name="object 5"/>
            <p:cNvSpPr/>
            <p:nvPr/>
          </p:nvSpPr>
          <p:spPr>
            <a:xfrm>
              <a:off x="6934200" y="4038600"/>
              <a:ext cx="2438400" cy="3048000"/>
            </a:xfrm>
            <a:custGeom>
              <a:avLst/>
              <a:gdLst/>
              <a:ahLst/>
              <a:cxnLst/>
              <a:rect l="l" t="t" r="r" b="b"/>
              <a:pathLst>
                <a:path w="2438400" h="3048000">
                  <a:moveTo>
                    <a:pt x="2438399" y="3047999"/>
                  </a:moveTo>
                  <a:lnTo>
                    <a:pt x="2438399" y="0"/>
                  </a:lnTo>
                  <a:lnTo>
                    <a:pt x="0" y="0"/>
                  </a:lnTo>
                  <a:lnTo>
                    <a:pt x="0" y="3047999"/>
                  </a:lnTo>
                  <a:lnTo>
                    <a:pt x="2438399" y="3047999"/>
                  </a:lnTo>
                  <a:close/>
                </a:path>
              </a:pathLst>
            </a:custGeom>
            <a:solidFill>
              <a:srgbClr val="BAE0E3"/>
            </a:solidFill>
          </p:spPr>
          <p:txBody>
            <a:bodyPr wrap="square" lIns="0" tIns="0" rIns="0" bIns="0" rtlCol="0"/>
            <a:lstStyle/>
            <a:p>
              <a:pPr defTabSz="806867"/>
              <a:endParaRPr sz="1588">
                <a:solidFill>
                  <a:prstClr val="black"/>
                </a:solidFill>
                <a:latin typeface="Calibri"/>
              </a:endParaRPr>
            </a:p>
          </p:txBody>
        </p:sp>
        <p:sp>
          <p:nvSpPr>
            <p:cNvPr id="6" name="object 6"/>
            <p:cNvSpPr/>
            <p:nvPr/>
          </p:nvSpPr>
          <p:spPr>
            <a:xfrm>
              <a:off x="7045569" y="457200"/>
              <a:ext cx="2250830" cy="2063495"/>
            </a:xfrm>
            <a:prstGeom prst="rect">
              <a:avLst/>
            </a:prstGeom>
            <a:blipFill>
              <a:blip r:embed="rId2" cstate="print"/>
              <a:stretch>
                <a:fillRect/>
              </a:stretch>
            </a:blipFill>
          </p:spPr>
          <p:txBody>
            <a:bodyPr wrap="square" lIns="0" tIns="0" rIns="0" bIns="0" rtlCol="0"/>
            <a:lstStyle/>
            <a:p>
              <a:pPr defTabSz="806867"/>
              <a:endParaRPr sz="1588">
                <a:solidFill>
                  <a:prstClr val="black"/>
                </a:solidFill>
                <a:latin typeface="Calibri"/>
              </a:endParaRPr>
            </a:p>
          </p:txBody>
        </p:sp>
        <p:sp>
          <p:nvSpPr>
            <p:cNvPr id="7" name="object 7"/>
            <p:cNvSpPr/>
            <p:nvPr/>
          </p:nvSpPr>
          <p:spPr>
            <a:xfrm>
              <a:off x="5334000" y="2286000"/>
              <a:ext cx="1447800" cy="1304544"/>
            </a:xfrm>
            <a:prstGeom prst="rect">
              <a:avLst/>
            </a:prstGeom>
            <a:blipFill>
              <a:blip r:embed="rId3" cstate="print"/>
              <a:stretch>
                <a:fillRect/>
              </a:stretch>
            </a:blipFill>
          </p:spPr>
          <p:txBody>
            <a:bodyPr wrap="square" lIns="0" tIns="0" rIns="0" bIns="0" rtlCol="0"/>
            <a:lstStyle/>
            <a:p>
              <a:pPr defTabSz="806867"/>
              <a:endParaRPr sz="1588">
                <a:solidFill>
                  <a:prstClr val="black"/>
                </a:solidFill>
                <a:latin typeface="Calibri"/>
              </a:endParaRPr>
            </a:p>
          </p:txBody>
        </p:sp>
        <p:sp>
          <p:nvSpPr>
            <p:cNvPr id="8" name="object 8"/>
            <p:cNvSpPr/>
            <p:nvPr/>
          </p:nvSpPr>
          <p:spPr>
            <a:xfrm>
              <a:off x="6629400" y="2362199"/>
              <a:ext cx="1524000" cy="457200"/>
            </a:xfrm>
            <a:custGeom>
              <a:avLst/>
              <a:gdLst/>
              <a:ahLst/>
              <a:cxnLst/>
              <a:rect l="l" t="t" r="r" b="b"/>
              <a:pathLst>
                <a:path w="1524000" h="457200">
                  <a:moveTo>
                    <a:pt x="0" y="457199"/>
                  </a:moveTo>
                  <a:lnTo>
                    <a:pt x="1523999" y="0"/>
                  </a:lnTo>
                </a:path>
              </a:pathLst>
            </a:custGeom>
            <a:ln w="57149">
              <a:solidFill>
                <a:srgbClr val="000000"/>
              </a:solidFill>
            </a:ln>
          </p:spPr>
          <p:txBody>
            <a:bodyPr wrap="square" lIns="0" tIns="0" rIns="0" bIns="0" rtlCol="0"/>
            <a:lstStyle/>
            <a:p>
              <a:pPr defTabSz="806867"/>
              <a:endParaRPr sz="1588">
                <a:solidFill>
                  <a:prstClr val="black"/>
                </a:solidFill>
                <a:latin typeface="Calibri"/>
              </a:endParaRPr>
            </a:p>
          </p:txBody>
        </p:sp>
        <p:sp>
          <p:nvSpPr>
            <p:cNvPr id="9" name="object 9"/>
            <p:cNvSpPr/>
            <p:nvPr/>
          </p:nvSpPr>
          <p:spPr>
            <a:xfrm>
              <a:off x="5029200" y="4267200"/>
              <a:ext cx="1316736" cy="1170432"/>
            </a:xfrm>
            <a:prstGeom prst="rect">
              <a:avLst/>
            </a:prstGeom>
            <a:blipFill>
              <a:blip r:embed="rId4"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0" name="object 10"/>
            <p:cNvSpPr/>
            <p:nvPr/>
          </p:nvSpPr>
          <p:spPr>
            <a:xfrm>
              <a:off x="5943600" y="3200399"/>
              <a:ext cx="990600" cy="1676400"/>
            </a:xfrm>
            <a:custGeom>
              <a:avLst/>
              <a:gdLst/>
              <a:ahLst/>
              <a:cxnLst/>
              <a:rect l="l" t="t" r="r" b="b"/>
              <a:pathLst>
                <a:path w="990600" h="1676400">
                  <a:moveTo>
                    <a:pt x="228599" y="0"/>
                  </a:moveTo>
                  <a:lnTo>
                    <a:pt x="0" y="1142999"/>
                  </a:lnTo>
                </a:path>
                <a:path w="990600" h="1676400">
                  <a:moveTo>
                    <a:pt x="228599" y="1676399"/>
                  </a:moveTo>
                  <a:lnTo>
                    <a:pt x="990599" y="1676399"/>
                  </a:lnTo>
                </a:path>
              </a:pathLst>
            </a:custGeom>
            <a:ln w="57149">
              <a:solidFill>
                <a:srgbClr val="000000"/>
              </a:solidFill>
            </a:ln>
          </p:spPr>
          <p:txBody>
            <a:bodyPr wrap="square" lIns="0" tIns="0" rIns="0" bIns="0" rtlCol="0"/>
            <a:lstStyle/>
            <a:p>
              <a:pPr defTabSz="806867"/>
              <a:endParaRPr sz="1588">
                <a:solidFill>
                  <a:prstClr val="black"/>
                </a:solidFill>
                <a:latin typeface="Calibri"/>
              </a:endParaRPr>
            </a:p>
          </p:txBody>
        </p:sp>
        <p:sp>
          <p:nvSpPr>
            <p:cNvPr id="11" name="object 11"/>
            <p:cNvSpPr/>
            <p:nvPr/>
          </p:nvSpPr>
          <p:spPr>
            <a:xfrm>
              <a:off x="8305800" y="4114800"/>
              <a:ext cx="880872" cy="1219200"/>
            </a:xfrm>
            <a:prstGeom prst="rect">
              <a:avLst/>
            </a:prstGeom>
            <a:blipFill>
              <a:blip r:embed="rId5"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2" name="object 12"/>
            <p:cNvSpPr/>
            <p:nvPr/>
          </p:nvSpPr>
          <p:spPr>
            <a:xfrm>
              <a:off x="7144511" y="4267200"/>
              <a:ext cx="856488" cy="1752600"/>
            </a:xfrm>
            <a:prstGeom prst="rect">
              <a:avLst/>
            </a:prstGeom>
            <a:blipFill>
              <a:blip r:embed="rId6"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3" name="object 13"/>
            <p:cNvSpPr/>
            <p:nvPr/>
          </p:nvSpPr>
          <p:spPr>
            <a:xfrm>
              <a:off x="8491728" y="5410200"/>
              <a:ext cx="728472" cy="1600200"/>
            </a:xfrm>
            <a:prstGeom prst="rect">
              <a:avLst/>
            </a:prstGeom>
            <a:blipFill>
              <a:blip r:embed="rId7"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4" name="object 14"/>
            <p:cNvSpPr/>
            <p:nvPr/>
          </p:nvSpPr>
          <p:spPr>
            <a:xfrm>
              <a:off x="4800600" y="5638800"/>
              <a:ext cx="1447800" cy="1304544"/>
            </a:xfrm>
            <a:prstGeom prst="rect">
              <a:avLst/>
            </a:prstGeom>
            <a:blipFill>
              <a:blip r:embed="rId3"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5" name="object 15"/>
            <p:cNvSpPr/>
            <p:nvPr/>
          </p:nvSpPr>
          <p:spPr>
            <a:xfrm>
              <a:off x="5486400" y="5257800"/>
              <a:ext cx="228600" cy="685800"/>
            </a:xfrm>
            <a:custGeom>
              <a:avLst/>
              <a:gdLst/>
              <a:ahLst/>
              <a:cxnLst/>
              <a:rect l="l" t="t" r="r" b="b"/>
              <a:pathLst>
                <a:path w="228600" h="685800">
                  <a:moveTo>
                    <a:pt x="228599" y="0"/>
                  </a:moveTo>
                  <a:lnTo>
                    <a:pt x="0" y="685799"/>
                  </a:lnTo>
                </a:path>
              </a:pathLst>
            </a:custGeom>
            <a:ln w="57149">
              <a:solidFill>
                <a:srgbClr val="000000"/>
              </a:solidFill>
            </a:ln>
          </p:spPr>
          <p:txBody>
            <a:bodyPr wrap="square" lIns="0" tIns="0" rIns="0" bIns="0" rtlCol="0"/>
            <a:lstStyle/>
            <a:p>
              <a:pPr defTabSz="806867"/>
              <a:endParaRPr sz="1588">
                <a:solidFill>
                  <a:prstClr val="black"/>
                </a:solidFill>
                <a:latin typeface="Calibri"/>
              </a:endParaRPr>
            </a:p>
          </p:txBody>
        </p:sp>
        <p:sp>
          <p:nvSpPr>
            <p:cNvPr id="16" name="object 16"/>
            <p:cNvSpPr/>
            <p:nvPr/>
          </p:nvSpPr>
          <p:spPr>
            <a:xfrm>
              <a:off x="2438400" y="5791200"/>
              <a:ext cx="1316735" cy="1170432"/>
            </a:xfrm>
            <a:prstGeom prst="rect">
              <a:avLst/>
            </a:prstGeom>
            <a:blipFill>
              <a:blip r:embed="rId4"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7" name="object 17"/>
            <p:cNvSpPr/>
            <p:nvPr/>
          </p:nvSpPr>
          <p:spPr>
            <a:xfrm>
              <a:off x="3581400" y="6248399"/>
              <a:ext cx="1371600" cy="0"/>
            </a:xfrm>
            <a:custGeom>
              <a:avLst/>
              <a:gdLst/>
              <a:ahLst/>
              <a:cxnLst/>
              <a:rect l="l" t="t" r="r" b="b"/>
              <a:pathLst>
                <a:path w="1371600">
                  <a:moveTo>
                    <a:pt x="0" y="0"/>
                  </a:moveTo>
                  <a:lnTo>
                    <a:pt x="1371599" y="0"/>
                  </a:lnTo>
                </a:path>
              </a:pathLst>
            </a:custGeom>
            <a:ln w="57149">
              <a:solidFill>
                <a:srgbClr val="000000"/>
              </a:solidFill>
            </a:ln>
          </p:spPr>
          <p:txBody>
            <a:bodyPr wrap="square" lIns="0" tIns="0" rIns="0" bIns="0" rtlCol="0"/>
            <a:lstStyle/>
            <a:p>
              <a:pPr defTabSz="806867"/>
              <a:endParaRPr sz="1588">
                <a:solidFill>
                  <a:prstClr val="black"/>
                </a:solidFill>
                <a:latin typeface="Calibri"/>
              </a:endParaRPr>
            </a:p>
          </p:txBody>
        </p:sp>
        <p:sp>
          <p:nvSpPr>
            <p:cNvPr id="18" name="object 18"/>
            <p:cNvSpPr/>
            <p:nvPr/>
          </p:nvSpPr>
          <p:spPr>
            <a:xfrm>
              <a:off x="762000" y="2971799"/>
              <a:ext cx="3200400" cy="2407920"/>
            </a:xfrm>
            <a:prstGeom prst="rect">
              <a:avLst/>
            </a:prstGeom>
            <a:blipFill>
              <a:blip r:embed="rId8" cstate="print"/>
              <a:stretch>
                <a:fillRect/>
              </a:stretch>
            </a:blipFill>
          </p:spPr>
          <p:txBody>
            <a:bodyPr wrap="square" lIns="0" tIns="0" rIns="0" bIns="0" rtlCol="0"/>
            <a:lstStyle/>
            <a:p>
              <a:pPr defTabSz="806867"/>
              <a:endParaRPr sz="1588">
                <a:solidFill>
                  <a:prstClr val="black"/>
                </a:solidFill>
                <a:latin typeface="Calibri"/>
              </a:endParaRPr>
            </a:p>
          </p:txBody>
        </p:sp>
        <p:sp>
          <p:nvSpPr>
            <p:cNvPr id="19" name="object 19"/>
            <p:cNvSpPr/>
            <p:nvPr/>
          </p:nvSpPr>
          <p:spPr>
            <a:xfrm>
              <a:off x="2743200" y="5562600"/>
              <a:ext cx="228600" cy="457200"/>
            </a:xfrm>
            <a:custGeom>
              <a:avLst/>
              <a:gdLst/>
              <a:ahLst/>
              <a:cxnLst/>
              <a:rect l="l" t="t" r="r" b="b"/>
              <a:pathLst>
                <a:path w="228600" h="457200">
                  <a:moveTo>
                    <a:pt x="0" y="0"/>
                  </a:moveTo>
                  <a:lnTo>
                    <a:pt x="228599" y="457199"/>
                  </a:lnTo>
                </a:path>
              </a:pathLst>
            </a:custGeom>
            <a:ln w="57149">
              <a:solidFill>
                <a:srgbClr val="000000"/>
              </a:solidFill>
            </a:ln>
          </p:spPr>
          <p:txBody>
            <a:bodyPr wrap="square" lIns="0" tIns="0" rIns="0" bIns="0" rtlCol="0"/>
            <a:lstStyle/>
            <a:p>
              <a:pPr defTabSz="806867"/>
              <a:endParaRPr sz="1588">
                <a:solidFill>
                  <a:prstClr val="black"/>
                </a:solidFill>
                <a:latin typeface="Calibri"/>
              </a:endParaRPr>
            </a:p>
          </p:txBody>
        </p:sp>
      </p:grpSp>
      <p:sp>
        <p:nvSpPr>
          <p:cNvPr id="20" name="object 20"/>
          <p:cNvSpPr txBox="1">
            <a:spLocks noGrp="1"/>
          </p:cNvSpPr>
          <p:nvPr>
            <p:ph type="title"/>
          </p:nvPr>
        </p:nvSpPr>
        <p:spPr>
          <a:xfrm>
            <a:off x="1347171" y="195984"/>
            <a:ext cx="4836011" cy="502626"/>
          </a:xfrm>
          <a:prstGeom prst="rect">
            <a:avLst/>
          </a:prstGeom>
        </p:spPr>
        <p:txBody>
          <a:bodyPr vert="horz" wrap="square" lIns="0" tIns="10085" rIns="0" bIns="0" rtlCol="0">
            <a:spAutoFit/>
          </a:bodyPr>
          <a:lstStyle/>
          <a:p>
            <a:pPr marL="11206">
              <a:spcBef>
                <a:spcPts val="79"/>
              </a:spcBef>
            </a:pPr>
            <a:r>
              <a:rPr sz="3200" spc="-13" dirty="0">
                <a:solidFill>
                  <a:srgbClr val="C00000"/>
                </a:solidFill>
                <a:latin typeface="Arial Black" panose="020B0A04020102020204" pitchFamily="34" charset="0"/>
              </a:rPr>
              <a:t>DMZ</a:t>
            </a:r>
            <a:r>
              <a:rPr sz="3200" spc="-53" dirty="0">
                <a:solidFill>
                  <a:srgbClr val="C00000"/>
                </a:solidFill>
                <a:latin typeface="Arial Black" panose="020B0A04020102020204" pitchFamily="34" charset="0"/>
              </a:rPr>
              <a:t> </a:t>
            </a:r>
            <a:r>
              <a:rPr sz="3200" dirty="0">
                <a:solidFill>
                  <a:srgbClr val="C00000"/>
                </a:solidFill>
                <a:latin typeface="Arial Black" panose="020B0A04020102020204" pitchFamily="34" charset="0"/>
              </a:rPr>
              <a:t>Networks</a:t>
            </a:r>
          </a:p>
        </p:txBody>
      </p:sp>
      <p:sp>
        <p:nvSpPr>
          <p:cNvPr id="21" name="object 21"/>
          <p:cNvSpPr txBox="1"/>
          <p:nvPr/>
        </p:nvSpPr>
        <p:spPr>
          <a:xfrm>
            <a:off x="672353" y="2218765"/>
            <a:ext cx="3092824" cy="312254"/>
          </a:xfrm>
          <a:prstGeom prst="rect">
            <a:avLst/>
          </a:prstGeom>
          <a:ln w="9524">
            <a:solidFill>
              <a:srgbClr val="000000"/>
            </a:solidFill>
          </a:ln>
        </p:spPr>
        <p:txBody>
          <a:bodyPr vert="horz" wrap="square" lIns="0" tIns="67235" rIns="0" bIns="0" rtlCol="0">
            <a:spAutoFit/>
          </a:bodyPr>
          <a:lstStyle/>
          <a:p>
            <a:pPr marL="282403" defTabSz="806867">
              <a:spcBef>
                <a:spcPts val="529"/>
              </a:spcBef>
            </a:pPr>
            <a:r>
              <a:rPr sz="1588" b="1" dirty="0">
                <a:solidFill>
                  <a:schemeClr val="bg1"/>
                </a:solidFill>
                <a:latin typeface="Arial"/>
                <a:cs typeface="Arial"/>
              </a:rPr>
              <a:t>Internal </a:t>
            </a:r>
            <a:r>
              <a:rPr sz="1588" b="1" spc="-4" dirty="0">
                <a:solidFill>
                  <a:schemeClr val="bg1"/>
                </a:solidFill>
                <a:latin typeface="Arial"/>
                <a:cs typeface="Arial"/>
              </a:rPr>
              <a:t>Protected</a:t>
            </a:r>
            <a:r>
              <a:rPr sz="1588" b="1" spc="-31" dirty="0">
                <a:solidFill>
                  <a:schemeClr val="bg1"/>
                </a:solidFill>
                <a:latin typeface="Arial"/>
                <a:cs typeface="Arial"/>
              </a:rPr>
              <a:t> </a:t>
            </a:r>
            <a:r>
              <a:rPr sz="1588" b="1" spc="-4" dirty="0">
                <a:solidFill>
                  <a:schemeClr val="bg1"/>
                </a:solidFill>
                <a:latin typeface="Arial"/>
                <a:cs typeface="Arial"/>
              </a:rPr>
              <a:t>Network</a:t>
            </a:r>
            <a:endParaRPr sz="1588" dirty="0">
              <a:solidFill>
                <a:schemeClr val="bg1"/>
              </a:solidFill>
              <a:latin typeface="Arial"/>
              <a:cs typeface="Arial"/>
            </a:endParaRPr>
          </a:p>
        </p:txBody>
      </p:sp>
      <p:sp>
        <p:nvSpPr>
          <p:cNvPr id="22" name="object 22"/>
          <p:cNvSpPr txBox="1"/>
          <p:nvPr/>
        </p:nvSpPr>
        <p:spPr>
          <a:xfrm>
            <a:off x="6252883" y="3563470"/>
            <a:ext cx="2151529" cy="2716128"/>
          </a:xfrm>
          <a:prstGeom prst="rect">
            <a:avLst/>
          </a:prstGeom>
          <a:ln w="9524">
            <a:solidFill>
              <a:srgbClr val="000000"/>
            </a:solidFill>
          </a:ln>
        </p:spPr>
        <p:txBody>
          <a:bodyPr vert="horz" wrap="square" lIns="0" tIns="0" rIns="0" bIns="0" rtlCol="0">
            <a:spAutoFit/>
          </a:bodyPr>
          <a:lstStyle/>
          <a:p>
            <a:pPr defTabSz="806867"/>
            <a:endParaRPr sz="1765" dirty="0">
              <a:solidFill>
                <a:prstClr val="black"/>
              </a:solidFill>
              <a:latin typeface="Times New Roman"/>
              <a:cs typeface="Times New Roman"/>
            </a:endParaRPr>
          </a:p>
          <a:p>
            <a:pPr defTabSz="806867"/>
            <a:endParaRPr sz="1765" dirty="0">
              <a:solidFill>
                <a:prstClr val="black"/>
              </a:solidFill>
              <a:latin typeface="Times New Roman"/>
              <a:cs typeface="Times New Roman"/>
            </a:endParaRPr>
          </a:p>
          <a:p>
            <a:pPr defTabSz="806867"/>
            <a:endParaRPr sz="1765" dirty="0">
              <a:solidFill>
                <a:prstClr val="black"/>
              </a:solidFill>
              <a:latin typeface="Times New Roman"/>
              <a:cs typeface="Times New Roman"/>
            </a:endParaRPr>
          </a:p>
          <a:p>
            <a:pPr defTabSz="806867"/>
            <a:endParaRPr sz="1765" dirty="0">
              <a:solidFill>
                <a:prstClr val="black"/>
              </a:solidFill>
              <a:latin typeface="Times New Roman"/>
              <a:cs typeface="Times New Roman"/>
            </a:endParaRPr>
          </a:p>
          <a:p>
            <a:pPr defTabSz="806867"/>
            <a:endParaRPr sz="1765" dirty="0">
              <a:solidFill>
                <a:prstClr val="black"/>
              </a:solidFill>
              <a:latin typeface="Times New Roman"/>
              <a:cs typeface="Times New Roman"/>
            </a:endParaRPr>
          </a:p>
          <a:p>
            <a:pPr defTabSz="806867"/>
            <a:endParaRPr sz="1765" dirty="0">
              <a:solidFill>
                <a:prstClr val="black"/>
              </a:solidFill>
              <a:latin typeface="Times New Roman"/>
              <a:cs typeface="Times New Roman"/>
            </a:endParaRPr>
          </a:p>
          <a:p>
            <a:pPr defTabSz="806867"/>
            <a:endParaRPr sz="1765" dirty="0">
              <a:solidFill>
                <a:prstClr val="black"/>
              </a:solidFill>
              <a:latin typeface="Times New Roman"/>
              <a:cs typeface="Times New Roman"/>
            </a:endParaRPr>
          </a:p>
          <a:p>
            <a:pPr defTabSz="806867">
              <a:spcBef>
                <a:spcPts val="40"/>
              </a:spcBef>
            </a:pPr>
            <a:endParaRPr sz="1765" dirty="0">
              <a:solidFill>
                <a:prstClr val="black"/>
              </a:solidFill>
              <a:latin typeface="Times New Roman"/>
              <a:cs typeface="Times New Roman"/>
            </a:endParaRPr>
          </a:p>
          <a:p>
            <a:pPr marL="80687" defTabSz="806867">
              <a:spcBef>
                <a:spcPts val="4"/>
              </a:spcBef>
            </a:pPr>
            <a:r>
              <a:rPr sz="1765" b="1" spc="4" dirty="0">
                <a:solidFill>
                  <a:srgbClr val="0033CC"/>
                </a:solidFill>
                <a:latin typeface="Arial"/>
                <a:cs typeface="Arial"/>
              </a:rPr>
              <a:t>DMZ</a:t>
            </a:r>
            <a:endParaRPr sz="1765" dirty="0">
              <a:solidFill>
                <a:srgbClr val="0033CC"/>
              </a:solidFill>
              <a:latin typeface="Arial"/>
              <a:cs typeface="Arial"/>
            </a:endParaRPr>
          </a:p>
          <a:p>
            <a:pPr marL="80687" defTabSz="806867"/>
            <a:r>
              <a:rPr sz="1765" b="1" spc="-4" dirty="0">
                <a:solidFill>
                  <a:srgbClr val="0033CC"/>
                </a:solidFill>
                <a:latin typeface="Arial"/>
                <a:cs typeface="Arial"/>
              </a:rPr>
              <a:t>Network</a:t>
            </a:r>
            <a:endParaRPr sz="1765" dirty="0">
              <a:solidFill>
                <a:srgbClr val="0033CC"/>
              </a:solidFill>
              <a:latin typeface="Arial"/>
              <a:cs typeface="Arial"/>
            </a:endParaRPr>
          </a:p>
        </p:txBody>
      </p:sp>
      <p:sp>
        <p:nvSpPr>
          <p:cNvPr id="23" name="object 23"/>
          <p:cNvSpPr txBox="1"/>
          <p:nvPr/>
        </p:nvSpPr>
        <p:spPr>
          <a:xfrm>
            <a:off x="1584959" y="5479677"/>
            <a:ext cx="675715" cy="500039"/>
          </a:xfrm>
          <a:prstGeom prst="rect">
            <a:avLst/>
          </a:prstGeom>
        </p:spPr>
        <p:txBody>
          <a:bodyPr vert="horz" wrap="square" lIns="0" tIns="11206" rIns="0" bIns="0" rtlCol="0">
            <a:spAutoFit/>
          </a:bodyPr>
          <a:lstStyle/>
          <a:p>
            <a:pPr marL="11206" defTabSz="806867">
              <a:spcBef>
                <a:spcPts val="88"/>
              </a:spcBef>
            </a:pPr>
            <a:r>
              <a:rPr sz="1588" b="1" spc="-13" dirty="0">
                <a:solidFill>
                  <a:schemeClr val="accent6">
                    <a:lumMod val="75000"/>
                  </a:schemeClr>
                </a:solidFill>
                <a:latin typeface="Arial"/>
                <a:cs typeface="Arial"/>
              </a:rPr>
              <a:t>LAN</a:t>
            </a:r>
            <a:endParaRPr sz="1588" dirty="0">
              <a:solidFill>
                <a:schemeClr val="accent6">
                  <a:lumMod val="75000"/>
                </a:schemeClr>
              </a:solidFill>
              <a:latin typeface="Arial"/>
              <a:cs typeface="Arial"/>
            </a:endParaRPr>
          </a:p>
          <a:p>
            <a:pPr marL="11206" defTabSz="806867"/>
            <a:r>
              <a:rPr sz="1588" b="1" spc="-22" dirty="0">
                <a:solidFill>
                  <a:schemeClr val="accent6">
                    <a:lumMod val="75000"/>
                  </a:schemeClr>
                </a:solidFill>
                <a:latin typeface="Arial"/>
                <a:cs typeface="Arial"/>
              </a:rPr>
              <a:t>S</a:t>
            </a:r>
            <a:r>
              <a:rPr sz="1588" b="1" spc="31" dirty="0">
                <a:solidFill>
                  <a:schemeClr val="accent6">
                    <a:lumMod val="75000"/>
                  </a:schemeClr>
                </a:solidFill>
                <a:latin typeface="Arial"/>
                <a:cs typeface="Arial"/>
              </a:rPr>
              <a:t>w</a:t>
            </a:r>
            <a:r>
              <a:rPr sz="1588" b="1" dirty="0">
                <a:solidFill>
                  <a:schemeClr val="accent6">
                    <a:lumMod val="75000"/>
                  </a:schemeClr>
                </a:solidFill>
                <a:latin typeface="Arial"/>
                <a:cs typeface="Arial"/>
              </a:rPr>
              <a:t>itch</a:t>
            </a:r>
            <a:endParaRPr sz="1588" dirty="0">
              <a:solidFill>
                <a:schemeClr val="accent6">
                  <a:lumMod val="75000"/>
                </a:schemeClr>
              </a:solidFill>
              <a:latin typeface="Arial"/>
              <a:cs typeface="Arial"/>
            </a:endParaRPr>
          </a:p>
        </p:txBody>
      </p:sp>
      <p:sp>
        <p:nvSpPr>
          <p:cNvPr id="24" name="object 24"/>
          <p:cNvSpPr txBox="1"/>
          <p:nvPr/>
        </p:nvSpPr>
        <p:spPr>
          <a:xfrm>
            <a:off x="4232688" y="3493100"/>
            <a:ext cx="675715" cy="500039"/>
          </a:xfrm>
          <a:prstGeom prst="rect">
            <a:avLst/>
          </a:prstGeom>
        </p:spPr>
        <p:txBody>
          <a:bodyPr vert="horz" wrap="square" lIns="0" tIns="11206" rIns="0" bIns="0" rtlCol="0">
            <a:spAutoFit/>
          </a:bodyPr>
          <a:lstStyle/>
          <a:p>
            <a:pPr marL="11206" defTabSz="806867">
              <a:spcBef>
                <a:spcPts val="88"/>
              </a:spcBef>
            </a:pPr>
            <a:r>
              <a:rPr sz="1588" b="1" spc="-13" dirty="0">
                <a:solidFill>
                  <a:schemeClr val="accent6">
                    <a:lumMod val="75000"/>
                  </a:schemeClr>
                </a:solidFill>
                <a:latin typeface="Arial"/>
                <a:cs typeface="Arial"/>
              </a:rPr>
              <a:t>LAN</a:t>
            </a:r>
            <a:endParaRPr sz="1588" dirty="0">
              <a:solidFill>
                <a:schemeClr val="accent6">
                  <a:lumMod val="75000"/>
                </a:schemeClr>
              </a:solidFill>
              <a:latin typeface="Arial"/>
              <a:cs typeface="Arial"/>
            </a:endParaRPr>
          </a:p>
          <a:p>
            <a:pPr marL="11206" defTabSz="806867"/>
            <a:r>
              <a:rPr sz="1588" b="1" spc="-22" dirty="0">
                <a:solidFill>
                  <a:schemeClr val="accent6">
                    <a:lumMod val="75000"/>
                  </a:schemeClr>
                </a:solidFill>
                <a:latin typeface="Arial"/>
                <a:cs typeface="Arial"/>
              </a:rPr>
              <a:t>S</a:t>
            </a:r>
            <a:r>
              <a:rPr sz="1588" b="1" spc="31" dirty="0">
                <a:solidFill>
                  <a:schemeClr val="accent6">
                    <a:lumMod val="75000"/>
                  </a:schemeClr>
                </a:solidFill>
                <a:latin typeface="Arial"/>
                <a:cs typeface="Arial"/>
              </a:rPr>
              <a:t>w</a:t>
            </a:r>
            <a:r>
              <a:rPr sz="1588" b="1" dirty="0">
                <a:solidFill>
                  <a:schemeClr val="accent6">
                    <a:lumMod val="75000"/>
                  </a:schemeClr>
                </a:solidFill>
                <a:latin typeface="Arial"/>
                <a:cs typeface="Arial"/>
              </a:rPr>
              <a:t>itch</a:t>
            </a:r>
            <a:endParaRPr sz="1588" dirty="0">
              <a:solidFill>
                <a:schemeClr val="accent6">
                  <a:lumMod val="75000"/>
                </a:schemeClr>
              </a:solidFill>
              <a:latin typeface="Arial"/>
              <a:cs typeface="Arial"/>
            </a:endParaRPr>
          </a:p>
        </p:txBody>
      </p:sp>
      <p:sp>
        <p:nvSpPr>
          <p:cNvPr id="25" name="object 25"/>
          <p:cNvSpPr txBox="1"/>
          <p:nvPr/>
        </p:nvSpPr>
        <p:spPr>
          <a:xfrm>
            <a:off x="4370294" y="1839110"/>
            <a:ext cx="1237133" cy="500039"/>
          </a:xfrm>
          <a:prstGeom prst="rect">
            <a:avLst/>
          </a:prstGeom>
        </p:spPr>
        <p:txBody>
          <a:bodyPr vert="horz" wrap="square" lIns="0" tIns="11206" rIns="0" bIns="0" rtlCol="0">
            <a:spAutoFit/>
          </a:bodyPr>
          <a:lstStyle/>
          <a:p>
            <a:pPr marL="11206" marR="4483" defTabSz="806867">
              <a:spcBef>
                <a:spcPts val="88"/>
              </a:spcBef>
            </a:pPr>
            <a:r>
              <a:rPr sz="1588" b="1" dirty="0">
                <a:solidFill>
                  <a:srgbClr val="FF0000"/>
                </a:solidFill>
                <a:latin typeface="Arial Black" panose="020B0A04020102020204" pitchFamily="34" charset="0"/>
                <a:cs typeface="Arial"/>
              </a:rPr>
              <a:t>F</a:t>
            </a:r>
            <a:r>
              <a:rPr sz="1588" b="1" spc="-9" dirty="0">
                <a:solidFill>
                  <a:srgbClr val="FF0000"/>
                </a:solidFill>
                <a:latin typeface="Arial Black" panose="020B0A04020102020204" pitchFamily="34" charset="0"/>
                <a:cs typeface="Arial"/>
              </a:rPr>
              <a:t>r</a:t>
            </a:r>
            <a:r>
              <a:rPr sz="1588" b="1" dirty="0">
                <a:solidFill>
                  <a:srgbClr val="FF0000"/>
                </a:solidFill>
                <a:latin typeface="Arial Black" panose="020B0A04020102020204" pitchFamily="34" charset="0"/>
                <a:cs typeface="Arial"/>
              </a:rPr>
              <a:t>ont-end  </a:t>
            </a:r>
            <a:r>
              <a:rPr sz="1588" b="1" spc="-4" dirty="0">
                <a:solidFill>
                  <a:srgbClr val="FF0000"/>
                </a:solidFill>
                <a:latin typeface="Arial Black" panose="020B0A04020102020204" pitchFamily="34" charset="0"/>
                <a:cs typeface="Arial"/>
              </a:rPr>
              <a:t>Firewall</a:t>
            </a:r>
            <a:endParaRPr sz="1588" dirty="0">
              <a:solidFill>
                <a:srgbClr val="FF0000"/>
              </a:solidFill>
              <a:latin typeface="Arial Black" panose="020B0A04020102020204" pitchFamily="34" charset="0"/>
              <a:cs typeface="Arial"/>
            </a:endParaRPr>
          </a:p>
        </p:txBody>
      </p:sp>
      <p:sp>
        <p:nvSpPr>
          <p:cNvPr id="26" name="object 26"/>
          <p:cNvSpPr txBox="1"/>
          <p:nvPr/>
        </p:nvSpPr>
        <p:spPr>
          <a:xfrm>
            <a:off x="5009029" y="5868309"/>
            <a:ext cx="1249346" cy="500039"/>
          </a:xfrm>
          <a:prstGeom prst="rect">
            <a:avLst/>
          </a:prstGeom>
        </p:spPr>
        <p:txBody>
          <a:bodyPr vert="horz" wrap="square" lIns="0" tIns="11206" rIns="0" bIns="0" rtlCol="0">
            <a:spAutoFit/>
          </a:bodyPr>
          <a:lstStyle/>
          <a:p>
            <a:pPr marL="11206" marR="4483" defTabSz="806867">
              <a:spcBef>
                <a:spcPts val="88"/>
              </a:spcBef>
            </a:pPr>
            <a:r>
              <a:rPr sz="1588" b="1" spc="-9" dirty="0">
                <a:solidFill>
                  <a:srgbClr val="0033CC"/>
                </a:solidFill>
                <a:latin typeface="Arial Black" panose="020B0A04020102020204" pitchFamily="34" charset="0"/>
                <a:cs typeface="Arial"/>
              </a:rPr>
              <a:t>B</a:t>
            </a:r>
            <a:r>
              <a:rPr sz="1588" b="1" dirty="0">
                <a:solidFill>
                  <a:srgbClr val="0033CC"/>
                </a:solidFill>
                <a:latin typeface="Arial Black" panose="020B0A04020102020204" pitchFamily="34" charset="0"/>
                <a:cs typeface="Arial"/>
              </a:rPr>
              <a:t>ack-end  </a:t>
            </a:r>
            <a:r>
              <a:rPr sz="1588" b="1" spc="-4" dirty="0">
                <a:solidFill>
                  <a:srgbClr val="0033CC"/>
                </a:solidFill>
                <a:latin typeface="Arial Black" panose="020B0A04020102020204" pitchFamily="34" charset="0"/>
                <a:cs typeface="Arial"/>
              </a:rPr>
              <a:t>Firewall</a:t>
            </a:r>
            <a:endParaRPr sz="1588" dirty="0">
              <a:solidFill>
                <a:srgbClr val="0033CC"/>
              </a:solidFill>
              <a:latin typeface="Arial Black" panose="020B0A04020102020204" pitchFamily="34" charset="0"/>
              <a:cs typeface="Arial"/>
            </a:endParaRPr>
          </a:p>
        </p:txBody>
      </p:sp>
      <p:sp>
        <p:nvSpPr>
          <p:cNvPr id="27"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- 4 / UNIT - 1</a:t>
            </a:r>
          </a:p>
        </p:txBody>
      </p:sp>
    </p:spTree>
    <p:extLst>
      <p:ext uri="{BB962C8B-B14F-4D97-AF65-F5344CB8AC3E}">
        <p14:creationId xmlns:p14="http://schemas.microsoft.com/office/powerpoint/2010/main" val="886903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9588" y="594062"/>
            <a:ext cx="4437529" cy="5718025"/>
          </a:xfrm>
          <a:prstGeom prst="rect">
            <a:avLst/>
          </a:prstGeom>
          <a:blipFill>
            <a:blip r:embed="rId2" cstate="print"/>
            <a:stretch>
              <a:fillRect/>
            </a:stretch>
          </a:blipFill>
        </p:spPr>
        <p:txBody>
          <a:bodyPr wrap="square" lIns="0" tIns="0" rIns="0" bIns="0" rtlCol="0"/>
          <a:lstStyle/>
          <a:p>
            <a:pPr defTabSz="806867"/>
            <a:endParaRPr sz="1588">
              <a:solidFill>
                <a:prstClr val="black"/>
              </a:solidFill>
              <a:latin typeface="Calibri"/>
            </a:endParaRPr>
          </a:p>
        </p:txBody>
      </p:sp>
      <p:sp>
        <p:nvSpPr>
          <p:cNvPr id="3" name="object 3"/>
          <p:cNvSpPr txBox="1"/>
          <p:nvPr/>
        </p:nvSpPr>
        <p:spPr>
          <a:xfrm>
            <a:off x="4969780" y="4648200"/>
            <a:ext cx="3793220" cy="1476354"/>
          </a:xfrm>
          <a:prstGeom prst="rect">
            <a:avLst/>
          </a:prstGeom>
        </p:spPr>
        <p:txBody>
          <a:bodyPr vert="horz" wrap="square" lIns="0" tIns="10085" rIns="0" bIns="0" rtlCol="0">
            <a:spAutoFit/>
          </a:bodyPr>
          <a:lstStyle/>
          <a:p>
            <a:pPr marL="11206" marR="4483" algn="just" defTabSz="806867">
              <a:lnSpc>
                <a:spcPct val="100400"/>
              </a:lnSpc>
              <a:spcBef>
                <a:spcPts val="79"/>
              </a:spcBef>
            </a:pPr>
            <a:r>
              <a:rPr sz="1588" b="1" spc="-4" dirty="0">
                <a:solidFill>
                  <a:srgbClr val="0033CC"/>
                </a:solidFill>
                <a:latin typeface="Arial"/>
                <a:cs typeface="Arial"/>
              </a:rPr>
              <a:t>Note: Servers </a:t>
            </a:r>
            <a:r>
              <a:rPr sz="1588" b="1" dirty="0">
                <a:solidFill>
                  <a:srgbClr val="0033CC"/>
                </a:solidFill>
                <a:latin typeface="Arial"/>
                <a:cs typeface="Arial"/>
              </a:rPr>
              <a:t>that need </a:t>
            </a:r>
            <a:r>
              <a:rPr sz="1588" b="1" spc="-4" dirty="0">
                <a:solidFill>
                  <a:srgbClr val="0033CC"/>
                </a:solidFill>
                <a:latin typeface="Arial"/>
                <a:cs typeface="Arial"/>
              </a:rPr>
              <a:t>less  </a:t>
            </a:r>
            <a:r>
              <a:rPr sz="1588" b="1" dirty="0">
                <a:solidFill>
                  <a:srgbClr val="0033CC"/>
                </a:solidFill>
                <a:latin typeface="Arial"/>
                <a:cs typeface="Arial"/>
              </a:rPr>
              <a:t>protection, </a:t>
            </a:r>
            <a:r>
              <a:rPr sz="1588" b="1" spc="-4" dirty="0">
                <a:solidFill>
                  <a:srgbClr val="0033CC"/>
                </a:solidFill>
                <a:latin typeface="Arial"/>
                <a:cs typeface="Arial"/>
              </a:rPr>
              <a:t>because </a:t>
            </a:r>
            <a:r>
              <a:rPr sz="1588" b="1" spc="4" dirty="0">
                <a:solidFill>
                  <a:srgbClr val="0033CC"/>
                </a:solidFill>
                <a:latin typeface="Arial"/>
                <a:cs typeface="Arial"/>
              </a:rPr>
              <a:t>they </a:t>
            </a:r>
            <a:r>
              <a:rPr sz="1588" b="1" spc="9" dirty="0">
                <a:solidFill>
                  <a:srgbClr val="0033CC"/>
                </a:solidFill>
                <a:latin typeface="Arial"/>
                <a:cs typeface="Arial"/>
              </a:rPr>
              <a:t>may </a:t>
            </a:r>
            <a:r>
              <a:rPr sz="1588" b="1" dirty="0">
                <a:solidFill>
                  <a:srgbClr val="0033CC"/>
                </a:solidFill>
                <a:latin typeface="Arial"/>
                <a:cs typeface="Arial"/>
              </a:rPr>
              <a:t>have  less </a:t>
            </a:r>
            <a:r>
              <a:rPr sz="1588" b="1" spc="-4" dirty="0">
                <a:solidFill>
                  <a:srgbClr val="0033CC"/>
                </a:solidFill>
                <a:latin typeface="Arial"/>
                <a:cs typeface="Arial"/>
              </a:rPr>
              <a:t>critical information, could </a:t>
            </a:r>
            <a:r>
              <a:rPr sz="1588" b="1" dirty="0">
                <a:solidFill>
                  <a:srgbClr val="0033CC"/>
                </a:solidFill>
                <a:latin typeface="Arial"/>
                <a:cs typeface="Arial"/>
              </a:rPr>
              <a:t>be  placed in </a:t>
            </a:r>
            <a:r>
              <a:rPr sz="1588" b="1" spc="-9" dirty="0">
                <a:solidFill>
                  <a:srgbClr val="0033CC"/>
                </a:solidFill>
                <a:latin typeface="Arial"/>
                <a:cs typeface="Arial"/>
              </a:rPr>
              <a:t>the </a:t>
            </a:r>
            <a:r>
              <a:rPr sz="1588" b="1" spc="-4" dirty="0">
                <a:solidFill>
                  <a:srgbClr val="0033CC"/>
                </a:solidFill>
                <a:latin typeface="Arial"/>
                <a:cs typeface="Arial"/>
              </a:rPr>
              <a:t>external </a:t>
            </a:r>
            <a:r>
              <a:rPr sz="1588" b="1" spc="-9" dirty="0">
                <a:solidFill>
                  <a:srgbClr val="0033CC"/>
                </a:solidFill>
                <a:latin typeface="Arial"/>
                <a:cs typeface="Arial"/>
              </a:rPr>
              <a:t>DMZ</a:t>
            </a:r>
            <a:r>
              <a:rPr sz="1588" b="1" spc="9" dirty="0">
                <a:solidFill>
                  <a:srgbClr val="0033CC"/>
                </a:solidFill>
                <a:latin typeface="Arial"/>
                <a:cs typeface="Arial"/>
              </a:rPr>
              <a:t> </a:t>
            </a:r>
            <a:r>
              <a:rPr sz="1588" b="1" spc="-4" dirty="0">
                <a:solidFill>
                  <a:srgbClr val="0033CC"/>
                </a:solidFill>
                <a:latin typeface="Arial"/>
                <a:cs typeface="Arial"/>
              </a:rPr>
              <a:t>network</a:t>
            </a:r>
            <a:endParaRPr sz="1588" dirty="0">
              <a:solidFill>
                <a:srgbClr val="0033CC"/>
              </a:solidFill>
              <a:latin typeface="Arial"/>
              <a:cs typeface="Arial"/>
            </a:endParaRPr>
          </a:p>
          <a:p>
            <a:pPr marL="11206" marR="197234" algn="just" defTabSz="806867"/>
            <a:r>
              <a:rPr sz="1588" dirty="0">
                <a:solidFill>
                  <a:srgbClr val="0033CC"/>
                </a:solidFill>
                <a:latin typeface="Arial"/>
                <a:cs typeface="Arial"/>
              </a:rPr>
              <a:t>- </a:t>
            </a:r>
            <a:r>
              <a:rPr sz="1588" b="1" dirty="0">
                <a:solidFill>
                  <a:srgbClr val="0033CC"/>
                </a:solidFill>
                <a:latin typeface="Arial"/>
                <a:cs typeface="Arial"/>
              </a:rPr>
              <a:t>that is </a:t>
            </a:r>
            <a:r>
              <a:rPr sz="1588" b="1" spc="-4" dirty="0">
                <a:solidFill>
                  <a:srgbClr val="0033CC"/>
                </a:solidFill>
                <a:latin typeface="Arial"/>
                <a:cs typeface="Arial"/>
              </a:rPr>
              <a:t>even outside </a:t>
            </a:r>
            <a:r>
              <a:rPr sz="1588" b="1" spc="-9" dirty="0">
                <a:solidFill>
                  <a:srgbClr val="0033CC"/>
                </a:solidFill>
                <a:latin typeface="Arial"/>
                <a:cs typeface="Arial"/>
              </a:rPr>
              <a:t>the </a:t>
            </a:r>
            <a:r>
              <a:rPr sz="1588" b="1" spc="-4" dirty="0">
                <a:solidFill>
                  <a:srgbClr val="0033CC"/>
                </a:solidFill>
                <a:latin typeface="Arial"/>
                <a:cs typeface="Arial"/>
              </a:rPr>
              <a:t>external  firewall.</a:t>
            </a:r>
            <a:endParaRPr sz="1588" dirty="0">
              <a:solidFill>
                <a:srgbClr val="0033CC"/>
              </a:solidFill>
              <a:latin typeface="Arial"/>
              <a:cs typeface="Arial"/>
            </a:endParaRPr>
          </a:p>
        </p:txBody>
      </p:sp>
      <p:sp>
        <p:nvSpPr>
          <p:cNvPr id="4" name="object 4"/>
          <p:cNvSpPr txBox="1">
            <a:spLocks noGrp="1"/>
          </p:cNvSpPr>
          <p:nvPr>
            <p:ph type="title"/>
          </p:nvPr>
        </p:nvSpPr>
        <p:spPr>
          <a:xfrm>
            <a:off x="4969780" y="544147"/>
            <a:ext cx="4019322" cy="381213"/>
          </a:xfrm>
          <a:prstGeom prst="rect">
            <a:avLst/>
          </a:prstGeom>
        </p:spPr>
        <p:txBody>
          <a:bodyPr vert="horz" wrap="square" lIns="0" tIns="11766" rIns="0" bIns="0" rtlCol="0">
            <a:spAutoFit/>
          </a:bodyPr>
          <a:lstStyle/>
          <a:p>
            <a:pPr marL="199475" marR="4483" indent="-188269">
              <a:spcBef>
                <a:spcPts val="93"/>
              </a:spcBef>
            </a:pPr>
            <a:r>
              <a:rPr sz="2400" spc="13" dirty="0">
                <a:solidFill>
                  <a:srgbClr val="C00000"/>
                </a:solidFill>
                <a:latin typeface="Arial Black" panose="020B0A04020102020204" pitchFamily="34" charset="0"/>
              </a:rPr>
              <a:t>D</a:t>
            </a:r>
            <a:r>
              <a:rPr sz="2400" spc="-4" dirty="0">
                <a:solidFill>
                  <a:srgbClr val="C00000"/>
                </a:solidFill>
                <a:latin typeface="Arial Black" panose="020B0A04020102020204" pitchFamily="34" charset="0"/>
              </a:rPr>
              <a:t>i</a:t>
            </a:r>
            <a:r>
              <a:rPr sz="2400" spc="9" dirty="0">
                <a:solidFill>
                  <a:srgbClr val="C00000"/>
                </a:solidFill>
                <a:latin typeface="Arial Black" panose="020B0A04020102020204" pitchFamily="34" charset="0"/>
              </a:rPr>
              <a:t>s</a:t>
            </a:r>
            <a:r>
              <a:rPr sz="2400" spc="-13" dirty="0">
                <a:solidFill>
                  <a:srgbClr val="C00000"/>
                </a:solidFill>
                <a:latin typeface="Arial Black" panose="020B0A04020102020204" pitchFamily="34" charset="0"/>
              </a:rPr>
              <a:t>t</a:t>
            </a:r>
            <a:r>
              <a:rPr sz="2400" spc="4" dirty="0">
                <a:solidFill>
                  <a:srgbClr val="C00000"/>
                </a:solidFill>
                <a:latin typeface="Arial Black" panose="020B0A04020102020204" pitchFamily="34" charset="0"/>
              </a:rPr>
              <a:t>r</a:t>
            </a:r>
            <a:r>
              <a:rPr sz="2400" spc="-26" dirty="0">
                <a:solidFill>
                  <a:srgbClr val="C00000"/>
                </a:solidFill>
                <a:latin typeface="Arial Black" panose="020B0A04020102020204" pitchFamily="34" charset="0"/>
              </a:rPr>
              <a:t>i</a:t>
            </a:r>
            <a:r>
              <a:rPr sz="2400" dirty="0">
                <a:solidFill>
                  <a:srgbClr val="C00000"/>
                </a:solidFill>
                <a:latin typeface="Arial Black" panose="020B0A04020102020204" pitchFamily="34" charset="0"/>
              </a:rPr>
              <a:t>bu</a:t>
            </a:r>
            <a:r>
              <a:rPr sz="2400" spc="-13" dirty="0">
                <a:solidFill>
                  <a:srgbClr val="C00000"/>
                </a:solidFill>
                <a:latin typeface="Arial Black" panose="020B0A04020102020204" pitchFamily="34" charset="0"/>
              </a:rPr>
              <a:t>t</a:t>
            </a:r>
            <a:r>
              <a:rPr sz="2400" dirty="0">
                <a:solidFill>
                  <a:srgbClr val="C00000"/>
                </a:solidFill>
                <a:latin typeface="Arial Black" panose="020B0A04020102020204" pitchFamily="34" charset="0"/>
              </a:rPr>
              <a:t>ed  </a:t>
            </a:r>
            <a:r>
              <a:rPr sz="2400" spc="-4" dirty="0">
                <a:solidFill>
                  <a:srgbClr val="C00000"/>
                </a:solidFill>
                <a:latin typeface="Arial Black" panose="020B0A04020102020204" pitchFamily="34" charset="0"/>
              </a:rPr>
              <a:t>Firewalls</a:t>
            </a:r>
            <a:endParaRPr sz="2400" dirty="0">
              <a:solidFill>
                <a:srgbClr val="C00000"/>
              </a:solidFill>
              <a:latin typeface="Arial Black" panose="020B0A04020102020204" pitchFamily="34" charset="0"/>
            </a:endParaRPr>
          </a:p>
        </p:txBody>
      </p:sp>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- 4 / UNIT - 1</a:t>
            </a:r>
          </a:p>
        </p:txBody>
      </p:sp>
    </p:spTree>
    <p:extLst>
      <p:ext uri="{BB962C8B-B14F-4D97-AF65-F5344CB8AC3E}">
        <p14:creationId xmlns:p14="http://schemas.microsoft.com/office/powerpoint/2010/main" val="304609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67000"/>
            <a:ext cx="7543800" cy="1447800"/>
          </a:xfrm>
        </p:spPr>
        <p:txBody>
          <a:bodyPr>
            <a:noAutofit/>
          </a:bodyPr>
          <a:lstStyle/>
          <a:p>
            <a:r>
              <a:rPr lang="en-US" sz="3200" b="1" dirty="0">
                <a:solidFill>
                  <a:srgbClr val="0033CC"/>
                </a:solidFill>
                <a:latin typeface="Arial Black" panose="020B0A04020102020204" pitchFamily="34" charset="0"/>
              </a:rPr>
              <a:t>SLO – 2 :</a:t>
            </a:r>
            <a:br>
              <a:rPr lang="en-US" sz="3200" b="1" dirty="0">
                <a:solidFill>
                  <a:srgbClr val="0033CC"/>
                </a:solidFill>
                <a:latin typeface="Arial Black" panose="020B0A04020102020204" pitchFamily="34" charset="0"/>
              </a:rPr>
            </a:br>
            <a:r>
              <a:rPr lang="en-US" sz="3200" b="1" dirty="0">
                <a:solidFill>
                  <a:srgbClr val="C00000"/>
                </a:solidFill>
                <a:latin typeface="Arial Black" panose="020B0A04020102020204" pitchFamily="34" charset="0"/>
              </a:rPr>
              <a:t>Audit Trials</a:t>
            </a:r>
            <a:endParaRPr lang="en-US" sz="3200" dirty="0">
              <a:solidFill>
                <a:srgbClr val="C00000"/>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- 4 / UNIT - 1</a:t>
            </a:r>
          </a:p>
        </p:txBody>
      </p:sp>
    </p:spTree>
    <p:extLst>
      <p:ext uri="{BB962C8B-B14F-4D97-AF65-F5344CB8AC3E}">
        <p14:creationId xmlns:p14="http://schemas.microsoft.com/office/powerpoint/2010/main" val="5486187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03238"/>
          </a:xfrm>
        </p:spPr>
        <p:txBody>
          <a:bodyPr>
            <a:normAutofit/>
          </a:bodyPr>
          <a:lstStyle/>
          <a:p>
            <a:r>
              <a:rPr lang="en-US" sz="2400" dirty="0">
                <a:solidFill>
                  <a:srgbClr val="C00000"/>
                </a:solidFill>
                <a:latin typeface="Arial Black" panose="020B0A04020102020204" pitchFamily="34" charset="0"/>
              </a:rPr>
              <a:t>Alerts and Audit Trails</a:t>
            </a:r>
          </a:p>
        </p:txBody>
      </p:sp>
      <p:sp>
        <p:nvSpPr>
          <p:cNvPr id="3" name="Content Placeholder 2"/>
          <p:cNvSpPr>
            <a:spLocks noGrp="1"/>
          </p:cNvSpPr>
          <p:nvPr>
            <p:ph idx="1"/>
          </p:nvPr>
        </p:nvSpPr>
        <p:spPr>
          <a:xfrm>
            <a:off x="457200" y="884238"/>
            <a:ext cx="8229600" cy="5364161"/>
          </a:xfrm>
        </p:spPr>
        <p:txBody>
          <a:bodyPr>
            <a:noAutofit/>
          </a:bodyPr>
          <a:lstStyle/>
          <a:p>
            <a:pPr algn="just"/>
            <a:r>
              <a:rPr lang="en-IN" dirty="0">
                <a:solidFill>
                  <a:srgbClr val="FF0000"/>
                </a:solidFill>
              </a:rPr>
              <a:t>Firewall audits </a:t>
            </a:r>
            <a:r>
              <a:rPr lang="en-IN" dirty="0">
                <a:solidFill>
                  <a:srgbClr val="0000CC"/>
                </a:solidFill>
              </a:rPr>
              <a:t>can help prove how secure a network actually is -- as opposed to how secure your customer thinks it is.</a:t>
            </a:r>
          </a:p>
          <a:p>
            <a:pPr algn="just"/>
            <a:r>
              <a:rPr lang="en-IN" dirty="0">
                <a:solidFill>
                  <a:srgbClr val="0000CC"/>
                </a:solidFill>
              </a:rPr>
              <a:t>A </a:t>
            </a:r>
            <a:r>
              <a:rPr lang="en-IN" dirty="0">
                <a:solidFill>
                  <a:srgbClr val="FF0000"/>
                </a:solidFill>
              </a:rPr>
              <a:t>Firewall alert </a:t>
            </a:r>
            <a:r>
              <a:rPr lang="en-IN" dirty="0">
                <a:solidFill>
                  <a:srgbClr val="0000CC"/>
                </a:solidFill>
              </a:rPr>
              <a:t>pop-up appears on your computer screen when the firewall detects suspicious network traffic on your computer. There has been an intrusion attempt on your computer, and</a:t>
            </a:r>
            <a:endParaRPr lang="en-US"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- 4 / UNIT - 1</a:t>
            </a:r>
          </a:p>
        </p:txBody>
      </p:sp>
    </p:spTree>
    <p:extLst>
      <p:ext uri="{BB962C8B-B14F-4D97-AF65-F5344CB8AC3E}">
        <p14:creationId xmlns:p14="http://schemas.microsoft.com/office/powerpoint/2010/main" val="8925486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03238"/>
          </a:xfrm>
        </p:spPr>
        <p:txBody>
          <a:bodyPr>
            <a:normAutofit/>
          </a:bodyPr>
          <a:lstStyle/>
          <a:p>
            <a:r>
              <a:rPr lang="en-US" sz="2400" dirty="0">
                <a:solidFill>
                  <a:srgbClr val="C00000"/>
                </a:solidFill>
                <a:latin typeface="Arial Black" panose="020B0A04020102020204" pitchFamily="34" charset="0"/>
              </a:rPr>
              <a:t>Alerts and Audit Trails</a:t>
            </a:r>
          </a:p>
        </p:txBody>
      </p:sp>
      <p:sp>
        <p:nvSpPr>
          <p:cNvPr id="3" name="Content Placeholder 2"/>
          <p:cNvSpPr>
            <a:spLocks noGrp="1"/>
          </p:cNvSpPr>
          <p:nvPr>
            <p:ph idx="1"/>
          </p:nvPr>
        </p:nvSpPr>
        <p:spPr>
          <a:xfrm>
            <a:off x="457200" y="884238"/>
            <a:ext cx="8229600" cy="5364161"/>
          </a:xfrm>
        </p:spPr>
        <p:txBody>
          <a:bodyPr>
            <a:noAutofit/>
          </a:bodyPr>
          <a:lstStyle/>
          <a:p>
            <a:pPr algn="just"/>
            <a:r>
              <a:rPr lang="en-US" sz="2000" dirty="0">
                <a:solidFill>
                  <a:srgbClr val="0000CC"/>
                </a:solidFill>
              </a:rPr>
              <a:t>Cisco IOS </a:t>
            </a:r>
            <a:r>
              <a:rPr lang="en-US" sz="2000" dirty="0">
                <a:solidFill>
                  <a:srgbClr val="0000CC"/>
                </a:solidFill>
                <a:hlinkClick r:id="rId2" tooltip="How Classic Firewall Works Classic Firewall"/>
              </a:rPr>
              <a:t>classic firewall</a:t>
            </a:r>
            <a:r>
              <a:rPr lang="en-US" sz="2000" dirty="0">
                <a:solidFill>
                  <a:srgbClr val="0000CC"/>
                </a:solidFill>
              </a:rPr>
              <a:t> also generates </a:t>
            </a:r>
            <a:r>
              <a:rPr lang="en-US" sz="2000" dirty="0">
                <a:solidFill>
                  <a:srgbClr val="0EA246"/>
                </a:solidFill>
              </a:rPr>
              <a:t>real-time alerts and audit trails</a:t>
            </a:r>
            <a:r>
              <a:rPr lang="en-US" sz="2000" dirty="0">
                <a:solidFill>
                  <a:srgbClr val="0000CC"/>
                </a:solidFill>
              </a:rPr>
              <a:t>. </a:t>
            </a:r>
          </a:p>
          <a:p>
            <a:pPr algn="just"/>
            <a:r>
              <a:rPr lang="en-US" sz="2000" dirty="0">
                <a:solidFill>
                  <a:srgbClr val="0000CC"/>
                </a:solidFill>
              </a:rPr>
              <a:t>Enhanced audit trail features use </a:t>
            </a:r>
            <a:r>
              <a:rPr lang="en-US" sz="2000" dirty="0">
                <a:solidFill>
                  <a:srgbClr val="0EA246"/>
                </a:solidFill>
              </a:rPr>
              <a:t>syslog to track all network transactions</a:t>
            </a:r>
            <a:r>
              <a:rPr lang="en-US" sz="2000" dirty="0">
                <a:solidFill>
                  <a:srgbClr val="0000CC"/>
                </a:solidFill>
              </a:rPr>
              <a:t>; </a:t>
            </a:r>
          </a:p>
          <a:p>
            <a:pPr lvl="1" algn="just">
              <a:buFont typeface="Wingdings" panose="05000000000000000000" pitchFamily="2" charset="2"/>
              <a:buChar char="ü"/>
            </a:pPr>
            <a:r>
              <a:rPr lang="en-US" sz="2000" dirty="0">
                <a:solidFill>
                  <a:srgbClr val="0EA246"/>
                </a:solidFill>
              </a:rPr>
              <a:t>recording time stamps</a:t>
            </a:r>
          </a:p>
          <a:p>
            <a:pPr lvl="1" algn="just">
              <a:buFont typeface="Wingdings" panose="05000000000000000000" pitchFamily="2" charset="2"/>
              <a:buChar char="ü"/>
            </a:pPr>
            <a:r>
              <a:rPr lang="en-US" sz="2000" dirty="0">
                <a:solidFill>
                  <a:srgbClr val="0EA246"/>
                </a:solidFill>
              </a:rPr>
              <a:t>source host</a:t>
            </a:r>
          </a:p>
          <a:p>
            <a:pPr lvl="1" algn="just">
              <a:buFont typeface="Wingdings" panose="05000000000000000000" pitchFamily="2" charset="2"/>
              <a:buChar char="ü"/>
            </a:pPr>
            <a:r>
              <a:rPr lang="en-US" sz="2000" dirty="0">
                <a:solidFill>
                  <a:srgbClr val="0EA246"/>
                </a:solidFill>
              </a:rPr>
              <a:t>destination host</a:t>
            </a:r>
          </a:p>
          <a:p>
            <a:pPr lvl="1" algn="just">
              <a:buFont typeface="Wingdings" panose="05000000000000000000" pitchFamily="2" charset="2"/>
              <a:buChar char="ü"/>
            </a:pPr>
            <a:r>
              <a:rPr lang="en-US" sz="2000" dirty="0">
                <a:solidFill>
                  <a:srgbClr val="0EA246"/>
                </a:solidFill>
              </a:rPr>
              <a:t>ports used </a:t>
            </a:r>
          </a:p>
          <a:p>
            <a:pPr lvl="1" algn="just">
              <a:buFont typeface="Wingdings" panose="05000000000000000000" pitchFamily="2" charset="2"/>
              <a:buChar char="ü"/>
            </a:pPr>
            <a:r>
              <a:rPr lang="en-US" sz="2000" dirty="0">
                <a:solidFill>
                  <a:srgbClr val="0EA246"/>
                </a:solidFill>
              </a:rPr>
              <a:t>the total number of transmitted bytes for advanced </a:t>
            </a:r>
          </a:p>
          <a:p>
            <a:pPr lvl="1" algn="just">
              <a:buFont typeface="Wingdings" panose="05000000000000000000" pitchFamily="2" charset="2"/>
              <a:buChar char="ü"/>
            </a:pPr>
            <a:r>
              <a:rPr lang="en-US" sz="2000" dirty="0">
                <a:solidFill>
                  <a:srgbClr val="0EA246"/>
                </a:solidFill>
              </a:rPr>
              <a:t>session-based reporting. </a:t>
            </a:r>
          </a:p>
          <a:p>
            <a:pPr algn="just"/>
            <a:r>
              <a:rPr lang="en-US" sz="2000" dirty="0">
                <a:solidFill>
                  <a:srgbClr val="0000CC"/>
                </a:solidFill>
              </a:rPr>
              <a:t>Real-time alerts send syslog error messages to central management consoles upon </a:t>
            </a:r>
            <a:r>
              <a:rPr lang="en-US" sz="2000" dirty="0">
                <a:solidFill>
                  <a:srgbClr val="FF0000"/>
                </a:solidFill>
              </a:rPr>
              <a:t>detecting suspicious </a:t>
            </a:r>
            <a:r>
              <a:rPr lang="en-US" sz="2000" dirty="0">
                <a:solidFill>
                  <a:srgbClr val="0000CC"/>
                </a:solidFill>
              </a:rPr>
              <a:t>activity. </a:t>
            </a:r>
          </a:p>
          <a:p>
            <a:pPr algn="just"/>
            <a:r>
              <a:rPr lang="en-US" sz="2000" dirty="0">
                <a:solidFill>
                  <a:srgbClr val="0000CC"/>
                </a:solidFill>
              </a:rPr>
              <a:t>Using Cisco IOS classic firewall inspection rules, you can configure alerts and audit trail information on a </a:t>
            </a:r>
            <a:r>
              <a:rPr lang="en-US" sz="2000" dirty="0">
                <a:solidFill>
                  <a:srgbClr val="0EA246"/>
                </a:solidFill>
              </a:rPr>
              <a:t>per-</a:t>
            </a:r>
            <a:r>
              <a:rPr lang="en-US" sz="2000" dirty="0">
                <a:solidFill>
                  <a:srgbClr val="0EA246"/>
                </a:solidFill>
                <a:hlinkClick r:id="rId3" tooltip="Describe Internet Protocols and Applications Operating Systems"/>
              </a:rPr>
              <a:t>application protocol</a:t>
            </a:r>
            <a:r>
              <a:rPr lang="en-US" sz="2000" dirty="0">
                <a:solidFill>
                  <a:srgbClr val="0EA246"/>
                </a:solidFill>
              </a:rPr>
              <a:t> basis</a:t>
            </a:r>
            <a:r>
              <a:rPr lang="en-US" sz="2000" dirty="0">
                <a:solidFill>
                  <a:srgbClr val="0000CC"/>
                </a:solidFill>
              </a:rPr>
              <a:t>. </a:t>
            </a:r>
          </a:p>
          <a:p>
            <a:pPr algn="just"/>
            <a:r>
              <a:rPr lang="en-US" sz="2000" dirty="0">
                <a:solidFill>
                  <a:srgbClr val="FF0000"/>
                </a:solidFill>
              </a:rPr>
              <a:t>For example, </a:t>
            </a:r>
            <a:r>
              <a:rPr lang="en-US" sz="2000" dirty="0">
                <a:solidFill>
                  <a:srgbClr val="0000CC"/>
                </a:solidFill>
              </a:rPr>
              <a:t>if you want to generate audit trail information for HTTP traffic, you can specify that in the Cisco IOS classic firewall rule covering HTTP inspection.</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- 4 / UNIT - 1</a:t>
            </a:r>
          </a:p>
        </p:txBody>
      </p:sp>
    </p:spTree>
    <p:extLst>
      <p:ext uri="{BB962C8B-B14F-4D97-AF65-F5344CB8AC3E}">
        <p14:creationId xmlns:p14="http://schemas.microsoft.com/office/powerpoint/2010/main" val="41613742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spect="1" noChangeArrowheads="1"/>
          </p:cNvSpPr>
          <p:nvPr>
            <p:ph type="title"/>
          </p:nvPr>
        </p:nvSpPr>
        <p:spPr>
          <a:xfrm>
            <a:off x="457200" y="274638"/>
            <a:ext cx="8229600" cy="487362"/>
          </a:xfrm>
        </p:spPr>
        <p:txBody>
          <a:bodyPr>
            <a:normAutofit fontScale="90000"/>
          </a:bodyPr>
          <a:lstStyle/>
          <a:p>
            <a:r>
              <a:rPr lang="en-US" sz="3200" dirty="0">
                <a:solidFill>
                  <a:srgbClr val="C00000"/>
                </a:solidFill>
                <a:latin typeface="Arial Black" panose="020B0A04020102020204" pitchFamily="34" charset="0"/>
              </a:rPr>
              <a:t>Alerts and Audit Trails</a:t>
            </a:r>
            <a:endParaRPr lang="en-US" altLang="en-US" sz="3000" b="1" u="sng" dirty="0">
              <a:solidFill>
                <a:prstClr val="black"/>
              </a:solidFill>
              <a:ea typeface="+mn-ea"/>
            </a:endParaRPr>
          </a:p>
        </p:txBody>
      </p:sp>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12435"/>
            <a:ext cx="7620000" cy="123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3732" name="Text Box 4"/>
          <p:cNvSpPr txBox="1">
            <a:spLocks noChangeArrowheads="1"/>
          </p:cNvSpPr>
          <p:nvPr/>
        </p:nvSpPr>
        <p:spPr bwMode="auto">
          <a:xfrm>
            <a:off x="768927" y="2256684"/>
            <a:ext cx="7696200"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rIns="0">
            <a:spAutoFit/>
          </a:bodyPr>
          <a:lstStyle>
            <a:lvl1pPr marL="60325" eaLnBrk="0" hangingPunct="0">
              <a:defRPr sz="3000" b="1">
                <a:solidFill>
                  <a:schemeClr val="tx1"/>
                </a:solidFill>
                <a:latin typeface="Arial" charset="0"/>
              </a:defRPr>
            </a:lvl1pPr>
            <a:lvl2pPr marL="742950" indent="-285750" eaLnBrk="0" hangingPunct="0">
              <a:defRPr sz="3000" b="1">
                <a:solidFill>
                  <a:schemeClr val="tx1"/>
                </a:solidFill>
                <a:latin typeface="Arial" charset="0"/>
              </a:defRPr>
            </a:lvl2pPr>
            <a:lvl3pPr marL="1143000" indent="-228600" eaLnBrk="0" hangingPunct="0">
              <a:defRPr sz="3000" b="1">
                <a:solidFill>
                  <a:schemeClr val="tx1"/>
                </a:solidFill>
                <a:latin typeface="Arial" charset="0"/>
              </a:defRPr>
            </a:lvl3pPr>
            <a:lvl4pPr marL="1600200" indent="-228600" eaLnBrk="0" hangingPunct="0">
              <a:defRPr sz="3000" b="1">
                <a:solidFill>
                  <a:schemeClr val="tx1"/>
                </a:solidFill>
                <a:latin typeface="Arial" charset="0"/>
              </a:defRPr>
            </a:lvl4pPr>
            <a:lvl5pPr marL="2057400" indent="-228600" eaLnBrk="0" hangingPunct="0">
              <a:defRPr sz="3000" b="1">
                <a:solidFill>
                  <a:schemeClr val="tx1"/>
                </a:solidFill>
                <a:latin typeface="Arial" charset="0"/>
              </a:defRPr>
            </a:lvl5pPr>
            <a:lvl6pPr marL="2514600" indent="-228600" eaLnBrk="0" fontAlgn="base" hangingPunct="0">
              <a:spcBef>
                <a:spcPct val="0"/>
              </a:spcBef>
              <a:spcAft>
                <a:spcPct val="0"/>
              </a:spcAft>
              <a:defRPr sz="3000" b="1">
                <a:solidFill>
                  <a:schemeClr val="tx1"/>
                </a:solidFill>
                <a:latin typeface="Arial" charset="0"/>
              </a:defRPr>
            </a:lvl6pPr>
            <a:lvl7pPr marL="2971800" indent="-228600" eaLnBrk="0" fontAlgn="base" hangingPunct="0">
              <a:spcBef>
                <a:spcPct val="0"/>
              </a:spcBef>
              <a:spcAft>
                <a:spcPct val="0"/>
              </a:spcAft>
              <a:defRPr sz="3000" b="1">
                <a:solidFill>
                  <a:schemeClr val="tx1"/>
                </a:solidFill>
                <a:latin typeface="Arial" charset="0"/>
              </a:defRPr>
            </a:lvl7pPr>
            <a:lvl8pPr marL="3429000" indent="-228600" eaLnBrk="0" fontAlgn="base" hangingPunct="0">
              <a:spcBef>
                <a:spcPct val="0"/>
              </a:spcBef>
              <a:spcAft>
                <a:spcPct val="0"/>
              </a:spcAft>
              <a:defRPr sz="3000" b="1">
                <a:solidFill>
                  <a:schemeClr val="tx1"/>
                </a:solidFill>
                <a:latin typeface="Arial" charset="0"/>
              </a:defRPr>
            </a:lvl8pPr>
            <a:lvl9pPr marL="3886200" indent="-228600" eaLnBrk="0" fontAlgn="base" hangingPunct="0">
              <a:spcBef>
                <a:spcPct val="0"/>
              </a:spcBef>
              <a:spcAft>
                <a:spcPct val="0"/>
              </a:spcAft>
              <a:defRPr sz="3000" b="1">
                <a:solidFill>
                  <a:schemeClr val="tx1"/>
                </a:solidFill>
                <a:latin typeface="Arial" charset="0"/>
              </a:defRPr>
            </a:lvl9pPr>
          </a:lstStyle>
          <a:p>
            <a:pPr marL="346075" indent="-285750" algn="just">
              <a:lnSpc>
                <a:spcPct val="90000"/>
              </a:lnSpc>
              <a:spcBef>
                <a:spcPct val="50000"/>
              </a:spcBef>
              <a:buFont typeface="Arial" panose="020B0604020202020204" pitchFamily="34" charset="0"/>
              <a:buChar char="•"/>
            </a:pPr>
            <a:r>
              <a:rPr lang="en-US" altLang="en-US" sz="1800" b="0" dirty="0">
                <a:solidFill>
                  <a:srgbClr val="0000CC"/>
                </a:solidFill>
                <a:latin typeface="+mn-lt"/>
              </a:rPr>
              <a:t>Alerts are enabled by default and automatically display on the console line of the router If alerts have been disabled using the </a:t>
            </a:r>
            <a:r>
              <a:rPr lang="en-US" altLang="en-US" sz="1800" b="0" dirty="0" err="1">
                <a:solidFill>
                  <a:srgbClr val="0000CC"/>
                </a:solidFill>
                <a:latin typeface="+mn-lt"/>
              </a:rPr>
              <a:t>ip</a:t>
            </a:r>
            <a:r>
              <a:rPr lang="en-US" altLang="en-US" sz="1800" b="0" dirty="0">
                <a:solidFill>
                  <a:srgbClr val="0000CC"/>
                </a:solidFill>
                <a:latin typeface="+mn-lt"/>
              </a:rPr>
              <a:t> inspect alert-off command, the no form of that command, as seen above, is required to re-enable alerts.</a:t>
            </a:r>
          </a:p>
        </p:txBody>
      </p:sp>
      <p:pic>
        <p:nvPicPr>
          <p:cNvPr id="7373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424818"/>
            <a:ext cx="6629400" cy="84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373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4099497"/>
            <a:ext cx="6400800" cy="100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- 4 / UNIT - 1</a:t>
            </a:r>
          </a:p>
        </p:txBody>
      </p:sp>
    </p:spTree>
    <p:extLst>
      <p:ext uri="{BB962C8B-B14F-4D97-AF65-F5344CB8AC3E}">
        <p14:creationId xmlns:p14="http://schemas.microsoft.com/office/powerpoint/2010/main" val="1038317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3600" dirty="0">
                <a:solidFill>
                  <a:srgbClr val="C00000"/>
                </a:solidFill>
                <a:latin typeface="Arial Black" panose="020B0A04020102020204" pitchFamily="34" charset="0"/>
              </a:rPr>
              <a:t>HUB</a:t>
            </a:r>
          </a:p>
        </p:txBody>
      </p:sp>
      <p:sp>
        <p:nvSpPr>
          <p:cNvPr id="3" name="Content Placeholder 2"/>
          <p:cNvSpPr>
            <a:spLocks noGrp="1"/>
          </p:cNvSpPr>
          <p:nvPr>
            <p:ph idx="1"/>
          </p:nvPr>
        </p:nvSpPr>
        <p:spPr>
          <a:xfrm>
            <a:off x="457200" y="762000"/>
            <a:ext cx="8229600" cy="6096000"/>
          </a:xfrm>
        </p:spPr>
        <p:txBody>
          <a:bodyPr>
            <a:normAutofit fontScale="25000" lnSpcReduction="20000"/>
          </a:bodyPr>
          <a:lstStyle/>
          <a:p>
            <a:pPr algn="just"/>
            <a:r>
              <a:rPr lang="en-US" sz="10000" dirty="0">
                <a:solidFill>
                  <a:srgbClr val="0000CC"/>
                </a:solidFill>
                <a:latin typeface="Arial" panose="020B0604020202020204" pitchFamily="34" charset="0"/>
                <a:cs typeface="Arial" panose="020B0604020202020204" pitchFamily="34" charset="0"/>
              </a:rPr>
              <a:t>When a hub receives signal on its port, it repeats the signal and forwards that signal from all ports except the port on which the signal arrived</a:t>
            </a:r>
          </a:p>
          <a:p>
            <a:pPr algn="just"/>
            <a:endParaRPr lang="en-US" sz="10000" dirty="0">
              <a:solidFill>
                <a:srgbClr val="0000CC"/>
              </a:solidFill>
              <a:latin typeface="Arial" panose="020B0604020202020204" pitchFamily="34" charset="0"/>
              <a:cs typeface="Arial" panose="020B0604020202020204" pitchFamily="34" charset="0"/>
            </a:endParaRPr>
          </a:p>
          <a:p>
            <a:pPr marL="0" indent="0" algn="just">
              <a:buNone/>
            </a:pPr>
            <a:r>
              <a:rPr lang="en-US" sz="10000" dirty="0">
                <a:solidFill>
                  <a:srgbClr val="0000CC"/>
                </a:solidFill>
                <a:latin typeface="Arial" panose="020B0604020202020204" pitchFamily="34" charset="0"/>
                <a:cs typeface="Arial" panose="020B0604020202020204" pitchFamily="34" charset="0"/>
              </a:rPr>
              <a:t>There are two types of HUB</a:t>
            </a:r>
          </a:p>
          <a:p>
            <a:pPr algn="just"/>
            <a:endParaRPr lang="en-US" sz="10000" dirty="0">
              <a:solidFill>
                <a:srgbClr val="0000CC"/>
              </a:solidFill>
              <a:latin typeface="Arial" panose="020B0604020202020204" pitchFamily="34" charset="0"/>
              <a:cs typeface="Arial" panose="020B0604020202020204" pitchFamily="34" charset="0"/>
            </a:endParaRPr>
          </a:p>
          <a:p>
            <a:pPr marL="0" indent="0" algn="just">
              <a:buNone/>
            </a:pPr>
            <a:r>
              <a:rPr lang="en-US" sz="10000" b="1" dirty="0">
                <a:solidFill>
                  <a:srgbClr val="0000CC"/>
                </a:solidFill>
                <a:latin typeface="Arial" panose="020B0604020202020204" pitchFamily="34" charset="0"/>
                <a:cs typeface="Arial" panose="020B0604020202020204" pitchFamily="34" charset="0"/>
              </a:rPr>
              <a:t>Passive HUB:- </a:t>
            </a:r>
            <a:r>
              <a:rPr lang="en-US" sz="10000" dirty="0">
                <a:solidFill>
                  <a:srgbClr val="0000CC"/>
                </a:solidFill>
                <a:latin typeface="Arial" panose="020B0604020202020204" pitchFamily="34" charset="0"/>
                <a:cs typeface="Arial" panose="020B0604020202020204" pitchFamily="34" charset="0"/>
              </a:rPr>
              <a:t>It forwards the data signal from all ports </a:t>
            </a:r>
          </a:p>
          <a:p>
            <a:pPr algn="just"/>
            <a:r>
              <a:rPr lang="en-US" sz="10000" dirty="0">
                <a:solidFill>
                  <a:srgbClr val="0000CC"/>
                </a:solidFill>
                <a:latin typeface="Arial" panose="020B0604020202020204" pitchFamily="34" charset="0"/>
                <a:cs typeface="Arial" panose="020B0604020202020204" pitchFamily="34" charset="0"/>
              </a:rPr>
              <a:t>except the port on which signal arrived. </a:t>
            </a:r>
          </a:p>
          <a:p>
            <a:pPr algn="just"/>
            <a:r>
              <a:rPr lang="en-US" sz="10000" dirty="0">
                <a:solidFill>
                  <a:srgbClr val="0000CC"/>
                </a:solidFill>
                <a:latin typeface="Arial" panose="020B0604020202020204" pitchFamily="34" charset="0"/>
                <a:cs typeface="Arial" panose="020B0604020202020204" pitchFamily="34" charset="0"/>
              </a:rPr>
              <a:t>It doesn’t interfere in data signal.  </a:t>
            </a:r>
          </a:p>
          <a:p>
            <a:pPr marL="0" indent="0" algn="just">
              <a:buNone/>
            </a:pPr>
            <a:r>
              <a:rPr lang="en-US" sz="10000" dirty="0">
                <a:solidFill>
                  <a:srgbClr val="0000CC"/>
                </a:solidFill>
                <a:latin typeface="Arial" panose="020B0604020202020204" pitchFamily="34" charset="0"/>
                <a:cs typeface="Arial" panose="020B0604020202020204" pitchFamily="34" charset="0"/>
              </a:rPr>
              <a:t> </a:t>
            </a:r>
          </a:p>
          <a:p>
            <a:pPr marL="0" indent="0" algn="just">
              <a:buNone/>
            </a:pPr>
            <a:r>
              <a:rPr lang="en-US" sz="10000" b="1" dirty="0">
                <a:solidFill>
                  <a:srgbClr val="0000CC"/>
                </a:solidFill>
                <a:latin typeface="Arial" panose="020B0604020202020204" pitchFamily="34" charset="0"/>
                <a:cs typeface="Arial" panose="020B0604020202020204" pitchFamily="34" charset="0"/>
              </a:rPr>
              <a:t>Active HUB:- </a:t>
            </a:r>
            <a:r>
              <a:rPr lang="en-US" sz="10000" dirty="0">
                <a:solidFill>
                  <a:srgbClr val="0000CC"/>
                </a:solidFill>
                <a:latin typeface="Arial" panose="020B0604020202020204" pitchFamily="34" charset="0"/>
                <a:cs typeface="Arial" panose="020B0604020202020204" pitchFamily="34" charset="0"/>
              </a:rPr>
              <a:t>It also forwards the data signal from all </a:t>
            </a:r>
          </a:p>
          <a:p>
            <a:pPr algn="just"/>
            <a:r>
              <a:rPr lang="en-US" sz="10000" dirty="0">
                <a:solidFill>
                  <a:srgbClr val="0000CC"/>
                </a:solidFill>
                <a:latin typeface="Arial" panose="020B0604020202020204" pitchFamily="34" charset="0"/>
                <a:cs typeface="Arial" panose="020B0604020202020204" pitchFamily="34" charset="0"/>
              </a:rPr>
              <a:t>ports except the port on which signal arrived. </a:t>
            </a:r>
          </a:p>
          <a:p>
            <a:pPr algn="just"/>
            <a:r>
              <a:rPr lang="en-US" sz="10000" dirty="0">
                <a:solidFill>
                  <a:srgbClr val="0000CC"/>
                </a:solidFill>
                <a:latin typeface="Arial" panose="020B0604020202020204" pitchFamily="34" charset="0"/>
                <a:cs typeface="Arial" panose="020B0604020202020204" pitchFamily="34" charset="0"/>
              </a:rPr>
              <a:t>But before forwarding, it improves quality of data signal by amplifying it.  </a:t>
            </a:r>
          </a:p>
          <a:p>
            <a:pPr algn="just"/>
            <a:r>
              <a:rPr lang="en-US" sz="10000" dirty="0">
                <a:solidFill>
                  <a:srgbClr val="0000CC"/>
                </a:solidFill>
                <a:latin typeface="Arial" panose="020B0604020202020204" pitchFamily="34" charset="0"/>
                <a:cs typeface="Arial" panose="020B0604020202020204" pitchFamily="34" charset="0"/>
              </a:rPr>
              <a:t>Due to this added features active HUB is also known as repeaters.</a:t>
            </a:r>
          </a:p>
          <a:p>
            <a:endParaRPr lang="en-US"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6027773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spect="1" noChangeArrowheads="1"/>
          </p:cNvSpPr>
          <p:nvPr>
            <p:ph type="title"/>
          </p:nvPr>
        </p:nvSpPr>
        <p:spPr>
          <a:xfrm>
            <a:off x="685800" y="304800"/>
            <a:ext cx="8169982" cy="533400"/>
          </a:xfrm>
        </p:spPr>
        <p:txBody>
          <a:bodyPr>
            <a:normAutofit fontScale="90000"/>
          </a:bodyPr>
          <a:lstStyle/>
          <a:p>
            <a:r>
              <a:rPr lang="en-US" altLang="en-US" sz="3200" b="1" u="sng" dirty="0">
                <a:solidFill>
                  <a:srgbClr val="C00000"/>
                </a:solidFill>
                <a:latin typeface="Arial Black" panose="020B0A04020102020204" pitchFamily="34" charset="0"/>
                <a:cs typeface="Courier New" pitchFamily="49" charset="0"/>
              </a:rPr>
              <a:t>show </a:t>
            </a:r>
            <a:r>
              <a:rPr lang="en-US" altLang="en-US" sz="3200" b="1" u="sng" dirty="0" err="1">
                <a:solidFill>
                  <a:srgbClr val="C00000"/>
                </a:solidFill>
                <a:latin typeface="Arial Black" panose="020B0A04020102020204" pitchFamily="34" charset="0"/>
                <a:cs typeface="Courier New" pitchFamily="49" charset="0"/>
              </a:rPr>
              <a:t>ip</a:t>
            </a:r>
            <a:r>
              <a:rPr lang="en-US" altLang="en-US" sz="3200" b="1" u="sng" dirty="0">
                <a:solidFill>
                  <a:srgbClr val="C00000"/>
                </a:solidFill>
                <a:latin typeface="Arial Black" panose="020B0A04020102020204" pitchFamily="34" charset="0"/>
                <a:cs typeface="Courier New" pitchFamily="49" charset="0"/>
              </a:rPr>
              <a:t> inspect </a:t>
            </a:r>
            <a:r>
              <a:rPr lang="en-US" altLang="en-US" sz="3200" b="1" u="sng" dirty="0">
                <a:solidFill>
                  <a:srgbClr val="C00000"/>
                </a:solidFill>
                <a:latin typeface="Arial Black" panose="020B0A04020102020204" pitchFamily="34" charset="0"/>
              </a:rPr>
              <a:t>Parameters</a:t>
            </a:r>
          </a:p>
        </p:txBody>
      </p:sp>
      <p:pic>
        <p:nvPicPr>
          <p:cNvPr id="747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8305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- 4 / UNIT - 1</a:t>
            </a:r>
          </a:p>
        </p:txBody>
      </p:sp>
    </p:spTree>
    <p:extLst>
      <p:ext uri="{BB962C8B-B14F-4D97-AF65-F5344CB8AC3E}">
        <p14:creationId xmlns:p14="http://schemas.microsoft.com/office/powerpoint/2010/main" val="28931345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spect="1" noChangeArrowheads="1"/>
          </p:cNvSpPr>
          <p:nvPr>
            <p:ph type="title"/>
          </p:nvPr>
        </p:nvSpPr>
        <p:spPr>
          <a:xfrm>
            <a:off x="616579" y="304800"/>
            <a:ext cx="7886700" cy="609600"/>
          </a:xfrm>
        </p:spPr>
        <p:txBody>
          <a:bodyPr>
            <a:normAutofit/>
          </a:bodyPr>
          <a:lstStyle/>
          <a:p>
            <a:r>
              <a:rPr lang="en-US" altLang="en-US" sz="3200" b="1" u="sng" dirty="0">
                <a:solidFill>
                  <a:srgbClr val="C00000"/>
                </a:solidFill>
                <a:latin typeface="+mn-lt"/>
                <a:ea typeface="Cambria" panose="02040503050406030204" pitchFamily="18" charset="0"/>
                <a:cs typeface="Courier New" pitchFamily="49" charset="0"/>
              </a:rPr>
              <a:t>Debug</a:t>
            </a:r>
            <a:r>
              <a:rPr lang="en-US" altLang="en-US" sz="3200" b="1" u="sng" dirty="0">
                <a:solidFill>
                  <a:srgbClr val="C00000"/>
                </a:solidFill>
                <a:latin typeface="+mn-lt"/>
                <a:cs typeface="Courier New" pitchFamily="49" charset="0"/>
              </a:rPr>
              <a:t> </a:t>
            </a:r>
            <a:r>
              <a:rPr lang="en-US" altLang="en-US" sz="3200" b="1" u="sng" dirty="0" err="1">
                <a:solidFill>
                  <a:srgbClr val="C00000"/>
                </a:solidFill>
                <a:latin typeface="+mn-lt"/>
                <a:cs typeface="Courier New" pitchFamily="49" charset="0"/>
              </a:rPr>
              <a:t>ip</a:t>
            </a:r>
            <a:r>
              <a:rPr lang="en-US" altLang="en-US" sz="3200" b="1" u="sng" dirty="0">
                <a:solidFill>
                  <a:srgbClr val="C00000"/>
                </a:solidFill>
                <a:latin typeface="+mn-lt"/>
                <a:cs typeface="Courier New" pitchFamily="49" charset="0"/>
              </a:rPr>
              <a:t> inspect Parameters</a:t>
            </a:r>
          </a:p>
        </p:txBody>
      </p:sp>
      <p:pic>
        <p:nvPicPr>
          <p:cNvPr id="757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43" y="914400"/>
            <a:ext cx="8551571"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- 4 / UNIT - 1</a:t>
            </a:r>
          </a:p>
        </p:txBody>
      </p:sp>
    </p:spTree>
    <p:extLst>
      <p:ext uri="{BB962C8B-B14F-4D97-AF65-F5344CB8AC3E}">
        <p14:creationId xmlns:p14="http://schemas.microsoft.com/office/powerpoint/2010/main" val="33690484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000"/>
            <a:ext cx="9144000" cy="1828800"/>
          </a:xfrm>
        </p:spPr>
        <p:txBody>
          <a:bodyPr>
            <a:noAutofit/>
          </a:bodyPr>
          <a:lstStyle/>
          <a:p>
            <a:r>
              <a:rPr lang="en-US" sz="3200" b="1" dirty="0">
                <a:solidFill>
                  <a:srgbClr val="0000CC"/>
                </a:solidFill>
                <a:latin typeface="Arial Black" panose="020B0A04020102020204" pitchFamily="34" charset="0"/>
              </a:rPr>
              <a:t>SLO-5</a:t>
            </a:r>
            <a:br>
              <a:rPr lang="en-US" sz="3200" b="1" dirty="0">
                <a:solidFill>
                  <a:srgbClr val="FF0000"/>
                </a:solidFill>
                <a:latin typeface="Arial Black" panose="020B0A04020102020204" pitchFamily="34" charset="0"/>
              </a:rPr>
            </a:br>
            <a:r>
              <a:rPr lang="en-US" sz="3200" b="1" dirty="0">
                <a:solidFill>
                  <a:srgbClr val="FF0000"/>
                </a:solidFill>
                <a:latin typeface="Arial Black" panose="020B0A04020102020204" pitchFamily="34" charset="0"/>
              </a:rPr>
              <a:t>Intrusion Detection System</a:t>
            </a:r>
            <a:endParaRPr lang="en-US" sz="3200" dirty="0">
              <a:solidFill>
                <a:srgbClr val="FF0000"/>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extLst>
      <p:ext uri="{BB962C8B-B14F-4D97-AF65-F5344CB8AC3E}">
        <p14:creationId xmlns:p14="http://schemas.microsoft.com/office/powerpoint/2010/main" val="103970373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D7B1FA0F-473C-495E-B358-74DDA02B0B96}"/>
              </a:ext>
            </a:extLst>
          </p:cNvPr>
          <p:cNvSpPr>
            <a:spLocks noGrp="1" noChangeArrowheads="1"/>
          </p:cNvSpPr>
          <p:nvPr>
            <p:ph idx="1"/>
          </p:nvPr>
        </p:nvSpPr>
        <p:spPr>
          <a:xfrm>
            <a:off x="476920" y="1340768"/>
            <a:ext cx="8507288" cy="4525963"/>
          </a:xfrm>
        </p:spPr>
        <p:txBody>
          <a:bodyPr>
            <a:normAutofit lnSpcReduction="10000"/>
          </a:bodyPr>
          <a:lstStyle/>
          <a:p>
            <a:pPr algn="just"/>
            <a:r>
              <a:rPr lang="en-US" altLang="en-US" sz="2400" dirty="0">
                <a:solidFill>
                  <a:srgbClr val="0000CC"/>
                </a:solidFill>
              </a:rPr>
              <a:t>Firewall cannot detect security breaches associated with traffic that does not pass through it. Only IDS is aware of traffic in the internal network</a:t>
            </a:r>
          </a:p>
          <a:p>
            <a:pPr algn="just"/>
            <a:r>
              <a:rPr lang="en-US" altLang="en-US" sz="2400" dirty="0">
                <a:solidFill>
                  <a:srgbClr val="0000CC"/>
                </a:solidFill>
              </a:rPr>
              <a:t>Not all access to the Internet occurs through the firewall.</a:t>
            </a:r>
          </a:p>
          <a:p>
            <a:pPr algn="just"/>
            <a:r>
              <a:rPr lang="en-US" altLang="en-US" sz="2400" dirty="0">
                <a:solidFill>
                  <a:srgbClr val="0000CC"/>
                </a:solidFill>
              </a:rPr>
              <a:t>Firewall does not inspect the content of the permitted traffic </a:t>
            </a:r>
          </a:p>
          <a:p>
            <a:pPr algn="just"/>
            <a:r>
              <a:rPr lang="en-US" altLang="en-US" sz="2400" dirty="0">
                <a:solidFill>
                  <a:srgbClr val="0000CC"/>
                </a:solidFill>
              </a:rPr>
              <a:t>Firewall is more likely to be attacked more often than IDS </a:t>
            </a:r>
          </a:p>
          <a:p>
            <a:pPr algn="just"/>
            <a:r>
              <a:rPr lang="en-US" altLang="en-US" sz="2400" dirty="0">
                <a:solidFill>
                  <a:srgbClr val="0000CC"/>
                </a:solidFill>
              </a:rPr>
              <a:t>IDS is capable of monitoring messages from other pieces of security infrastructure</a:t>
            </a:r>
          </a:p>
          <a:p>
            <a:pPr algn="just">
              <a:lnSpc>
                <a:spcPct val="90000"/>
              </a:lnSpc>
            </a:pPr>
            <a:r>
              <a:rPr lang="en-US" altLang="en-US" sz="2400" dirty="0">
                <a:solidFill>
                  <a:srgbClr val="0000CC"/>
                </a:solidFill>
              </a:rPr>
              <a:t>Firewalls allow traffic only to legitimate hosts and services</a:t>
            </a:r>
          </a:p>
          <a:p>
            <a:pPr algn="just">
              <a:lnSpc>
                <a:spcPct val="90000"/>
              </a:lnSpc>
            </a:pPr>
            <a:r>
              <a:rPr lang="en-US" altLang="en-US" sz="2400" dirty="0">
                <a:solidFill>
                  <a:srgbClr val="0000CC"/>
                </a:solidFill>
              </a:rPr>
              <a:t>Traffic to the legitimate hosts/services can have attacks</a:t>
            </a:r>
          </a:p>
          <a:p>
            <a:pPr marL="342900" lvl="1" indent="-342900" algn="just">
              <a:lnSpc>
                <a:spcPct val="90000"/>
              </a:lnSpc>
              <a:buChar char="•"/>
            </a:pPr>
            <a:r>
              <a:rPr lang="en-US" altLang="en-US" sz="2400" dirty="0" err="1">
                <a:solidFill>
                  <a:srgbClr val="FF0000"/>
                </a:solidFill>
              </a:rPr>
              <a:t>CodeReds</a:t>
            </a:r>
            <a:r>
              <a:rPr lang="en-US" altLang="en-US" sz="2400" dirty="0">
                <a:solidFill>
                  <a:srgbClr val="0000CC"/>
                </a:solidFill>
              </a:rPr>
              <a:t> on IIS</a:t>
            </a:r>
          </a:p>
          <a:p>
            <a:pPr algn="just">
              <a:lnSpc>
                <a:spcPct val="90000"/>
              </a:lnSpc>
            </a:pPr>
            <a:r>
              <a:rPr lang="en-US" altLang="en-US" sz="2400" dirty="0">
                <a:solidFill>
                  <a:srgbClr val="0000CC"/>
                </a:solidFill>
              </a:rPr>
              <a:t>Solution? - </a:t>
            </a:r>
            <a:r>
              <a:rPr lang="en-US" altLang="en-US" sz="2400" dirty="0">
                <a:solidFill>
                  <a:srgbClr val="FF0000"/>
                </a:solidFill>
              </a:rPr>
              <a:t>Intrusion Detection Systems</a:t>
            </a:r>
          </a:p>
          <a:p>
            <a:pPr algn="just"/>
            <a:endParaRPr lang="en-US" altLang="en-US" sz="2400" dirty="0">
              <a:cs typeface="Times New Roman" panose="02020603050405020304" pitchFamily="18" charset="0"/>
            </a:endParaRPr>
          </a:p>
        </p:txBody>
      </p:sp>
      <p:sp>
        <p:nvSpPr>
          <p:cNvPr id="14339" name="Slide Number Placeholder 5">
            <a:extLst>
              <a:ext uri="{FF2B5EF4-FFF2-40B4-BE49-F238E27FC236}">
                <a16:creationId xmlns:a16="http://schemas.microsoft.com/office/drawing/2014/main" id="{E091EFE3-7CF0-4AA1-B4B2-2815A8F304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defRPr>
            </a:lvl1pPr>
            <a:lvl2pPr marL="742950" indent="-285750" eaLnBrk="0" hangingPunct="0">
              <a:defRPr b="1" i="1">
                <a:solidFill>
                  <a:schemeClr val="tx1"/>
                </a:solidFill>
                <a:latin typeface="Arial" panose="020B0604020202020204" pitchFamily="34" charset="0"/>
              </a:defRPr>
            </a:lvl2pPr>
            <a:lvl3pPr marL="1143000" indent="-228600" eaLnBrk="0" hangingPunct="0">
              <a:defRPr b="1" i="1">
                <a:solidFill>
                  <a:schemeClr val="tx1"/>
                </a:solidFill>
                <a:latin typeface="Arial" panose="020B0604020202020204" pitchFamily="34" charset="0"/>
              </a:defRPr>
            </a:lvl3pPr>
            <a:lvl4pPr marL="1600200" indent="-228600" eaLnBrk="0" hangingPunct="0">
              <a:defRPr b="1" i="1">
                <a:solidFill>
                  <a:schemeClr val="tx1"/>
                </a:solidFill>
                <a:latin typeface="Arial" panose="020B0604020202020204" pitchFamily="34" charset="0"/>
              </a:defRPr>
            </a:lvl4pPr>
            <a:lvl5pPr marL="2057400" indent="-228600" eaLnBrk="0" hangingPunct="0">
              <a:defRPr b="1" i="1">
                <a:solidFill>
                  <a:schemeClr val="tx1"/>
                </a:solidFill>
                <a:latin typeface="Arial" panose="020B0604020202020204" pitchFamily="34" charset="0"/>
              </a:defRPr>
            </a:lvl5pPr>
            <a:lvl6pPr marL="2514600" indent="-228600" eaLnBrk="0" fontAlgn="base" hangingPunct="0">
              <a:spcBef>
                <a:spcPct val="0"/>
              </a:spcBef>
              <a:spcAft>
                <a:spcPct val="0"/>
              </a:spcAft>
              <a:defRPr b="1" i="1">
                <a:solidFill>
                  <a:schemeClr val="tx1"/>
                </a:solidFill>
                <a:latin typeface="Arial" panose="020B0604020202020204" pitchFamily="34" charset="0"/>
              </a:defRPr>
            </a:lvl6pPr>
            <a:lvl7pPr marL="2971800" indent="-228600" eaLnBrk="0" fontAlgn="base" hangingPunct="0">
              <a:spcBef>
                <a:spcPct val="0"/>
              </a:spcBef>
              <a:spcAft>
                <a:spcPct val="0"/>
              </a:spcAft>
              <a:defRPr b="1" i="1">
                <a:solidFill>
                  <a:schemeClr val="tx1"/>
                </a:solidFill>
                <a:latin typeface="Arial" panose="020B0604020202020204" pitchFamily="34" charset="0"/>
              </a:defRPr>
            </a:lvl7pPr>
            <a:lvl8pPr marL="3429000" indent="-228600" eaLnBrk="0" fontAlgn="base" hangingPunct="0">
              <a:spcBef>
                <a:spcPct val="0"/>
              </a:spcBef>
              <a:spcAft>
                <a:spcPct val="0"/>
              </a:spcAft>
              <a:defRPr b="1" i="1">
                <a:solidFill>
                  <a:schemeClr val="tx1"/>
                </a:solidFill>
                <a:latin typeface="Arial" panose="020B0604020202020204" pitchFamily="34" charset="0"/>
              </a:defRPr>
            </a:lvl8pPr>
            <a:lvl9pPr marL="3886200" indent="-228600" eaLnBrk="0" fontAlgn="base" hangingPunct="0">
              <a:spcBef>
                <a:spcPct val="0"/>
              </a:spcBef>
              <a:spcAft>
                <a:spcPct val="0"/>
              </a:spcAft>
              <a:defRPr b="1" i="1">
                <a:solidFill>
                  <a:schemeClr val="tx1"/>
                </a:solidFill>
                <a:latin typeface="Arial" panose="020B0604020202020204" pitchFamily="34" charset="0"/>
              </a:defRPr>
            </a:lvl9pPr>
          </a:lstStyle>
          <a:p>
            <a:pPr eaLnBrk="1" hangingPunct="1"/>
            <a:fld id="{48F90995-9D36-4EB0-803D-75FEED5012C8}" type="slidenum">
              <a:rPr lang="en-US" altLang="en-US" b="0" i="0"/>
              <a:pPr eaLnBrk="1" hangingPunct="1"/>
              <a:t>163</a:t>
            </a:fld>
            <a:endParaRPr lang="en-US" altLang="en-US" b="0" i="0"/>
          </a:p>
        </p:txBody>
      </p:sp>
      <p:sp>
        <p:nvSpPr>
          <p:cNvPr id="14340" name="Rectangle 2">
            <a:extLst>
              <a:ext uri="{FF2B5EF4-FFF2-40B4-BE49-F238E27FC236}">
                <a16:creationId xmlns:a16="http://schemas.microsoft.com/office/drawing/2014/main" id="{88BD1814-32D9-4E99-AE47-67C40B8CF5CF}"/>
              </a:ext>
            </a:extLst>
          </p:cNvPr>
          <p:cNvSpPr>
            <a:spLocks noGrp="1" noChangeArrowheads="1"/>
          </p:cNvSpPr>
          <p:nvPr>
            <p:ph type="title"/>
          </p:nvPr>
        </p:nvSpPr>
        <p:spPr/>
        <p:txBody>
          <a:bodyPr>
            <a:normAutofit/>
          </a:bodyPr>
          <a:lstStyle/>
          <a:p>
            <a:r>
              <a:rPr lang="en-US" altLang="en-US" sz="2800" dirty="0">
                <a:solidFill>
                  <a:srgbClr val="C00000"/>
                </a:solidFill>
                <a:latin typeface="Arial Black" panose="020B0A04020102020204" pitchFamily="34" charset="0"/>
              </a:rPr>
              <a:t>FIREWALL  VS  IDS </a:t>
            </a:r>
          </a:p>
        </p:txBody>
      </p:sp>
      <p:sp>
        <p:nvSpPr>
          <p:cNvPr id="5" name="Title 5">
            <a:extLst>
              <a:ext uri="{FF2B5EF4-FFF2-40B4-BE49-F238E27FC236}">
                <a16:creationId xmlns:a16="http://schemas.microsoft.com/office/drawing/2014/main" id="{D4ED0838-E3F6-488D-A946-B082A3EB1A92}"/>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altLang="en-US" sz="2800" dirty="0">
                <a:solidFill>
                  <a:srgbClr val="C00000"/>
                </a:solidFill>
                <a:latin typeface="Arial Black" panose="020B0A04020102020204" pitchFamily="34" charset="0"/>
              </a:rPr>
              <a:t>Intrusion Detection Vs Prevention</a:t>
            </a:r>
          </a:p>
        </p:txBody>
      </p:sp>
      <p:sp>
        <p:nvSpPr>
          <p:cNvPr id="5123" name="Rectangle 3" descr="Rectangle: Click to edit Master text styles&#10;Second level&#10;Third level&#10;Fourth level&#10;Fifth level"/>
          <p:cNvSpPr>
            <a:spLocks noGrp="1" noChangeArrowheads="1"/>
          </p:cNvSpPr>
          <p:nvPr>
            <p:ph type="body" idx="1"/>
          </p:nvPr>
        </p:nvSpPr>
        <p:spPr>
          <a:xfrm>
            <a:off x="628650" y="1412776"/>
            <a:ext cx="7886700" cy="5256583"/>
          </a:xfrm>
        </p:spPr>
        <p:txBody>
          <a:bodyPr>
            <a:normAutofit fontScale="47500" lnSpcReduction="20000"/>
          </a:bodyPr>
          <a:lstStyle/>
          <a:p>
            <a:r>
              <a:rPr lang="en-US" altLang="en-US" sz="3600" dirty="0">
                <a:solidFill>
                  <a:srgbClr val="0000CC"/>
                </a:solidFill>
              </a:rPr>
              <a:t>Intrusion occurs when attacker attempts to gain entry or disrupt normal operations of information systems, almost always with intent to do harm</a:t>
            </a:r>
          </a:p>
          <a:p>
            <a:r>
              <a:rPr lang="en-US" altLang="en-US" sz="3600" dirty="0">
                <a:solidFill>
                  <a:srgbClr val="0000CC"/>
                </a:solidFill>
              </a:rPr>
              <a:t>Intrusion detection consists of procedures and systems that identify system intrusions</a:t>
            </a:r>
          </a:p>
          <a:p>
            <a:r>
              <a:rPr lang="en-US" altLang="en-US" sz="3600" dirty="0">
                <a:solidFill>
                  <a:srgbClr val="0000CC"/>
                </a:solidFill>
              </a:rPr>
              <a:t>Intrusion reaction encompasses actions an organization takes when intrusion is detected</a:t>
            </a:r>
          </a:p>
          <a:p>
            <a:r>
              <a:rPr lang="en-US" altLang="en-US" sz="3600" dirty="0">
                <a:solidFill>
                  <a:srgbClr val="0000CC"/>
                </a:solidFill>
              </a:rPr>
              <a:t>Intrusion prevention consists of activities that deter intrusion</a:t>
            </a:r>
          </a:p>
          <a:p>
            <a:r>
              <a:rPr lang="en-US" altLang="en-US" sz="3600" dirty="0">
                <a:solidFill>
                  <a:srgbClr val="0000CC"/>
                </a:solidFill>
              </a:rPr>
              <a:t>Intrusion correction activities finalize restoration of operations to a normal state and seek to </a:t>
            </a:r>
            <a:r>
              <a:rPr lang="en-US" altLang="en-US" sz="3600" dirty="0">
                <a:solidFill>
                  <a:schemeClr val="accent1"/>
                </a:solidFill>
              </a:rPr>
              <a:t>identify source </a:t>
            </a:r>
            <a:r>
              <a:rPr lang="en-US" altLang="en-US" sz="3600" dirty="0">
                <a:solidFill>
                  <a:srgbClr val="0000CC"/>
                </a:solidFill>
              </a:rPr>
              <a:t>and method of intrusion to ensure same type of attack cannot occur again</a:t>
            </a:r>
          </a:p>
          <a:p>
            <a:r>
              <a:rPr lang="en-US" altLang="en-US" sz="3600" dirty="0">
                <a:solidFill>
                  <a:srgbClr val="FF0000"/>
                </a:solidFill>
              </a:rPr>
              <a:t>Intrusion detection systems (IDS) </a:t>
            </a:r>
            <a:r>
              <a:rPr lang="en-US" sz="3600" dirty="0">
                <a:solidFill>
                  <a:srgbClr val="0000CC"/>
                </a:solidFill>
              </a:rPr>
              <a:t>Sniffs and reports possible violations. </a:t>
            </a:r>
            <a:r>
              <a:rPr lang="en-US" altLang="en-US" sz="3600" dirty="0">
                <a:solidFill>
                  <a:srgbClr val="0000CC"/>
                </a:solidFill>
              </a:rPr>
              <a:t>work like a burglar alarm: detect violation, activate alarm. </a:t>
            </a:r>
            <a:r>
              <a:rPr lang="en-US" sz="3600" dirty="0">
                <a:solidFill>
                  <a:srgbClr val="0000CC"/>
                </a:solidFill>
              </a:rPr>
              <a:t>Difference between Firewall/IDS: Can name attack</a:t>
            </a:r>
            <a:endParaRPr lang="en-US" altLang="en-US" sz="3600" dirty="0">
              <a:solidFill>
                <a:srgbClr val="0000CC"/>
              </a:solidFill>
            </a:endParaRPr>
          </a:p>
          <a:p>
            <a:r>
              <a:rPr lang="en-US" altLang="en-US" sz="3600" dirty="0">
                <a:solidFill>
                  <a:srgbClr val="FF0000"/>
                </a:solidFill>
              </a:rPr>
              <a:t>Intrusion prevention system (IPS) </a:t>
            </a:r>
            <a:r>
              <a:rPr lang="en-US" altLang="en-US" sz="3600" dirty="0">
                <a:solidFill>
                  <a:srgbClr val="0000CC"/>
                </a:solidFill>
              </a:rPr>
              <a:t>can detect intrusion and launch an active response. </a:t>
            </a:r>
            <a:r>
              <a:rPr lang="en-US" sz="3600" dirty="0">
                <a:solidFill>
                  <a:srgbClr val="0000CC"/>
                </a:solidFill>
              </a:rPr>
              <a:t>Reports violations and prevents attacks from occurring. Does inline processing, similar to a Firewall: drop packets, reset connections, route suspicious traffic for analysis. Problems: Delays in processing; bottleneck</a:t>
            </a:r>
            <a:endParaRPr lang="en-US" altLang="en-US" sz="3600" dirty="0">
              <a:solidFill>
                <a:srgbClr val="0000CC"/>
              </a:solidFill>
            </a:endParaRPr>
          </a:p>
          <a:p>
            <a:r>
              <a:rPr lang="en-US" altLang="en-US" sz="3600" dirty="0">
                <a:solidFill>
                  <a:srgbClr val="0000CC"/>
                </a:solidFill>
              </a:rPr>
              <a:t>IDS and IPS systems often coexist</a:t>
            </a:r>
          </a:p>
          <a:p>
            <a:r>
              <a:rPr lang="en-US" sz="3600" dirty="0">
                <a:solidFill>
                  <a:srgbClr val="0000CC"/>
                </a:solidFill>
              </a:rPr>
              <a:t>Since IDS/IPS have high rate of False Positives, they require extensive optimization</a:t>
            </a:r>
            <a:endParaRPr lang="en-US" altLang="en-US" sz="3600" dirty="0">
              <a:solidFill>
                <a:srgbClr val="0000CC"/>
              </a:solidFill>
            </a:endParaRPr>
          </a:p>
          <a:p>
            <a:r>
              <a:rPr lang="en-US" altLang="en-US" sz="3600" dirty="0">
                <a:solidFill>
                  <a:srgbClr val="FF0000"/>
                </a:solidFill>
              </a:rPr>
              <a:t>Intrusion detection/prevention system (IDPS) </a:t>
            </a:r>
            <a:r>
              <a:rPr lang="en-US" altLang="en-US" sz="3600" dirty="0">
                <a:solidFill>
                  <a:srgbClr val="0000CC"/>
                </a:solidFill>
              </a:rPr>
              <a:t>describes current anti-intrusion technologies</a:t>
            </a:r>
          </a:p>
          <a:p>
            <a:endParaRPr lang="en-US" altLang="en-US" dirty="0"/>
          </a:p>
        </p:txBody>
      </p:sp>
      <p:sp>
        <p:nvSpPr>
          <p:cNvPr id="4" name="Title 5">
            <a:extLst>
              <a:ext uri="{FF2B5EF4-FFF2-40B4-BE49-F238E27FC236}">
                <a16:creationId xmlns:a16="http://schemas.microsoft.com/office/drawing/2014/main" id="{DA22A217-7C26-46A1-BD84-F59C93B4DEAA}"/>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extLst>
      <p:ext uri="{BB962C8B-B14F-4D97-AF65-F5344CB8AC3E}">
        <p14:creationId xmlns:p14="http://schemas.microsoft.com/office/powerpoint/2010/main" val="41471427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532429-1406-44D2-83BF-25C8B0837CD1}"/>
              </a:ext>
            </a:extLst>
          </p:cNvPr>
          <p:cNvPicPr>
            <a:picLocks noGrp="1" noChangeAspect="1"/>
          </p:cNvPicPr>
          <p:nvPr>
            <p:ph idx="1"/>
          </p:nvPr>
        </p:nvPicPr>
        <p:blipFill rotWithShape="1">
          <a:blip r:embed="rId2"/>
          <a:srcRect l="16489" t="11584" r="26729" b="13948"/>
          <a:stretch/>
        </p:blipFill>
        <p:spPr>
          <a:xfrm>
            <a:off x="908137" y="726150"/>
            <a:ext cx="7327726" cy="5405699"/>
          </a:xfrm>
        </p:spPr>
      </p:pic>
      <p:sp>
        <p:nvSpPr>
          <p:cNvPr id="3" name="Title 5">
            <a:extLst>
              <a:ext uri="{FF2B5EF4-FFF2-40B4-BE49-F238E27FC236}">
                <a16:creationId xmlns:a16="http://schemas.microsoft.com/office/drawing/2014/main" id="{25A6CD69-B496-47E4-B11C-02D9AA21CB37}"/>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extLst>
      <p:ext uri="{BB962C8B-B14F-4D97-AF65-F5344CB8AC3E}">
        <p14:creationId xmlns:p14="http://schemas.microsoft.com/office/powerpoint/2010/main" val="34894300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229600" cy="418058"/>
          </a:xfrm>
        </p:spPr>
        <p:txBody>
          <a:bodyPr>
            <a:noAutofit/>
          </a:bodyPr>
          <a:lstStyle/>
          <a:p>
            <a:pPr defTabSz="685800"/>
            <a:r>
              <a:rPr lang="en-US" altLang="en-US" sz="2800" dirty="0">
                <a:solidFill>
                  <a:srgbClr val="C00000"/>
                </a:solidFill>
                <a:latin typeface="Arial Black" panose="020B0A04020102020204" pitchFamily="34" charset="0"/>
              </a:rPr>
              <a:t>Comparing IDS and IPS</a:t>
            </a:r>
          </a:p>
        </p:txBody>
      </p:sp>
      <p:graphicFrame>
        <p:nvGraphicFramePr>
          <p:cNvPr id="250909" name="Group 29"/>
          <p:cNvGraphicFramePr>
            <a:graphicFrameLocks noGrp="1"/>
          </p:cNvGraphicFramePr>
          <p:nvPr>
            <p:ph idx="1"/>
            <p:extLst>
              <p:ext uri="{D42A27DB-BD31-4B8C-83A1-F6EECF244321}">
                <p14:modId xmlns:p14="http://schemas.microsoft.com/office/powerpoint/2010/main" val="2512279834"/>
              </p:ext>
            </p:extLst>
          </p:nvPr>
        </p:nvGraphicFramePr>
        <p:xfrm>
          <a:off x="683591" y="725287"/>
          <a:ext cx="8026400" cy="2898833"/>
        </p:xfrm>
        <a:graphic>
          <a:graphicData uri="http://schemas.openxmlformats.org/drawingml/2006/table">
            <a:tbl>
              <a:tblPr/>
              <a:tblGrid>
                <a:gridCol w="992187">
                  <a:extLst>
                    <a:ext uri="{9D8B030D-6E8A-4147-A177-3AD203B41FA5}">
                      <a16:colId xmlns:a16="http://schemas.microsoft.com/office/drawing/2014/main" val="20000"/>
                    </a:ext>
                  </a:extLst>
                </a:gridCol>
                <a:gridCol w="3683000">
                  <a:extLst>
                    <a:ext uri="{9D8B030D-6E8A-4147-A177-3AD203B41FA5}">
                      <a16:colId xmlns:a16="http://schemas.microsoft.com/office/drawing/2014/main" val="20001"/>
                    </a:ext>
                  </a:extLst>
                </a:gridCol>
                <a:gridCol w="3351213">
                  <a:extLst>
                    <a:ext uri="{9D8B030D-6E8A-4147-A177-3AD203B41FA5}">
                      <a16:colId xmlns:a16="http://schemas.microsoft.com/office/drawing/2014/main" val="20002"/>
                    </a:ext>
                  </a:extLst>
                </a:gridCol>
              </a:tblGrid>
              <a:tr h="523742">
                <a:tc>
                  <a:txBody>
                    <a:bodyPr/>
                    <a:lstStyle/>
                    <a:p>
                      <a:pPr marL="0" marR="0" lvl="0" indent="0" algn="l" defTabSz="814388" rtl="0" eaLnBrk="0" fontAlgn="base" latinLnBrk="0" hangingPunct="0">
                        <a:lnSpc>
                          <a:spcPct val="95000"/>
                        </a:lnSpc>
                        <a:spcBef>
                          <a:spcPct val="50000"/>
                        </a:spcBef>
                        <a:spcAft>
                          <a:spcPct val="0"/>
                        </a:spcAft>
                        <a:buClr>
                          <a:srgbClr val="005569"/>
                        </a:buClr>
                        <a:buSzTx/>
                        <a:buFontTx/>
                        <a:buNone/>
                        <a:tabLst/>
                      </a:pPr>
                      <a:endParaRPr kumimoji="0" lang="en-US" sz="1400" b="0" i="0" u="none" strike="noStrike" cap="none" normalizeH="0" baseline="0" dirty="0">
                        <a:ln>
                          <a:noFill/>
                        </a:ln>
                        <a:solidFill>
                          <a:schemeClr val="bg1"/>
                        </a:solidFill>
                        <a:effectLst/>
                        <a:latin typeface="Arial" charset="0"/>
                      </a:endParaRPr>
                    </a:p>
                  </a:txBody>
                  <a:tcPr marL="45720" marR="0" marT="0" marB="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US" sz="1500" b="1" i="0" u="none" strike="noStrike" cap="none" normalizeH="0" baseline="0" dirty="0">
                          <a:ln>
                            <a:noFill/>
                          </a:ln>
                          <a:solidFill>
                            <a:schemeClr val="tx1"/>
                          </a:solidFill>
                          <a:effectLst/>
                          <a:latin typeface="Arial" charset="0"/>
                        </a:rPr>
                        <a:t>Advantages</a:t>
                      </a:r>
                    </a:p>
                  </a:txBody>
                  <a:tcPr marL="4572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US" sz="1500" b="1" i="0" u="none" strike="noStrike" cap="none" normalizeH="0" baseline="0" dirty="0">
                          <a:ln>
                            <a:noFill/>
                          </a:ln>
                          <a:solidFill>
                            <a:schemeClr val="tx1"/>
                          </a:solidFill>
                          <a:effectLst/>
                          <a:latin typeface="Arial" charset="0"/>
                        </a:rPr>
                        <a:t>Disadvantages</a:t>
                      </a:r>
                    </a:p>
                  </a:txBody>
                  <a:tcPr marL="4572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375091">
                <a:tc>
                  <a:txBody>
                    <a:bodyPr/>
                    <a:lstStyle/>
                    <a:p>
                      <a:pPr marL="0" marR="0" lvl="0" indent="0" algn="l" defTabSz="814388" rtl="0" eaLnBrk="0" fontAlgn="base" latinLnBrk="0" hangingPunct="0">
                        <a:lnSpc>
                          <a:spcPct val="95000"/>
                        </a:lnSpc>
                        <a:spcBef>
                          <a:spcPct val="50000"/>
                        </a:spcBef>
                        <a:spcAft>
                          <a:spcPct val="0"/>
                        </a:spcAft>
                        <a:buClr>
                          <a:srgbClr val="005569"/>
                        </a:buClr>
                        <a:buSzTx/>
                        <a:buFontTx/>
                        <a:buNone/>
                        <a:tabLst/>
                      </a:pPr>
                      <a:endParaRPr kumimoji="0" lang="en-US" sz="1100" b="0" i="0" u="none" strike="noStrike" cap="none" normalizeH="0" baseline="0">
                        <a:ln>
                          <a:noFill/>
                        </a:ln>
                        <a:solidFill>
                          <a:schemeClr val="tx1"/>
                        </a:solidFill>
                        <a:effectLst/>
                        <a:latin typeface="Arial" charset="0"/>
                      </a:endParaRPr>
                    </a:p>
                  </a:txBody>
                  <a:tcPr marL="4572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No impact on network (latency, jitter)</a:t>
                      </a:r>
                    </a:p>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No network impact if there is a sensor failure</a:t>
                      </a:r>
                    </a:p>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No network impact if there is sensor overload</a:t>
                      </a:r>
                    </a:p>
                  </a:txBody>
                  <a:tcPr marL="4572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D2D4"/>
                    </a:solidFill>
                  </a:tcPr>
                </a:tc>
                <a:tc>
                  <a:txBody>
                    <a:bodyPr/>
                    <a:lstStyle/>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Response action cannot stop trigger packets</a:t>
                      </a:r>
                    </a:p>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Correct tuning required for response actions</a:t>
                      </a:r>
                    </a:p>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Must have a well thought-out security policy</a:t>
                      </a:r>
                    </a:p>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More vulnerable to network evasion techniques</a:t>
                      </a:r>
                    </a:p>
                  </a:txBody>
                  <a:tcPr marL="4572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D2D4"/>
                    </a:solidFill>
                  </a:tcPr>
                </a:tc>
                <a:extLst>
                  <a:ext uri="{0D108BD9-81ED-4DB2-BD59-A6C34878D82A}">
                    <a16:rowId xmlns:a16="http://schemas.microsoft.com/office/drawing/2014/main" val="10001"/>
                  </a:ext>
                </a:extLst>
              </a:tr>
            </a:tbl>
          </a:graphicData>
        </a:graphic>
      </p:graphicFrame>
      <p:sp>
        <p:nvSpPr>
          <p:cNvPr id="13329" name="Text Box 26"/>
          <p:cNvSpPr txBox="1">
            <a:spLocks noChangeArrowheads="1"/>
          </p:cNvSpPr>
          <p:nvPr/>
        </p:nvSpPr>
        <p:spPr bwMode="auto">
          <a:xfrm>
            <a:off x="931459" y="2681880"/>
            <a:ext cx="401388" cy="446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vert="eaVert" wrap="none" lIns="61593" tIns="30796" rIns="61593" bIns="30796">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lgn="ctr"/>
            <a:r>
              <a:rPr lang="en-US" altLang="en-US" sz="1800" dirty="0"/>
              <a:t>IDS</a:t>
            </a:r>
            <a:endParaRPr lang="en-US" altLang="en-US" sz="1500" b="0" dirty="0"/>
          </a:p>
        </p:txBody>
      </p:sp>
      <p:graphicFrame>
        <p:nvGraphicFramePr>
          <p:cNvPr id="5" name="Group 26">
            <a:extLst>
              <a:ext uri="{FF2B5EF4-FFF2-40B4-BE49-F238E27FC236}">
                <a16:creationId xmlns:a16="http://schemas.microsoft.com/office/drawing/2014/main" id="{A7EFBB3C-1E93-47B2-87F5-C78C02DE0937}"/>
              </a:ext>
            </a:extLst>
          </p:cNvPr>
          <p:cNvGraphicFramePr>
            <a:graphicFrameLocks/>
          </p:cNvGraphicFramePr>
          <p:nvPr>
            <p:extLst>
              <p:ext uri="{D42A27DB-BD31-4B8C-83A1-F6EECF244321}">
                <p14:modId xmlns:p14="http://schemas.microsoft.com/office/powerpoint/2010/main" val="995104394"/>
              </p:ext>
            </p:extLst>
          </p:nvPr>
        </p:nvGraphicFramePr>
        <p:xfrm>
          <a:off x="658214" y="3736525"/>
          <a:ext cx="8028586" cy="2706615"/>
        </p:xfrm>
        <a:graphic>
          <a:graphicData uri="http://schemas.openxmlformats.org/drawingml/2006/table">
            <a:tbl>
              <a:tblPr/>
              <a:tblGrid>
                <a:gridCol w="992457">
                  <a:extLst>
                    <a:ext uri="{9D8B030D-6E8A-4147-A177-3AD203B41FA5}">
                      <a16:colId xmlns:a16="http://schemas.microsoft.com/office/drawing/2014/main" val="20000"/>
                    </a:ext>
                  </a:extLst>
                </a:gridCol>
                <a:gridCol w="3684003">
                  <a:extLst>
                    <a:ext uri="{9D8B030D-6E8A-4147-A177-3AD203B41FA5}">
                      <a16:colId xmlns:a16="http://schemas.microsoft.com/office/drawing/2014/main" val="20001"/>
                    </a:ext>
                  </a:extLst>
                </a:gridCol>
                <a:gridCol w="3352126">
                  <a:extLst>
                    <a:ext uri="{9D8B030D-6E8A-4147-A177-3AD203B41FA5}">
                      <a16:colId xmlns:a16="http://schemas.microsoft.com/office/drawing/2014/main" val="20002"/>
                    </a:ext>
                  </a:extLst>
                </a:gridCol>
              </a:tblGrid>
              <a:tr h="498193">
                <a:tc>
                  <a:txBody>
                    <a:bodyPr/>
                    <a:lstStyle/>
                    <a:p>
                      <a:pPr marL="0" marR="0" lvl="0" indent="0" algn="l" defTabSz="814388" rtl="0" eaLnBrk="0" fontAlgn="base" latinLnBrk="0" hangingPunct="0">
                        <a:lnSpc>
                          <a:spcPct val="95000"/>
                        </a:lnSpc>
                        <a:spcBef>
                          <a:spcPct val="50000"/>
                        </a:spcBef>
                        <a:spcAft>
                          <a:spcPct val="0"/>
                        </a:spcAft>
                        <a:buClr>
                          <a:srgbClr val="005569"/>
                        </a:buClr>
                        <a:buSzTx/>
                        <a:buFontTx/>
                        <a:buNone/>
                        <a:tabLst/>
                      </a:pPr>
                      <a:endParaRPr kumimoji="0" lang="en-US" sz="1400" b="0" i="0" u="none" strike="noStrike" cap="none" normalizeH="0" baseline="0" dirty="0">
                        <a:ln>
                          <a:noFill/>
                        </a:ln>
                        <a:solidFill>
                          <a:schemeClr val="bg1"/>
                        </a:solidFill>
                        <a:effectLst/>
                        <a:latin typeface="Arial" charset="0"/>
                      </a:endParaRPr>
                    </a:p>
                  </a:txBody>
                  <a:tcPr marL="45720" marR="0" marT="0" marB="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200000"/>
                        </a:lnSpc>
                        <a:spcBef>
                          <a:spcPct val="50000"/>
                        </a:spcBef>
                        <a:spcAft>
                          <a:spcPct val="0"/>
                        </a:spcAft>
                        <a:buClr>
                          <a:srgbClr val="005569"/>
                        </a:buClr>
                        <a:buSzTx/>
                        <a:buFontTx/>
                        <a:buNone/>
                        <a:tabLst/>
                      </a:pPr>
                      <a:r>
                        <a:rPr kumimoji="0" lang="en-US" sz="1500" b="1" i="0" u="none" strike="noStrike" cap="none" normalizeH="0" baseline="0" dirty="0">
                          <a:ln>
                            <a:noFill/>
                          </a:ln>
                          <a:solidFill>
                            <a:schemeClr val="tx1"/>
                          </a:solidFill>
                          <a:effectLst/>
                          <a:latin typeface="Arial" charset="0"/>
                        </a:rPr>
                        <a:t>Advantages</a:t>
                      </a:r>
                    </a:p>
                  </a:txBody>
                  <a:tcPr marL="4572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814388" rtl="0" eaLnBrk="0" fontAlgn="base" latinLnBrk="0" hangingPunct="0">
                        <a:lnSpc>
                          <a:spcPct val="200000"/>
                        </a:lnSpc>
                        <a:spcBef>
                          <a:spcPct val="50000"/>
                        </a:spcBef>
                        <a:spcAft>
                          <a:spcPct val="0"/>
                        </a:spcAft>
                        <a:buClr>
                          <a:srgbClr val="005569"/>
                        </a:buClr>
                        <a:buSzTx/>
                        <a:buFontTx/>
                        <a:buNone/>
                        <a:tabLst/>
                      </a:pPr>
                      <a:r>
                        <a:rPr kumimoji="0" lang="en-US" sz="1500" b="1" i="0" u="none" strike="noStrike" cap="none" normalizeH="0" baseline="0" dirty="0">
                          <a:ln>
                            <a:noFill/>
                          </a:ln>
                          <a:solidFill>
                            <a:schemeClr val="tx1"/>
                          </a:solidFill>
                          <a:effectLst/>
                          <a:latin typeface="Arial" charset="0"/>
                        </a:rPr>
                        <a:t>Disadvantages</a:t>
                      </a:r>
                    </a:p>
                  </a:txBody>
                  <a:tcPr marL="4572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208422">
                <a:tc>
                  <a:txBody>
                    <a:bodyPr/>
                    <a:lstStyle/>
                    <a:p>
                      <a:pPr marL="0" marR="0" lvl="0" indent="0" algn="l" defTabSz="814388" rtl="0" eaLnBrk="0" fontAlgn="base" latinLnBrk="0" hangingPunct="0">
                        <a:lnSpc>
                          <a:spcPct val="95000"/>
                        </a:lnSpc>
                        <a:spcBef>
                          <a:spcPct val="50000"/>
                        </a:spcBef>
                        <a:spcAft>
                          <a:spcPct val="0"/>
                        </a:spcAft>
                        <a:buClr>
                          <a:srgbClr val="005569"/>
                        </a:buClr>
                        <a:buSzTx/>
                        <a:buFontTx/>
                        <a:buNone/>
                        <a:tabLst/>
                      </a:pPr>
                      <a:endParaRPr kumimoji="0" lang="en-US" sz="1100" b="0" i="0" u="none" strike="noStrike" cap="none" normalizeH="0" baseline="0" dirty="0">
                        <a:ln>
                          <a:noFill/>
                        </a:ln>
                        <a:solidFill>
                          <a:schemeClr val="tx1"/>
                        </a:solidFill>
                        <a:effectLst/>
                        <a:latin typeface="Arial" charset="0"/>
                      </a:endParaRPr>
                    </a:p>
                  </a:txBody>
                  <a:tcPr marL="4572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Stops trigger packets</a:t>
                      </a:r>
                    </a:p>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Can use stream normalization techniques</a:t>
                      </a:r>
                    </a:p>
                  </a:txBody>
                  <a:tcPr marL="4572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D2D4"/>
                    </a:solidFill>
                  </a:tcPr>
                </a:tc>
                <a:tc>
                  <a:txBody>
                    <a:bodyPr/>
                    <a:lstStyle/>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Sensor issues might affect network traffic</a:t>
                      </a:r>
                    </a:p>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Sensor overloading impacts the network</a:t>
                      </a:r>
                    </a:p>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Must have a well thought-out security policy</a:t>
                      </a:r>
                    </a:p>
                    <a:p>
                      <a:pPr marL="180975" marR="0" lvl="0" indent="-180975" algn="l" defTabSz="814388" rtl="0" eaLnBrk="0" fontAlgn="base" latinLnBrk="0" hangingPunct="0">
                        <a:lnSpc>
                          <a:spcPct val="95000"/>
                        </a:lnSpc>
                        <a:spcBef>
                          <a:spcPct val="50000"/>
                        </a:spcBef>
                        <a:spcAft>
                          <a:spcPct val="0"/>
                        </a:spcAft>
                        <a:buClr>
                          <a:srgbClr val="005569"/>
                        </a:buClr>
                        <a:buSzTx/>
                        <a:buFont typeface="Wingdings" pitchFamily="2" charset="2"/>
                        <a:buChar char="§"/>
                        <a:tabLst/>
                      </a:pPr>
                      <a:r>
                        <a:rPr kumimoji="0" lang="en-US" sz="1500" b="0" i="0" u="none" strike="noStrike" cap="none" normalizeH="0" baseline="0" dirty="0">
                          <a:ln>
                            <a:noFill/>
                          </a:ln>
                          <a:solidFill>
                            <a:schemeClr val="tx1"/>
                          </a:solidFill>
                          <a:effectLst/>
                          <a:latin typeface="Arial" charset="0"/>
                        </a:rPr>
                        <a:t>Some impact on network (latency, jitter)</a:t>
                      </a:r>
                    </a:p>
                  </a:txBody>
                  <a:tcPr marL="4572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D2D4"/>
                    </a:solidFill>
                  </a:tcPr>
                </a:tc>
                <a:extLst>
                  <a:ext uri="{0D108BD9-81ED-4DB2-BD59-A6C34878D82A}">
                    <a16:rowId xmlns:a16="http://schemas.microsoft.com/office/drawing/2014/main" val="10001"/>
                  </a:ext>
                </a:extLst>
              </a:tr>
            </a:tbl>
          </a:graphicData>
        </a:graphic>
      </p:graphicFrame>
      <p:sp>
        <p:nvSpPr>
          <p:cNvPr id="6" name="Text Box 25">
            <a:extLst>
              <a:ext uri="{FF2B5EF4-FFF2-40B4-BE49-F238E27FC236}">
                <a16:creationId xmlns:a16="http://schemas.microsoft.com/office/drawing/2014/main" id="{141AE964-1334-490A-ABFE-37E591AB0B66}"/>
              </a:ext>
            </a:extLst>
          </p:cNvPr>
          <p:cNvSpPr txBox="1">
            <a:spLocks noChangeArrowheads="1"/>
          </p:cNvSpPr>
          <p:nvPr/>
        </p:nvSpPr>
        <p:spPr bwMode="auto">
          <a:xfrm>
            <a:off x="931459" y="5301208"/>
            <a:ext cx="401388" cy="43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vert="eaVert" wrap="none" lIns="61593" tIns="30796" rIns="61593" bIns="30796">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lgn="ctr"/>
            <a:r>
              <a:rPr lang="en-US" altLang="en-US" sz="1800" dirty="0"/>
              <a:t>IPS</a:t>
            </a:r>
            <a:endParaRPr lang="en-US" altLang="en-US" sz="1500" b="0" dirty="0"/>
          </a:p>
        </p:txBody>
      </p:sp>
      <p:sp>
        <p:nvSpPr>
          <p:cNvPr id="7" name="Title 5">
            <a:extLst>
              <a:ext uri="{FF2B5EF4-FFF2-40B4-BE49-F238E27FC236}">
                <a16:creationId xmlns:a16="http://schemas.microsoft.com/office/drawing/2014/main" id="{6554AEED-1EE3-4A16-B544-DD8DF1848E0F}"/>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extLst>
      <p:ext uri="{BB962C8B-B14F-4D97-AF65-F5344CB8AC3E}">
        <p14:creationId xmlns:p14="http://schemas.microsoft.com/office/powerpoint/2010/main" val="3403095151"/>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a:extLst>
              <a:ext uri="{FF2B5EF4-FFF2-40B4-BE49-F238E27FC236}">
                <a16:creationId xmlns:a16="http://schemas.microsoft.com/office/drawing/2014/main" id="{BCF4FE0A-521A-45BC-8A55-F7996090A5C9}"/>
              </a:ext>
            </a:extLst>
          </p:cNvPr>
          <p:cNvSpPr>
            <a:spLocks noGrp="1" noChangeArrowheads="1"/>
          </p:cNvSpPr>
          <p:nvPr>
            <p:ph idx="1"/>
          </p:nvPr>
        </p:nvSpPr>
        <p:spPr/>
        <p:txBody>
          <a:bodyPr/>
          <a:lstStyle/>
          <a:p>
            <a:r>
              <a:rPr lang="en-US" altLang="en-US" dirty="0">
                <a:solidFill>
                  <a:srgbClr val="0000CC"/>
                </a:solidFill>
              </a:rPr>
              <a:t>Unknown/unwanted trespass</a:t>
            </a:r>
          </a:p>
          <a:p>
            <a:pPr lvl="1"/>
            <a:r>
              <a:rPr lang="en-US" altLang="en-US" dirty="0">
                <a:solidFill>
                  <a:srgbClr val="FF0000"/>
                </a:solidFill>
              </a:rPr>
              <a:t>from benign to serious</a:t>
            </a:r>
          </a:p>
          <a:p>
            <a:r>
              <a:rPr lang="en-US" altLang="en-US" dirty="0">
                <a:solidFill>
                  <a:srgbClr val="0000CC"/>
                </a:solidFill>
              </a:rPr>
              <a:t>User trespass</a:t>
            </a:r>
          </a:p>
          <a:p>
            <a:pPr lvl="1"/>
            <a:r>
              <a:rPr lang="en-US" altLang="en-US" dirty="0">
                <a:solidFill>
                  <a:srgbClr val="FF0000"/>
                </a:solidFill>
              </a:rPr>
              <a:t>unauthorized logon, privilege abuse</a:t>
            </a:r>
          </a:p>
          <a:p>
            <a:r>
              <a:rPr lang="en-US" altLang="en-US" dirty="0">
                <a:solidFill>
                  <a:srgbClr val="0000CC"/>
                </a:solidFill>
              </a:rPr>
              <a:t>Software trespass</a:t>
            </a:r>
          </a:p>
          <a:p>
            <a:pPr lvl="1"/>
            <a:r>
              <a:rPr lang="en-US" altLang="en-US" dirty="0">
                <a:solidFill>
                  <a:srgbClr val="FF0000"/>
                </a:solidFill>
              </a:rPr>
              <a:t>virus, worm, or trojan horse</a:t>
            </a:r>
          </a:p>
        </p:txBody>
      </p:sp>
      <p:sp>
        <p:nvSpPr>
          <p:cNvPr id="5123" name="Rectangle 2">
            <a:extLst>
              <a:ext uri="{FF2B5EF4-FFF2-40B4-BE49-F238E27FC236}">
                <a16:creationId xmlns:a16="http://schemas.microsoft.com/office/drawing/2014/main" id="{7E4474AB-8654-4C03-B434-B4A2600EB2F0}"/>
              </a:ext>
            </a:extLst>
          </p:cNvPr>
          <p:cNvSpPr>
            <a:spLocks noGrp="1" noChangeArrowheads="1"/>
          </p:cNvSpPr>
          <p:nvPr>
            <p:ph type="title"/>
          </p:nvPr>
        </p:nvSpPr>
        <p:spPr/>
        <p:txBody>
          <a:bodyPr/>
          <a:lstStyle/>
          <a:p>
            <a:pPr defTabSz="685800"/>
            <a:r>
              <a:rPr lang="en-GB" altLang="en-US" sz="2800" dirty="0">
                <a:solidFill>
                  <a:srgbClr val="C00000"/>
                </a:solidFill>
                <a:latin typeface="Arial Black" panose="020B0A04020102020204" pitchFamily="34" charset="0"/>
              </a:rPr>
              <a:t>Intruders</a:t>
            </a:r>
            <a:endParaRPr lang="en-AU" altLang="en-US" sz="2800" dirty="0">
              <a:solidFill>
                <a:srgbClr val="C00000"/>
              </a:solidFill>
              <a:latin typeface="Arial Black" panose="020B0A04020102020204" pitchFamily="34" charset="0"/>
            </a:endParaRPr>
          </a:p>
        </p:txBody>
      </p:sp>
      <p:sp>
        <p:nvSpPr>
          <p:cNvPr id="4" name="Title 5">
            <a:extLst>
              <a:ext uri="{FF2B5EF4-FFF2-40B4-BE49-F238E27FC236}">
                <a16:creationId xmlns:a16="http://schemas.microsoft.com/office/drawing/2014/main" id="{A6E4EEE6-06B4-43E2-B2F5-4DF86C49869D}"/>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extLst>
      <p:ext uri="{BB962C8B-B14F-4D97-AF65-F5344CB8AC3E}">
        <p14:creationId xmlns:p14="http://schemas.microsoft.com/office/powerpoint/2010/main" val="8860630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6ED350A9-8F80-4E43-876B-4CE77C2818C9}"/>
              </a:ext>
            </a:extLst>
          </p:cNvPr>
          <p:cNvSpPr>
            <a:spLocks noGrp="1" noChangeArrowheads="1"/>
          </p:cNvSpPr>
          <p:nvPr>
            <p:ph idx="1"/>
          </p:nvPr>
        </p:nvSpPr>
        <p:spPr>
          <a:xfrm>
            <a:off x="1066800" y="1417638"/>
            <a:ext cx="7239000" cy="4525963"/>
          </a:xfrm>
        </p:spPr>
        <p:txBody>
          <a:bodyPr>
            <a:noAutofit/>
          </a:bodyPr>
          <a:lstStyle/>
          <a:p>
            <a:pPr>
              <a:lnSpc>
                <a:spcPct val="90000"/>
              </a:lnSpc>
              <a:buFont typeface="Wingdings" panose="05000000000000000000" pitchFamily="2" charset="2"/>
              <a:buChar char="ü"/>
            </a:pPr>
            <a:r>
              <a:rPr lang="en-US" altLang="en-US" sz="2800" dirty="0">
                <a:solidFill>
                  <a:srgbClr val="0000CC"/>
                </a:solidFill>
              </a:rPr>
              <a:t>Remote root compromise</a:t>
            </a:r>
          </a:p>
          <a:p>
            <a:pPr>
              <a:lnSpc>
                <a:spcPct val="90000"/>
              </a:lnSpc>
              <a:buFont typeface="Wingdings" panose="05000000000000000000" pitchFamily="2" charset="2"/>
              <a:buChar char="ü"/>
            </a:pPr>
            <a:r>
              <a:rPr lang="en-US" altLang="en-US" sz="2800" dirty="0">
                <a:solidFill>
                  <a:srgbClr val="0000CC"/>
                </a:solidFill>
              </a:rPr>
              <a:t>Web server defacement(attack on a website that changes the visual appearance of the site or a webpage.)</a:t>
            </a:r>
          </a:p>
          <a:p>
            <a:pPr>
              <a:lnSpc>
                <a:spcPct val="90000"/>
              </a:lnSpc>
              <a:buFont typeface="Wingdings" panose="05000000000000000000" pitchFamily="2" charset="2"/>
              <a:buChar char="ü"/>
            </a:pPr>
            <a:r>
              <a:rPr lang="en-US" altLang="en-US" sz="2800" dirty="0">
                <a:solidFill>
                  <a:srgbClr val="0000CC"/>
                </a:solidFill>
              </a:rPr>
              <a:t>Guessing / cracking passwords</a:t>
            </a:r>
          </a:p>
          <a:p>
            <a:pPr>
              <a:lnSpc>
                <a:spcPct val="90000"/>
              </a:lnSpc>
              <a:buFont typeface="Wingdings" panose="05000000000000000000" pitchFamily="2" charset="2"/>
              <a:buChar char="ü"/>
            </a:pPr>
            <a:r>
              <a:rPr lang="en-US" altLang="en-US" sz="2800" dirty="0">
                <a:solidFill>
                  <a:srgbClr val="0000CC"/>
                </a:solidFill>
              </a:rPr>
              <a:t>Copying viewing sensitive data / databases</a:t>
            </a:r>
          </a:p>
          <a:p>
            <a:pPr>
              <a:lnSpc>
                <a:spcPct val="90000"/>
              </a:lnSpc>
              <a:buFont typeface="Wingdings" panose="05000000000000000000" pitchFamily="2" charset="2"/>
              <a:buChar char="ü"/>
            </a:pPr>
            <a:r>
              <a:rPr lang="en-US" altLang="en-US" sz="2800" dirty="0">
                <a:solidFill>
                  <a:srgbClr val="0000CC"/>
                </a:solidFill>
              </a:rPr>
              <a:t>Running a packet sniffer</a:t>
            </a:r>
          </a:p>
          <a:p>
            <a:pPr>
              <a:lnSpc>
                <a:spcPct val="90000"/>
              </a:lnSpc>
              <a:buFont typeface="Wingdings" panose="05000000000000000000" pitchFamily="2" charset="2"/>
              <a:buChar char="ü"/>
            </a:pPr>
            <a:r>
              <a:rPr lang="en-US" altLang="en-US" sz="2800" dirty="0">
                <a:solidFill>
                  <a:srgbClr val="0000CC"/>
                </a:solidFill>
              </a:rPr>
              <a:t>Distributing pirated software</a:t>
            </a:r>
          </a:p>
          <a:p>
            <a:pPr>
              <a:lnSpc>
                <a:spcPct val="90000"/>
              </a:lnSpc>
              <a:buFont typeface="Wingdings" panose="05000000000000000000" pitchFamily="2" charset="2"/>
              <a:buChar char="ü"/>
            </a:pPr>
            <a:r>
              <a:rPr lang="en-US" altLang="en-US" sz="2800" dirty="0">
                <a:solidFill>
                  <a:srgbClr val="0000CC"/>
                </a:solidFill>
              </a:rPr>
              <a:t>Using an unsecured modem to access net</a:t>
            </a:r>
          </a:p>
          <a:p>
            <a:pPr>
              <a:lnSpc>
                <a:spcPct val="90000"/>
              </a:lnSpc>
              <a:buFont typeface="Wingdings" panose="05000000000000000000" pitchFamily="2" charset="2"/>
              <a:buChar char="ü"/>
            </a:pPr>
            <a:r>
              <a:rPr lang="en-US" altLang="en-US" sz="2800" dirty="0">
                <a:solidFill>
                  <a:srgbClr val="0000CC"/>
                </a:solidFill>
              </a:rPr>
              <a:t>Impersonating a user to reset password</a:t>
            </a:r>
          </a:p>
          <a:p>
            <a:pPr>
              <a:lnSpc>
                <a:spcPct val="90000"/>
              </a:lnSpc>
              <a:buFont typeface="Wingdings" panose="05000000000000000000" pitchFamily="2" charset="2"/>
              <a:buChar char="ü"/>
            </a:pPr>
            <a:r>
              <a:rPr lang="en-US" altLang="en-US" sz="2800" dirty="0">
                <a:solidFill>
                  <a:srgbClr val="0000CC"/>
                </a:solidFill>
              </a:rPr>
              <a:t>Using an unattended workstation</a:t>
            </a:r>
          </a:p>
        </p:txBody>
      </p:sp>
      <p:sp>
        <p:nvSpPr>
          <p:cNvPr id="6147" name="Rectangle 2">
            <a:extLst>
              <a:ext uri="{FF2B5EF4-FFF2-40B4-BE49-F238E27FC236}">
                <a16:creationId xmlns:a16="http://schemas.microsoft.com/office/drawing/2014/main" id="{17135CC9-40F6-4282-91D6-93C235F7C1CA}"/>
              </a:ext>
            </a:extLst>
          </p:cNvPr>
          <p:cNvSpPr>
            <a:spLocks noGrp="1" noChangeArrowheads="1"/>
          </p:cNvSpPr>
          <p:nvPr>
            <p:ph type="title"/>
          </p:nvPr>
        </p:nvSpPr>
        <p:spPr/>
        <p:txBody>
          <a:bodyPr>
            <a:normAutofit/>
          </a:bodyPr>
          <a:lstStyle/>
          <a:p>
            <a:pPr defTabSz="685800"/>
            <a:r>
              <a:rPr lang="en-US" altLang="en-US" sz="2800" dirty="0">
                <a:solidFill>
                  <a:srgbClr val="C00000"/>
                </a:solidFill>
                <a:latin typeface="Arial Black" panose="020B0A04020102020204" pitchFamily="34" charset="0"/>
              </a:rPr>
              <a:t>Examples of Intrusion</a:t>
            </a:r>
          </a:p>
        </p:txBody>
      </p:sp>
      <p:sp>
        <p:nvSpPr>
          <p:cNvPr id="4" name="Title 5">
            <a:extLst>
              <a:ext uri="{FF2B5EF4-FFF2-40B4-BE49-F238E27FC236}">
                <a16:creationId xmlns:a16="http://schemas.microsoft.com/office/drawing/2014/main" id="{3A6DA3E6-90E3-409A-8138-762BA4447214}"/>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extLst>
      <p:ext uri="{BB962C8B-B14F-4D97-AF65-F5344CB8AC3E}">
        <p14:creationId xmlns:p14="http://schemas.microsoft.com/office/powerpoint/2010/main" val="14203786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72F0C650-B642-43BD-9E1C-73B556442B67}"/>
              </a:ext>
            </a:extLst>
          </p:cNvPr>
          <p:cNvSpPr>
            <a:spLocks noGrp="1" noChangeArrowheads="1"/>
          </p:cNvSpPr>
          <p:nvPr>
            <p:ph idx="1"/>
          </p:nvPr>
        </p:nvSpPr>
        <p:spPr>
          <a:xfrm>
            <a:off x="457200" y="476672"/>
            <a:ext cx="8229600" cy="5771728"/>
          </a:xfrm>
        </p:spPr>
        <p:txBody>
          <a:bodyPr>
            <a:normAutofit fontScale="77500" lnSpcReduction="20000"/>
          </a:bodyPr>
          <a:lstStyle/>
          <a:p>
            <a:pPr marL="0" indent="0" algn="ctr" defTabSz="685800">
              <a:spcBef>
                <a:spcPct val="0"/>
              </a:spcBef>
              <a:buNone/>
            </a:pPr>
            <a:r>
              <a:rPr lang="en-US" altLang="en-US" sz="3000" dirty="0">
                <a:solidFill>
                  <a:srgbClr val="C00000"/>
                </a:solidFill>
                <a:latin typeface="Arial Black" panose="020B0A04020102020204" pitchFamily="34" charset="0"/>
                <a:ea typeface="+mj-ea"/>
                <a:cs typeface="+mj-cs"/>
              </a:rPr>
              <a:t>Intrusion Detection</a:t>
            </a:r>
          </a:p>
          <a:p>
            <a:pPr lvl="1" algn="just">
              <a:buFont typeface="Wingdings" panose="05000000000000000000" pitchFamily="2" charset="2"/>
              <a:buNone/>
            </a:pPr>
            <a:r>
              <a:rPr lang="en-US" altLang="en-US" sz="2400" dirty="0"/>
              <a:t>	</a:t>
            </a:r>
            <a:r>
              <a:rPr lang="en-US" altLang="en-US" sz="3000" dirty="0">
                <a:solidFill>
                  <a:srgbClr val="0000CC"/>
                </a:solidFill>
              </a:rPr>
              <a:t>A security service that monitors and analyzes system events for the purpose of finding, and providing real-time or near real-time warning of attempts to access system resources in an unauthorized manner.</a:t>
            </a:r>
          </a:p>
          <a:p>
            <a:pPr marL="0" indent="0" algn="ctr" defTabSz="685800">
              <a:spcBef>
                <a:spcPct val="0"/>
              </a:spcBef>
              <a:buNone/>
            </a:pPr>
            <a:endParaRPr lang="en-US" altLang="en-US" sz="3000" dirty="0">
              <a:solidFill>
                <a:srgbClr val="C00000"/>
              </a:solidFill>
              <a:latin typeface="Arial Black" panose="020B0A04020102020204" pitchFamily="34" charset="0"/>
              <a:ea typeface="+mj-ea"/>
              <a:cs typeface="+mj-cs"/>
            </a:endParaRPr>
          </a:p>
          <a:p>
            <a:pPr marL="0" indent="0" algn="ctr" defTabSz="685800">
              <a:spcBef>
                <a:spcPct val="0"/>
              </a:spcBef>
              <a:buNone/>
            </a:pPr>
            <a:r>
              <a:rPr lang="en-US" altLang="en-US" sz="3000" dirty="0">
                <a:solidFill>
                  <a:srgbClr val="C00000"/>
                </a:solidFill>
                <a:latin typeface="Arial Black" panose="020B0A04020102020204" pitchFamily="34" charset="0"/>
                <a:ea typeface="+mj-ea"/>
                <a:cs typeface="+mj-cs"/>
              </a:rPr>
              <a:t>IDS Requirement</a:t>
            </a:r>
          </a:p>
          <a:p>
            <a:pPr lvl="1">
              <a:buFont typeface="Wingdings" panose="05000000000000000000" pitchFamily="2" charset="2"/>
              <a:buChar char="ü"/>
            </a:pPr>
            <a:r>
              <a:rPr lang="en-US" altLang="en-US" sz="3100" dirty="0">
                <a:solidFill>
                  <a:srgbClr val="FF0000"/>
                </a:solidFill>
              </a:rPr>
              <a:t>Run continually</a:t>
            </a:r>
          </a:p>
          <a:p>
            <a:pPr lvl="1">
              <a:buFont typeface="Wingdings" panose="05000000000000000000" pitchFamily="2" charset="2"/>
              <a:buChar char="ü"/>
            </a:pPr>
            <a:r>
              <a:rPr lang="en-US" altLang="en-US" sz="3100" dirty="0">
                <a:solidFill>
                  <a:srgbClr val="FF0000"/>
                </a:solidFill>
              </a:rPr>
              <a:t>Be fault tolerant</a:t>
            </a:r>
          </a:p>
          <a:p>
            <a:pPr lvl="1">
              <a:buFont typeface="Wingdings" panose="05000000000000000000" pitchFamily="2" charset="2"/>
              <a:buChar char="ü"/>
            </a:pPr>
            <a:r>
              <a:rPr lang="en-US" altLang="en-US" sz="3100" dirty="0">
                <a:solidFill>
                  <a:srgbClr val="FF0000"/>
                </a:solidFill>
              </a:rPr>
              <a:t>Resist subversion</a:t>
            </a:r>
          </a:p>
          <a:p>
            <a:pPr lvl="1">
              <a:buFont typeface="Wingdings" panose="05000000000000000000" pitchFamily="2" charset="2"/>
              <a:buChar char="ü"/>
            </a:pPr>
            <a:r>
              <a:rPr lang="en-US" altLang="en-US" sz="3100" dirty="0">
                <a:solidFill>
                  <a:srgbClr val="FF0000"/>
                </a:solidFill>
              </a:rPr>
              <a:t>Impose a minimal overhead on system</a:t>
            </a:r>
          </a:p>
          <a:p>
            <a:pPr lvl="1">
              <a:buFont typeface="Wingdings" panose="05000000000000000000" pitchFamily="2" charset="2"/>
              <a:buChar char="ü"/>
            </a:pPr>
            <a:r>
              <a:rPr lang="en-US" altLang="en-US" sz="3100" dirty="0">
                <a:solidFill>
                  <a:srgbClr val="FF0000"/>
                </a:solidFill>
              </a:rPr>
              <a:t>Configured according to system security policies </a:t>
            </a:r>
          </a:p>
          <a:p>
            <a:pPr lvl="1">
              <a:buFont typeface="Wingdings" panose="05000000000000000000" pitchFamily="2" charset="2"/>
              <a:buChar char="ü"/>
            </a:pPr>
            <a:r>
              <a:rPr lang="en-US" altLang="en-US" sz="3100" dirty="0">
                <a:solidFill>
                  <a:srgbClr val="FF0000"/>
                </a:solidFill>
              </a:rPr>
              <a:t>Adapt to changes in systems and users</a:t>
            </a:r>
          </a:p>
          <a:p>
            <a:pPr lvl="1">
              <a:buFont typeface="Wingdings" panose="05000000000000000000" pitchFamily="2" charset="2"/>
              <a:buChar char="ü"/>
            </a:pPr>
            <a:r>
              <a:rPr lang="en-US" altLang="en-US" sz="3100" dirty="0">
                <a:solidFill>
                  <a:srgbClr val="FF0000"/>
                </a:solidFill>
              </a:rPr>
              <a:t>Scale to monitor large numbers of systems</a:t>
            </a:r>
          </a:p>
          <a:p>
            <a:pPr lvl="1">
              <a:buFont typeface="Wingdings" panose="05000000000000000000" pitchFamily="2" charset="2"/>
              <a:buChar char="ü"/>
            </a:pPr>
            <a:r>
              <a:rPr lang="en-US" altLang="en-US" sz="3100" dirty="0">
                <a:solidFill>
                  <a:srgbClr val="FF0000"/>
                </a:solidFill>
              </a:rPr>
              <a:t>Provide graceful degradation of service</a:t>
            </a:r>
          </a:p>
          <a:p>
            <a:pPr lvl="1">
              <a:buFont typeface="Wingdings" panose="05000000000000000000" pitchFamily="2" charset="2"/>
              <a:buChar char="ü"/>
            </a:pPr>
            <a:r>
              <a:rPr lang="en-US" altLang="en-US" sz="3100" dirty="0">
                <a:solidFill>
                  <a:srgbClr val="FF0000"/>
                </a:solidFill>
              </a:rPr>
              <a:t>Allow dynamic reconfiguration</a:t>
            </a:r>
          </a:p>
          <a:p>
            <a:pPr lvl="1">
              <a:buFont typeface="Wingdings" panose="05000000000000000000" pitchFamily="2" charset="2"/>
              <a:buNone/>
            </a:pPr>
            <a:endParaRPr lang="en-US" altLang="en-US" sz="2400" dirty="0"/>
          </a:p>
        </p:txBody>
      </p:sp>
      <p:sp>
        <p:nvSpPr>
          <p:cNvPr id="3" name="Title 5">
            <a:extLst>
              <a:ext uri="{FF2B5EF4-FFF2-40B4-BE49-F238E27FC236}">
                <a16:creationId xmlns:a16="http://schemas.microsoft.com/office/drawing/2014/main" id="{859D5C8F-F143-4BA0-A083-DA61CE909CAF}"/>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extLst>
      <p:ext uri="{BB962C8B-B14F-4D97-AF65-F5344CB8AC3E}">
        <p14:creationId xmlns:p14="http://schemas.microsoft.com/office/powerpoint/2010/main" val="3038708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Diagram of a hub network </a:t>
            </a:r>
          </a:p>
        </p:txBody>
      </p:sp>
      <p:pic>
        <p:nvPicPr>
          <p:cNvPr id="4" name="Content Placeholder 3"/>
          <p:cNvPicPr>
            <a:picLocks noGrp="1" noChangeAspect="1"/>
          </p:cNvPicPr>
          <p:nvPr>
            <p:ph idx="1"/>
          </p:nvPr>
        </p:nvPicPr>
        <p:blipFill>
          <a:blip r:embed="rId2"/>
          <a:stretch>
            <a:fillRect/>
          </a:stretch>
        </p:blipFill>
        <p:spPr>
          <a:xfrm>
            <a:off x="1295400" y="1419034"/>
            <a:ext cx="6400800" cy="4663899"/>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78529213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p:cNvGraphicFramePr>
            <a:graphicFrameLocks noGrp="1"/>
          </p:cNvGraphicFramePr>
          <p:nvPr>
            <p:extLst>
              <p:ext uri="{D42A27DB-BD31-4B8C-83A1-F6EECF244321}">
                <p14:modId xmlns:p14="http://schemas.microsoft.com/office/powerpoint/2010/main" val="2518469304"/>
              </p:ext>
            </p:extLst>
          </p:nvPr>
        </p:nvGraphicFramePr>
        <p:xfrm>
          <a:off x="539552" y="2060848"/>
          <a:ext cx="8312339" cy="3128965"/>
        </p:xfrm>
        <a:graphic>
          <a:graphicData uri="http://schemas.openxmlformats.org/drawingml/2006/table">
            <a:tbl>
              <a:tblPr/>
              <a:tblGrid>
                <a:gridCol w="1435768">
                  <a:extLst>
                    <a:ext uri="{9D8B030D-6E8A-4147-A177-3AD203B41FA5}">
                      <a16:colId xmlns:a16="http://schemas.microsoft.com/office/drawing/2014/main" val="20000"/>
                    </a:ext>
                  </a:extLst>
                </a:gridCol>
                <a:gridCol w="1813601">
                  <a:extLst>
                    <a:ext uri="{9D8B030D-6E8A-4147-A177-3AD203B41FA5}">
                      <a16:colId xmlns:a16="http://schemas.microsoft.com/office/drawing/2014/main" val="20001"/>
                    </a:ext>
                  </a:extLst>
                </a:gridCol>
                <a:gridCol w="5062970">
                  <a:extLst>
                    <a:ext uri="{9D8B030D-6E8A-4147-A177-3AD203B41FA5}">
                      <a16:colId xmlns:a16="http://schemas.microsoft.com/office/drawing/2014/main" val="20002"/>
                    </a:ext>
                  </a:extLst>
                </a:gridCol>
              </a:tblGrid>
              <a:tr h="436960">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5000"/>
                        </a:spcBef>
                        <a:spcAft>
                          <a:spcPct val="0"/>
                        </a:spcAft>
                        <a:buClr>
                          <a:schemeClr val="tx2"/>
                        </a:buClr>
                        <a:buSzPct val="100000"/>
                        <a:buFont typeface="Wingdings" pitchFamily="2" charset="2"/>
                        <a:buNone/>
                        <a:tabLst/>
                      </a:pPr>
                      <a:r>
                        <a:rPr kumimoji="0" lang="en-US" altLang="en-US" sz="1800" b="1" i="0" u="none" strike="noStrike" cap="none" normalizeH="0" baseline="0" dirty="0">
                          <a:ln>
                            <a:noFill/>
                          </a:ln>
                          <a:solidFill>
                            <a:schemeClr val="tx1"/>
                          </a:solidFill>
                          <a:effectLst/>
                          <a:latin typeface="Arial" charset="0"/>
                        </a:rPr>
                        <a:t>Criteria</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800" b="0" i="0" u="none" strike="noStrike" cap="none" normalizeH="0" baseline="0" dirty="0">
                          <a:ln>
                            <a:noFill/>
                          </a:ln>
                          <a:solidFill>
                            <a:schemeClr val="tx1"/>
                          </a:solidFill>
                          <a:effectLst/>
                          <a:latin typeface="Arial" charset="0"/>
                        </a:rPr>
                        <a:t>Type</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ctr"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800" b="0" i="0" u="none" strike="noStrike" cap="none" normalizeH="0" baseline="0" dirty="0">
                          <a:ln>
                            <a:noFill/>
                          </a:ln>
                          <a:solidFill>
                            <a:schemeClr val="tx1"/>
                          </a:solidFill>
                          <a:effectLst/>
                          <a:latin typeface="Arial" charset="0"/>
                        </a:rPr>
                        <a:t>Description</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47675">
                <a:tc rowSpan="4">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400" b="1" i="0" u="none" strike="noStrike" cap="none" normalizeH="0" baseline="0" dirty="0">
                          <a:ln>
                            <a:noFill/>
                          </a:ln>
                          <a:solidFill>
                            <a:schemeClr val="tx1"/>
                          </a:solidFill>
                          <a:effectLst/>
                          <a:latin typeface="Arial" charset="0"/>
                        </a:rPr>
                        <a:t>Approaches to Identifying Malicious Traffic</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400" b="1" i="0" u="none" strike="noStrike" cap="none" normalizeH="0" baseline="0" dirty="0">
                          <a:ln>
                            <a:noFill/>
                          </a:ln>
                          <a:solidFill>
                            <a:srgbClr val="FF0000"/>
                          </a:solidFill>
                          <a:effectLst/>
                          <a:latin typeface="Arial" charset="0"/>
                        </a:rPr>
                        <a:t>Signature-based</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400" b="0" i="0" u="none" strike="noStrike" cap="none" normalizeH="0" baseline="0" dirty="0">
                          <a:ln>
                            <a:noFill/>
                          </a:ln>
                          <a:solidFill>
                            <a:srgbClr val="FF0000"/>
                          </a:solidFill>
                          <a:effectLst/>
                          <a:latin typeface="Arial" charset="0"/>
                        </a:rPr>
                        <a:t>A vendor provides a customizable signature database.</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48866">
                <a:tc vMerge="1">
                  <a:txBody>
                    <a:bodyPr/>
                    <a:lstStyle/>
                    <a:p>
                      <a:endParaRPr lang="en-IN"/>
                    </a:p>
                  </a:txBody>
                  <a:tcPr/>
                </a:tc>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400" b="1" i="0" u="none" strike="noStrike" cap="none" normalizeH="0" baseline="0" dirty="0">
                          <a:ln>
                            <a:noFill/>
                          </a:ln>
                          <a:solidFill>
                            <a:srgbClr val="FF0000"/>
                          </a:solidFill>
                          <a:effectLst/>
                          <a:latin typeface="Arial" charset="0"/>
                        </a:rPr>
                        <a:t>Anomaly-based</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28600" indent="-228600"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228600" marR="0" lvl="0" indent="-22860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defRPr/>
                      </a:pPr>
                      <a:r>
                        <a:rPr kumimoji="0" lang="en-US" altLang="en-US" sz="1400" b="0" i="0" u="none" strike="noStrike" cap="none" normalizeH="0" baseline="0" dirty="0">
                          <a:ln>
                            <a:noFill/>
                          </a:ln>
                          <a:solidFill>
                            <a:srgbClr val="FF0000"/>
                          </a:solidFill>
                          <a:effectLst/>
                          <a:latin typeface="Arial" charset="0"/>
                        </a:rPr>
                        <a:t>“Normal” and “abnormal” traffic is defined. </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48866">
                <a:tc vMerge="1">
                  <a:txBody>
                    <a:bodyPr/>
                    <a:lstStyle/>
                    <a:p>
                      <a:endParaRPr lang="en-IN"/>
                    </a:p>
                  </a:txBody>
                  <a:tcPr/>
                </a:tc>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defRPr/>
                      </a:pPr>
                      <a:r>
                        <a:rPr kumimoji="0" lang="en-US" altLang="en-US" sz="1400" b="1" i="0" u="none" strike="noStrike" cap="none" normalizeH="0" baseline="0" dirty="0">
                          <a:ln>
                            <a:noFill/>
                          </a:ln>
                          <a:solidFill>
                            <a:srgbClr val="FF0000"/>
                          </a:solidFill>
                          <a:effectLst/>
                          <a:latin typeface="Arial" charset="0"/>
                        </a:rPr>
                        <a:t>Policy-based</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28600" indent="-228600"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228600" marR="0" lvl="0" indent="-22860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defRPr/>
                      </a:pPr>
                      <a:r>
                        <a:rPr kumimoji="0" lang="en-US" altLang="en-US" sz="1400" b="0" i="0" u="none" strike="noStrike" cap="none" normalizeH="0" baseline="0" dirty="0">
                          <a:ln>
                            <a:noFill/>
                          </a:ln>
                          <a:solidFill>
                            <a:srgbClr val="FF0000"/>
                          </a:solidFill>
                          <a:effectLst/>
                          <a:latin typeface="Arial" charset="0"/>
                        </a:rPr>
                        <a:t>Policy definition and description is created</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48866">
                <a:tc vMerge="1">
                  <a:txBody>
                    <a:bodyPr/>
                    <a:lstStyle/>
                    <a:p>
                      <a:endParaRPr lang="en-IN"/>
                    </a:p>
                  </a:txBody>
                  <a:tcPr/>
                </a:tc>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400" b="1" i="0" u="none" strike="noStrike" cap="none" normalizeH="0" baseline="0">
                          <a:ln>
                            <a:noFill/>
                          </a:ln>
                          <a:solidFill>
                            <a:srgbClr val="FF0000"/>
                          </a:solidFill>
                          <a:effectLst/>
                          <a:latin typeface="Arial" charset="0"/>
                        </a:rPr>
                        <a:t>Honeypot-based</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228600" indent="-228600"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228600" marR="0" lvl="0" indent="-22860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400" b="0" i="0" u="none" strike="noStrike" cap="none" normalizeH="0" baseline="0" dirty="0">
                          <a:ln>
                            <a:noFill/>
                          </a:ln>
                          <a:solidFill>
                            <a:srgbClr val="FF0000"/>
                          </a:solidFill>
                          <a:effectLst/>
                          <a:latin typeface="Arial" charset="0"/>
                        </a:rPr>
                        <a:t>Sacrificial host is set up to lure the attacker.</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48866">
                <a:tc rowSpan="2">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400" b="1" i="0" u="none" strike="noStrike" cap="none" normalizeH="0" baseline="0" dirty="0">
                          <a:ln>
                            <a:noFill/>
                          </a:ln>
                          <a:solidFill>
                            <a:schemeClr val="tx1"/>
                          </a:solidFill>
                          <a:effectLst/>
                          <a:latin typeface="Arial" charset="0"/>
                        </a:rPr>
                        <a:t>Deployment Options</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400" b="1" i="0" u="none" strike="noStrike" cap="none" normalizeH="0" baseline="0" dirty="0">
                          <a:ln>
                            <a:noFill/>
                          </a:ln>
                          <a:solidFill>
                            <a:srgbClr val="0EA246"/>
                          </a:solidFill>
                          <a:effectLst/>
                          <a:latin typeface="Arial" charset="0"/>
                        </a:rPr>
                        <a:t>Network-based</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400" b="0" i="0" u="none" strike="noStrike" cap="none" normalizeH="0" baseline="0" dirty="0">
                          <a:ln>
                            <a:noFill/>
                          </a:ln>
                          <a:solidFill>
                            <a:srgbClr val="0EA246"/>
                          </a:solidFill>
                          <a:effectLst/>
                          <a:latin typeface="Arial" charset="0"/>
                        </a:rPr>
                        <a:t>Network sensors scan traffic that is destined to many hosts.</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571096204"/>
                  </a:ext>
                </a:extLst>
              </a:tr>
              <a:tr h="448866">
                <a:tc vMerge="1">
                  <a:txBody>
                    <a:bodyPr/>
                    <a:lstStyle/>
                    <a:p>
                      <a:endParaRPr lang="en-IN"/>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400" b="1" i="0" u="none" strike="noStrike" cap="none" normalizeH="0" baseline="0" dirty="0">
                          <a:ln>
                            <a:noFill/>
                          </a:ln>
                          <a:solidFill>
                            <a:srgbClr val="0EA246"/>
                          </a:solidFill>
                          <a:effectLst/>
                          <a:latin typeface="Arial" charset="0"/>
                        </a:rPr>
                        <a:t>Host-based</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defTabSz="814388">
                        <a:lnSpc>
                          <a:spcPct val="95000"/>
                        </a:lnSpc>
                        <a:spcBef>
                          <a:spcPct val="50000"/>
                        </a:spcBef>
                        <a:buClr>
                          <a:schemeClr val="tx2"/>
                        </a:buClr>
                        <a:buSzPct val="100000"/>
                        <a:buFont typeface="Wingdings" pitchFamily="2" charset="2"/>
                        <a:defRPr sz="2000">
                          <a:solidFill>
                            <a:schemeClr val="tx1"/>
                          </a:solidFill>
                          <a:latin typeface="Arial" charset="0"/>
                        </a:defRPr>
                      </a:lvl1pPr>
                      <a:lvl2pPr marL="627063" algn="l" defTabSz="814388">
                        <a:lnSpc>
                          <a:spcPct val="95000"/>
                        </a:lnSpc>
                        <a:spcBef>
                          <a:spcPct val="35000"/>
                        </a:spcBef>
                        <a:defRPr>
                          <a:solidFill>
                            <a:schemeClr val="tx1"/>
                          </a:solidFill>
                          <a:latin typeface="Arial" charset="0"/>
                        </a:defRPr>
                      </a:lvl2pPr>
                      <a:lvl3pPr marL="965200" algn="l" defTabSz="814388">
                        <a:lnSpc>
                          <a:spcPct val="95000"/>
                        </a:lnSpc>
                        <a:spcBef>
                          <a:spcPct val="35000"/>
                        </a:spcBef>
                        <a:defRPr>
                          <a:solidFill>
                            <a:schemeClr val="tx1"/>
                          </a:solidFill>
                          <a:latin typeface="Arial" charset="0"/>
                        </a:defRPr>
                      </a:lvl3pPr>
                      <a:lvl4pPr marL="1317625" algn="l" defTabSz="814388">
                        <a:lnSpc>
                          <a:spcPct val="95000"/>
                        </a:lnSpc>
                        <a:spcBef>
                          <a:spcPct val="35000"/>
                        </a:spcBef>
                        <a:defRPr>
                          <a:solidFill>
                            <a:schemeClr val="tx1"/>
                          </a:solidFill>
                          <a:latin typeface="Arial" charset="0"/>
                        </a:defRPr>
                      </a:lvl4pPr>
                      <a:lvl5pPr marL="1604963" algn="l" defTabSz="814388">
                        <a:lnSpc>
                          <a:spcPct val="95000"/>
                        </a:lnSpc>
                        <a:spcBef>
                          <a:spcPct val="35000"/>
                        </a:spcBef>
                        <a:defRPr>
                          <a:solidFill>
                            <a:schemeClr val="tx1"/>
                          </a:solidFill>
                          <a:latin typeface="Arial" charset="0"/>
                        </a:defRPr>
                      </a:lvl5pPr>
                      <a:lvl6pPr marL="2062163" defTabSz="814388" eaLnBrk="0" fontAlgn="base" hangingPunct="0">
                        <a:lnSpc>
                          <a:spcPct val="95000"/>
                        </a:lnSpc>
                        <a:spcBef>
                          <a:spcPct val="35000"/>
                        </a:spcBef>
                        <a:spcAft>
                          <a:spcPct val="0"/>
                        </a:spcAft>
                        <a:defRPr>
                          <a:solidFill>
                            <a:schemeClr val="tx1"/>
                          </a:solidFill>
                          <a:latin typeface="Arial" charset="0"/>
                        </a:defRPr>
                      </a:lvl6pPr>
                      <a:lvl7pPr marL="2519363" defTabSz="814388" eaLnBrk="0" fontAlgn="base" hangingPunct="0">
                        <a:lnSpc>
                          <a:spcPct val="95000"/>
                        </a:lnSpc>
                        <a:spcBef>
                          <a:spcPct val="35000"/>
                        </a:spcBef>
                        <a:spcAft>
                          <a:spcPct val="0"/>
                        </a:spcAft>
                        <a:defRPr>
                          <a:solidFill>
                            <a:schemeClr val="tx1"/>
                          </a:solidFill>
                          <a:latin typeface="Arial" charset="0"/>
                        </a:defRPr>
                      </a:lvl7pPr>
                      <a:lvl8pPr marL="2976563" defTabSz="814388" eaLnBrk="0" fontAlgn="base" hangingPunct="0">
                        <a:lnSpc>
                          <a:spcPct val="95000"/>
                        </a:lnSpc>
                        <a:spcBef>
                          <a:spcPct val="35000"/>
                        </a:spcBef>
                        <a:spcAft>
                          <a:spcPct val="0"/>
                        </a:spcAft>
                        <a:defRPr>
                          <a:solidFill>
                            <a:schemeClr val="tx1"/>
                          </a:solidFill>
                          <a:latin typeface="Arial" charset="0"/>
                        </a:defRPr>
                      </a:lvl8pPr>
                      <a:lvl9pPr marL="3433763" defTabSz="814388" eaLnBrk="0" fontAlgn="base" hangingPunct="0">
                        <a:lnSpc>
                          <a:spcPct val="95000"/>
                        </a:lnSpc>
                        <a:spcBef>
                          <a:spcPct val="35000"/>
                        </a:spcBef>
                        <a:spcAft>
                          <a:spcPct val="0"/>
                        </a:spcAft>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chemeClr val="tx2"/>
                        </a:buClr>
                        <a:buSzPct val="100000"/>
                        <a:buFont typeface="Wingdings" pitchFamily="2" charset="2"/>
                        <a:buNone/>
                        <a:tabLst/>
                      </a:pPr>
                      <a:r>
                        <a:rPr kumimoji="0" lang="en-US" altLang="en-US" sz="1400" b="0" i="0" u="none" strike="noStrike" cap="none" normalizeH="0" baseline="0" dirty="0">
                          <a:ln>
                            <a:noFill/>
                          </a:ln>
                          <a:solidFill>
                            <a:srgbClr val="0EA246"/>
                          </a:solidFill>
                          <a:effectLst/>
                          <a:latin typeface="Arial" charset="0"/>
                        </a:rPr>
                        <a:t>Host agent monitors all operations within an operating system.</a:t>
                      </a:r>
                    </a:p>
                  </a:txBody>
                  <a:tcPr marL="54769" marR="54769" marT="27384" marB="2738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9734540"/>
                  </a:ext>
                </a:extLst>
              </a:tr>
            </a:tbl>
          </a:graphicData>
        </a:graphic>
      </p:graphicFrame>
      <p:sp>
        <p:nvSpPr>
          <p:cNvPr id="3" name="Rectangle 40"/>
          <p:cNvSpPr txBox="1">
            <a:spLocks noChangeArrowheads="1"/>
          </p:cNvSpPr>
          <p:nvPr/>
        </p:nvSpPr>
        <p:spPr>
          <a:xfrm>
            <a:off x="491729" y="1085850"/>
            <a:ext cx="8077767" cy="514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gn="ctr" defTabSz="685800">
              <a:lnSpc>
                <a:spcPct val="80000"/>
              </a:lnSpc>
            </a:pPr>
            <a:r>
              <a:rPr lang="en-US" altLang="en-US" sz="2800" dirty="0">
                <a:solidFill>
                  <a:srgbClr val="C00000"/>
                </a:solidFill>
                <a:latin typeface="Arial Black" panose="020B0A04020102020204" pitchFamily="34" charset="0"/>
                <a:cs typeface="+mj-cs"/>
              </a:rPr>
              <a:t>IDPS Types and Options</a:t>
            </a:r>
          </a:p>
        </p:txBody>
      </p:sp>
      <p:sp>
        <p:nvSpPr>
          <p:cNvPr id="4" name="Title 5">
            <a:extLst>
              <a:ext uri="{FF2B5EF4-FFF2-40B4-BE49-F238E27FC236}">
                <a16:creationId xmlns:a16="http://schemas.microsoft.com/office/drawing/2014/main" id="{8EECB7CD-DCF9-4B53-B804-B792D2EE9ADA}"/>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extLst>
      <p:ext uri="{BB962C8B-B14F-4D97-AF65-F5344CB8AC3E}">
        <p14:creationId xmlns:p14="http://schemas.microsoft.com/office/powerpoint/2010/main" val="9383739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2893" y="738832"/>
            <a:ext cx="7732507" cy="442768"/>
          </a:xfrm>
          <a:prstGeom prst="rect">
            <a:avLst/>
          </a:prstGeom>
        </p:spPr>
        <p:txBody>
          <a:bodyPr vert="horz" wrap="square" lIns="0" tIns="11766" rIns="0" bIns="0" rtlCol="0">
            <a:spAutoFit/>
          </a:bodyPr>
          <a:lstStyle/>
          <a:p>
            <a:pPr marL="11206">
              <a:spcBef>
                <a:spcPts val="93"/>
              </a:spcBef>
            </a:pPr>
            <a:r>
              <a:rPr lang="en-IN" sz="2800" dirty="0">
                <a:solidFill>
                  <a:srgbClr val="C00000"/>
                </a:solidFill>
                <a:latin typeface="Arial Black" panose="020B0A04020102020204" pitchFamily="34" charset="0"/>
              </a:rPr>
              <a:t>Intrusion Detection Systems </a:t>
            </a:r>
            <a:r>
              <a:rPr sz="2800" dirty="0">
                <a:solidFill>
                  <a:srgbClr val="C00000"/>
                </a:solidFill>
                <a:latin typeface="Arial Black" panose="020B0A04020102020204" pitchFamily="34" charset="0"/>
              </a:rPr>
              <a:t>IDS</a:t>
            </a:r>
          </a:p>
        </p:txBody>
      </p:sp>
      <p:sp>
        <p:nvSpPr>
          <p:cNvPr id="3" name="object 3"/>
          <p:cNvSpPr txBox="1"/>
          <p:nvPr/>
        </p:nvSpPr>
        <p:spPr>
          <a:xfrm>
            <a:off x="943536" y="1368463"/>
            <a:ext cx="3356947" cy="4910670"/>
          </a:xfrm>
          <a:prstGeom prst="rect">
            <a:avLst/>
          </a:prstGeom>
        </p:spPr>
        <p:txBody>
          <a:bodyPr vert="horz" wrap="square" lIns="0" tIns="11206" rIns="0" bIns="0" rtlCol="0">
            <a:spAutoFit/>
          </a:bodyPr>
          <a:lstStyle/>
          <a:p>
            <a:pPr marL="314902" marR="4483" indent="-304256" algn="just" defTabSz="806867">
              <a:spcBef>
                <a:spcPts val="88"/>
              </a:spcBef>
              <a:buFontTx/>
              <a:buChar char="•"/>
              <a:tabLst>
                <a:tab pos="314902" algn="l"/>
                <a:tab pos="315462" algn="l"/>
              </a:tabLst>
            </a:pPr>
            <a:r>
              <a:rPr sz="1588" spc="-4" dirty="0">
                <a:solidFill>
                  <a:srgbClr val="0000CC"/>
                </a:solidFill>
                <a:latin typeface="Arial"/>
                <a:cs typeface="Arial"/>
              </a:rPr>
              <a:t>An IDS </a:t>
            </a:r>
            <a:r>
              <a:rPr sz="1588" dirty="0">
                <a:solidFill>
                  <a:srgbClr val="0000CC"/>
                </a:solidFill>
                <a:latin typeface="Arial"/>
                <a:cs typeface="Arial"/>
              </a:rPr>
              <a:t>to </a:t>
            </a:r>
            <a:r>
              <a:rPr sz="1588" spc="-9" dirty="0">
                <a:solidFill>
                  <a:srgbClr val="0000CC"/>
                </a:solidFill>
                <a:latin typeface="Arial"/>
                <a:cs typeface="Arial"/>
              </a:rPr>
              <a:t>the </a:t>
            </a:r>
            <a:r>
              <a:rPr sz="1588" spc="-4" dirty="0">
                <a:solidFill>
                  <a:srgbClr val="0000CC"/>
                </a:solidFill>
                <a:latin typeface="Arial"/>
                <a:cs typeface="Arial"/>
              </a:rPr>
              <a:t>networking world </a:t>
            </a:r>
            <a:r>
              <a:rPr sz="1588" dirty="0">
                <a:solidFill>
                  <a:srgbClr val="0000CC"/>
                </a:solidFill>
                <a:latin typeface="Arial"/>
                <a:cs typeface="Arial"/>
              </a:rPr>
              <a:t>is  like </a:t>
            </a:r>
            <a:r>
              <a:rPr sz="1588" spc="-4" dirty="0">
                <a:solidFill>
                  <a:srgbClr val="0000CC"/>
                </a:solidFill>
                <a:latin typeface="Arial"/>
                <a:cs typeface="Arial"/>
              </a:rPr>
              <a:t>a burglar alarm </a:t>
            </a:r>
            <a:r>
              <a:rPr sz="1588" dirty="0">
                <a:solidFill>
                  <a:srgbClr val="0000CC"/>
                </a:solidFill>
                <a:latin typeface="Arial"/>
                <a:cs typeface="Arial"/>
              </a:rPr>
              <a:t>to </a:t>
            </a:r>
            <a:r>
              <a:rPr sz="1588" spc="-9" dirty="0">
                <a:solidFill>
                  <a:srgbClr val="0000CC"/>
                </a:solidFill>
                <a:latin typeface="Arial"/>
                <a:cs typeface="Arial"/>
              </a:rPr>
              <a:t>the </a:t>
            </a:r>
            <a:r>
              <a:rPr sz="1588" spc="-4" dirty="0">
                <a:solidFill>
                  <a:srgbClr val="0000CC"/>
                </a:solidFill>
                <a:latin typeface="Arial"/>
                <a:cs typeface="Arial"/>
              </a:rPr>
              <a:t>physical  world.</a:t>
            </a:r>
            <a:endParaRPr sz="1588" dirty="0">
              <a:solidFill>
                <a:srgbClr val="0000CC"/>
              </a:solidFill>
              <a:latin typeface="Arial"/>
              <a:cs typeface="Arial"/>
            </a:endParaRPr>
          </a:p>
          <a:p>
            <a:pPr marL="314902" marR="4483" indent="-304256" algn="just" defTabSz="806867">
              <a:spcBef>
                <a:spcPts val="401"/>
              </a:spcBef>
              <a:buFontTx/>
              <a:buChar char="•"/>
              <a:tabLst>
                <a:tab pos="314902" algn="l"/>
                <a:tab pos="315462" algn="l"/>
              </a:tabLst>
            </a:pPr>
            <a:r>
              <a:rPr sz="1588" spc="-9" dirty="0">
                <a:solidFill>
                  <a:srgbClr val="0000CC"/>
                </a:solidFill>
                <a:latin typeface="Arial"/>
                <a:cs typeface="Arial"/>
              </a:rPr>
              <a:t>The </a:t>
            </a:r>
            <a:r>
              <a:rPr sz="1588" dirty="0">
                <a:solidFill>
                  <a:srgbClr val="0000CC"/>
                </a:solidFill>
                <a:latin typeface="Arial"/>
                <a:cs typeface="Arial"/>
              </a:rPr>
              <a:t>main </a:t>
            </a:r>
            <a:r>
              <a:rPr sz="1588" spc="-4" dirty="0">
                <a:solidFill>
                  <a:srgbClr val="0000CC"/>
                </a:solidFill>
                <a:latin typeface="Arial"/>
                <a:cs typeface="Arial"/>
              </a:rPr>
              <a:t>purpose </a:t>
            </a:r>
            <a:r>
              <a:rPr sz="1588" dirty="0">
                <a:solidFill>
                  <a:srgbClr val="0000CC"/>
                </a:solidFill>
                <a:latin typeface="Arial"/>
                <a:cs typeface="Arial"/>
              </a:rPr>
              <a:t>of an </a:t>
            </a:r>
            <a:r>
              <a:rPr sz="1588" spc="-4" dirty="0">
                <a:solidFill>
                  <a:srgbClr val="0000CC"/>
                </a:solidFill>
                <a:latin typeface="Arial"/>
                <a:cs typeface="Arial"/>
              </a:rPr>
              <a:t>IDS </a:t>
            </a:r>
            <a:r>
              <a:rPr sz="1588" dirty="0">
                <a:solidFill>
                  <a:srgbClr val="0000CC"/>
                </a:solidFill>
                <a:latin typeface="Arial"/>
                <a:cs typeface="Arial"/>
              </a:rPr>
              <a:t>is to  </a:t>
            </a:r>
            <a:r>
              <a:rPr sz="1588" spc="-4" dirty="0">
                <a:solidFill>
                  <a:srgbClr val="0000CC"/>
                </a:solidFill>
                <a:latin typeface="Arial"/>
                <a:cs typeface="Arial"/>
              </a:rPr>
              <a:t>identify suspicious </a:t>
            </a:r>
            <a:r>
              <a:rPr sz="1588" dirty="0">
                <a:solidFill>
                  <a:srgbClr val="0000CC"/>
                </a:solidFill>
                <a:latin typeface="Arial"/>
                <a:cs typeface="Arial"/>
              </a:rPr>
              <a:t>or </a:t>
            </a:r>
            <a:r>
              <a:rPr sz="1588" spc="-4" dirty="0">
                <a:solidFill>
                  <a:srgbClr val="0000CC"/>
                </a:solidFill>
                <a:latin typeface="Arial"/>
                <a:cs typeface="Arial"/>
              </a:rPr>
              <a:t>malicious  activity, note activities that </a:t>
            </a:r>
            <a:r>
              <a:rPr sz="1588" dirty="0">
                <a:solidFill>
                  <a:srgbClr val="0000CC"/>
                </a:solidFill>
                <a:latin typeface="Arial"/>
                <a:cs typeface="Arial"/>
              </a:rPr>
              <a:t>deviate  from </a:t>
            </a:r>
            <a:r>
              <a:rPr sz="1588" spc="-4" dirty="0">
                <a:solidFill>
                  <a:srgbClr val="0000CC"/>
                </a:solidFill>
                <a:latin typeface="Arial"/>
                <a:cs typeface="Arial"/>
              </a:rPr>
              <a:t>normal behavior, catalog </a:t>
            </a:r>
            <a:r>
              <a:rPr sz="1588" dirty="0">
                <a:solidFill>
                  <a:srgbClr val="0000CC"/>
                </a:solidFill>
                <a:latin typeface="Arial"/>
                <a:cs typeface="Arial"/>
              </a:rPr>
              <a:t>and  </a:t>
            </a:r>
            <a:r>
              <a:rPr sz="1588" spc="-4" dirty="0">
                <a:solidFill>
                  <a:srgbClr val="0000CC"/>
                </a:solidFill>
                <a:latin typeface="Arial"/>
                <a:cs typeface="Arial"/>
              </a:rPr>
              <a:t>classify </a:t>
            </a:r>
            <a:r>
              <a:rPr sz="1588" dirty="0">
                <a:solidFill>
                  <a:srgbClr val="0000CC"/>
                </a:solidFill>
                <a:latin typeface="Arial"/>
                <a:cs typeface="Arial"/>
              </a:rPr>
              <a:t>the </a:t>
            </a:r>
            <a:r>
              <a:rPr sz="1588" spc="-4" dirty="0">
                <a:solidFill>
                  <a:srgbClr val="0000CC"/>
                </a:solidFill>
                <a:latin typeface="Arial"/>
                <a:cs typeface="Arial"/>
              </a:rPr>
              <a:t>activity, and, </a:t>
            </a:r>
            <a:r>
              <a:rPr sz="1588" dirty="0">
                <a:solidFill>
                  <a:srgbClr val="0000CC"/>
                </a:solidFill>
                <a:latin typeface="Arial"/>
                <a:cs typeface="Arial"/>
              </a:rPr>
              <a:t>if  </a:t>
            </a:r>
            <a:r>
              <a:rPr sz="1588" spc="-4" dirty="0">
                <a:solidFill>
                  <a:srgbClr val="0000CC"/>
                </a:solidFill>
                <a:latin typeface="Arial"/>
                <a:cs typeface="Arial"/>
              </a:rPr>
              <a:t>possible, respond </a:t>
            </a:r>
            <a:r>
              <a:rPr sz="1588" dirty="0">
                <a:solidFill>
                  <a:srgbClr val="0000CC"/>
                </a:solidFill>
                <a:latin typeface="Arial"/>
                <a:cs typeface="Arial"/>
              </a:rPr>
              <a:t>to </a:t>
            </a:r>
            <a:r>
              <a:rPr sz="1588" spc="-9" dirty="0">
                <a:solidFill>
                  <a:srgbClr val="0000CC"/>
                </a:solidFill>
                <a:latin typeface="Arial"/>
                <a:cs typeface="Arial"/>
              </a:rPr>
              <a:t>the</a:t>
            </a:r>
            <a:r>
              <a:rPr sz="1588" spc="-4" dirty="0">
                <a:solidFill>
                  <a:srgbClr val="0000CC"/>
                </a:solidFill>
                <a:latin typeface="Arial"/>
                <a:cs typeface="Arial"/>
              </a:rPr>
              <a:t> </a:t>
            </a:r>
            <a:r>
              <a:rPr sz="1588" spc="-9" dirty="0">
                <a:solidFill>
                  <a:srgbClr val="0000CC"/>
                </a:solidFill>
                <a:latin typeface="Arial"/>
                <a:cs typeface="Arial"/>
              </a:rPr>
              <a:t>activity.</a:t>
            </a:r>
            <a:endParaRPr sz="1588" dirty="0">
              <a:solidFill>
                <a:srgbClr val="0000CC"/>
              </a:solidFill>
              <a:latin typeface="Arial"/>
              <a:cs typeface="Arial"/>
            </a:endParaRPr>
          </a:p>
          <a:p>
            <a:pPr marL="314902" marR="161934" indent="-304256" algn="just" defTabSz="806867">
              <a:spcBef>
                <a:spcPts val="401"/>
              </a:spcBef>
              <a:buFontTx/>
              <a:buChar char="•"/>
              <a:tabLst>
                <a:tab pos="314902" algn="l"/>
                <a:tab pos="315462" algn="l"/>
              </a:tabLst>
            </a:pPr>
            <a:r>
              <a:rPr sz="1588" b="1" spc="-4" dirty="0">
                <a:solidFill>
                  <a:srgbClr val="FF0000"/>
                </a:solidFill>
                <a:latin typeface="Arial"/>
                <a:cs typeface="Arial"/>
              </a:rPr>
              <a:t>Host-based IDS (HIDS):</a:t>
            </a:r>
            <a:endParaRPr lang="en-IN" sz="1588" b="1" spc="-4" dirty="0">
              <a:solidFill>
                <a:srgbClr val="FF0000"/>
              </a:solidFill>
              <a:latin typeface="Arial"/>
              <a:cs typeface="Arial"/>
            </a:endParaRPr>
          </a:p>
          <a:p>
            <a:pPr marL="467846" marR="161934" lvl="1" algn="just" defTabSz="806867">
              <a:spcBef>
                <a:spcPts val="401"/>
              </a:spcBef>
              <a:tabLst>
                <a:tab pos="314902" algn="l"/>
                <a:tab pos="315462" algn="l"/>
              </a:tabLst>
            </a:pPr>
            <a:r>
              <a:rPr sz="1588" dirty="0">
                <a:solidFill>
                  <a:srgbClr val="0000CC"/>
                </a:solidFill>
                <a:latin typeface="Arial"/>
                <a:cs typeface="Arial"/>
              </a:rPr>
              <a:t>It  </a:t>
            </a:r>
            <a:r>
              <a:rPr sz="1588" spc="-4" dirty="0">
                <a:solidFill>
                  <a:srgbClr val="0000CC"/>
                </a:solidFill>
                <a:latin typeface="Arial"/>
                <a:cs typeface="Arial"/>
              </a:rPr>
              <a:t>examines activities </a:t>
            </a:r>
            <a:r>
              <a:rPr sz="1588" spc="-13" dirty="0">
                <a:solidFill>
                  <a:srgbClr val="0000CC"/>
                </a:solidFill>
                <a:latin typeface="Arial"/>
                <a:cs typeface="Arial"/>
              </a:rPr>
              <a:t>on </a:t>
            </a:r>
            <a:r>
              <a:rPr sz="1588" dirty="0">
                <a:solidFill>
                  <a:srgbClr val="0000CC"/>
                </a:solidFill>
                <a:latin typeface="Arial"/>
                <a:cs typeface="Arial"/>
              </a:rPr>
              <a:t>an  </a:t>
            </a:r>
            <a:r>
              <a:rPr sz="1588" spc="-4" dirty="0">
                <a:solidFill>
                  <a:srgbClr val="0000CC"/>
                </a:solidFill>
                <a:latin typeface="Arial"/>
                <a:cs typeface="Arial"/>
              </a:rPr>
              <a:t>individual system </a:t>
            </a:r>
            <a:r>
              <a:rPr sz="1588" dirty="0">
                <a:solidFill>
                  <a:srgbClr val="0000CC"/>
                </a:solidFill>
                <a:latin typeface="Arial"/>
                <a:cs typeface="Arial"/>
              </a:rPr>
              <a:t>and not  </a:t>
            </a:r>
            <a:r>
              <a:rPr sz="1588" spc="-4" dirty="0">
                <a:solidFill>
                  <a:srgbClr val="0000CC"/>
                </a:solidFill>
                <a:latin typeface="Arial"/>
                <a:cs typeface="Arial"/>
              </a:rPr>
              <a:t>concerned </a:t>
            </a:r>
            <a:r>
              <a:rPr sz="1588" spc="-9" dirty="0">
                <a:solidFill>
                  <a:srgbClr val="0000CC"/>
                </a:solidFill>
                <a:latin typeface="Arial"/>
                <a:cs typeface="Arial"/>
              </a:rPr>
              <a:t>with </a:t>
            </a:r>
            <a:r>
              <a:rPr sz="1588" spc="-4" dirty="0">
                <a:solidFill>
                  <a:srgbClr val="0000CC"/>
                </a:solidFill>
                <a:latin typeface="Arial"/>
                <a:cs typeface="Arial"/>
              </a:rPr>
              <a:t>other systems </a:t>
            </a:r>
            <a:r>
              <a:rPr sz="1588" dirty="0">
                <a:solidFill>
                  <a:srgbClr val="0000CC"/>
                </a:solidFill>
                <a:latin typeface="Arial"/>
                <a:cs typeface="Arial"/>
              </a:rPr>
              <a:t>or  the</a:t>
            </a:r>
            <a:r>
              <a:rPr sz="1588" spc="4" dirty="0">
                <a:solidFill>
                  <a:srgbClr val="0000CC"/>
                </a:solidFill>
                <a:latin typeface="Arial"/>
                <a:cs typeface="Arial"/>
              </a:rPr>
              <a:t> </a:t>
            </a:r>
            <a:r>
              <a:rPr sz="1588" spc="-4" dirty="0">
                <a:solidFill>
                  <a:srgbClr val="0000CC"/>
                </a:solidFill>
                <a:latin typeface="Arial"/>
                <a:cs typeface="Arial"/>
              </a:rPr>
              <a:t>network.</a:t>
            </a:r>
            <a:endParaRPr sz="1588" dirty="0">
              <a:solidFill>
                <a:srgbClr val="0000CC"/>
              </a:solidFill>
              <a:latin typeface="Arial"/>
              <a:cs typeface="Arial"/>
            </a:endParaRPr>
          </a:p>
          <a:p>
            <a:pPr marL="314902" indent="-304256" algn="just" defTabSz="806867">
              <a:spcBef>
                <a:spcPts val="383"/>
              </a:spcBef>
              <a:buFontTx/>
              <a:buChar char="•"/>
              <a:tabLst>
                <a:tab pos="314902" algn="l"/>
                <a:tab pos="315462" algn="l"/>
              </a:tabLst>
            </a:pPr>
            <a:r>
              <a:rPr sz="1588" b="1" spc="-4" dirty="0">
                <a:solidFill>
                  <a:srgbClr val="FF0000"/>
                </a:solidFill>
                <a:latin typeface="Arial"/>
                <a:cs typeface="Arial"/>
              </a:rPr>
              <a:t>Network-based IDS (NIDS):</a:t>
            </a:r>
            <a:endParaRPr lang="en-IN" sz="1588" b="1" spc="-4" dirty="0">
              <a:solidFill>
                <a:srgbClr val="FF0000"/>
              </a:solidFill>
              <a:latin typeface="Arial"/>
              <a:cs typeface="Arial"/>
            </a:endParaRPr>
          </a:p>
          <a:p>
            <a:pPr marL="467846" lvl="1" algn="just" defTabSz="806867">
              <a:spcBef>
                <a:spcPts val="383"/>
              </a:spcBef>
              <a:tabLst>
                <a:tab pos="314902" algn="l"/>
                <a:tab pos="315462" algn="l"/>
              </a:tabLst>
            </a:pPr>
            <a:r>
              <a:rPr sz="1588" b="1" spc="18" dirty="0">
                <a:solidFill>
                  <a:srgbClr val="FF0000"/>
                </a:solidFill>
                <a:latin typeface="Arial"/>
                <a:cs typeface="Arial"/>
              </a:rPr>
              <a:t> </a:t>
            </a:r>
            <a:r>
              <a:rPr sz="1588" spc="-13" dirty="0">
                <a:solidFill>
                  <a:srgbClr val="0000CC"/>
                </a:solidFill>
                <a:latin typeface="Arial"/>
                <a:cs typeface="Arial"/>
              </a:rPr>
              <a:t>It</a:t>
            </a:r>
            <a:r>
              <a:rPr lang="en-IN" sz="1588" spc="-13" dirty="0">
                <a:solidFill>
                  <a:srgbClr val="0000CC"/>
                </a:solidFill>
                <a:latin typeface="Arial"/>
                <a:cs typeface="Arial"/>
              </a:rPr>
              <a:t> </a:t>
            </a:r>
            <a:r>
              <a:rPr lang="en-IN" sz="1588" spc="-4" dirty="0">
                <a:solidFill>
                  <a:srgbClr val="0000CC"/>
                </a:solidFill>
                <a:latin typeface="Arial"/>
                <a:cs typeface="Arial"/>
              </a:rPr>
              <a:t>examines activity (traffic) </a:t>
            </a:r>
            <a:r>
              <a:rPr lang="en-IN" sz="1588" dirty="0">
                <a:solidFill>
                  <a:srgbClr val="0000CC"/>
                </a:solidFill>
                <a:latin typeface="Arial"/>
                <a:cs typeface="Arial"/>
              </a:rPr>
              <a:t>crossing  the </a:t>
            </a:r>
            <a:r>
              <a:rPr lang="en-IN" sz="1588" spc="-9" dirty="0">
                <a:solidFill>
                  <a:srgbClr val="0000CC"/>
                </a:solidFill>
                <a:latin typeface="Arial"/>
                <a:cs typeface="Arial"/>
              </a:rPr>
              <a:t>network </a:t>
            </a:r>
            <a:r>
              <a:rPr lang="en-IN" sz="1588" dirty="0">
                <a:solidFill>
                  <a:srgbClr val="0000CC"/>
                </a:solidFill>
                <a:latin typeface="Arial"/>
                <a:cs typeface="Arial"/>
              </a:rPr>
              <a:t>it is </a:t>
            </a:r>
            <a:r>
              <a:rPr lang="en-IN" sz="1588" spc="-4" dirty="0">
                <a:solidFill>
                  <a:srgbClr val="0000CC"/>
                </a:solidFill>
                <a:latin typeface="Arial"/>
                <a:cs typeface="Arial"/>
              </a:rPr>
              <a:t>monitoring </a:t>
            </a:r>
            <a:r>
              <a:rPr lang="en-IN" sz="1588" spc="-9" dirty="0">
                <a:solidFill>
                  <a:srgbClr val="0000CC"/>
                </a:solidFill>
                <a:latin typeface="Arial"/>
                <a:cs typeface="Arial"/>
              </a:rPr>
              <a:t>and  </a:t>
            </a:r>
            <a:r>
              <a:rPr lang="en-IN" sz="1588" dirty="0">
                <a:solidFill>
                  <a:srgbClr val="0000CC"/>
                </a:solidFill>
                <a:latin typeface="Arial"/>
                <a:cs typeface="Arial"/>
              </a:rPr>
              <a:t>not </a:t>
            </a:r>
            <a:r>
              <a:rPr lang="en-IN" sz="1588" spc="-4" dirty="0">
                <a:solidFill>
                  <a:srgbClr val="0000CC"/>
                </a:solidFill>
                <a:latin typeface="Arial"/>
                <a:cs typeface="Arial"/>
              </a:rPr>
              <a:t>concerned </a:t>
            </a:r>
            <a:r>
              <a:rPr lang="en-IN" sz="1588" spc="-9" dirty="0">
                <a:solidFill>
                  <a:srgbClr val="0000CC"/>
                </a:solidFill>
                <a:latin typeface="Arial"/>
                <a:cs typeface="Arial"/>
              </a:rPr>
              <a:t>about </a:t>
            </a:r>
            <a:r>
              <a:rPr lang="en-IN" sz="1588" spc="-4" dirty="0">
                <a:solidFill>
                  <a:srgbClr val="0000CC"/>
                </a:solidFill>
                <a:latin typeface="Arial"/>
                <a:cs typeface="Arial"/>
              </a:rPr>
              <a:t>individual  </a:t>
            </a:r>
            <a:r>
              <a:rPr lang="en-IN" sz="1588" dirty="0">
                <a:solidFill>
                  <a:srgbClr val="0000CC"/>
                </a:solidFill>
                <a:latin typeface="Arial"/>
                <a:cs typeface="Arial"/>
              </a:rPr>
              <a:t>systems</a:t>
            </a:r>
            <a:endParaRPr sz="1588" dirty="0">
              <a:solidFill>
                <a:srgbClr val="0000CC"/>
              </a:solidFill>
              <a:latin typeface="Arial"/>
              <a:cs typeface="Arial"/>
            </a:endParaRPr>
          </a:p>
        </p:txBody>
      </p:sp>
      <p:sp>
        <p:nvSpPr>
          <p:cNvPr id="4" name="object 4"/>
          <p:cNvSpPr txBox="1"/>
          <p:nvPr/>
        </p:nvSpPr>
        <p:spPr>
          <a:xfrm>
            <a:off x="1247440" y="5149779"/>
            <a:ext cx="3053043" cy="987631"/>
          </a:xfrm>
          <a:prstGeom prst="rect">
            <a:avLst/>
          </a:prstGeom>
        </p:spPr>
        <p:txBody>
          <a:bodyPr vert="horz" wrap="square" lIns="0" tIns="10085" rIns="0" bIns="0" rtlCol="0">
            <a:spAutoFit/>
          </a:bodyPr>
          <a:lstStyle/>
          <a:p>
            <a:pPr marL="11206" marR="4483" defTabSz="806867">
              <a:lnSpc>
                <a:spcPct val="100400"/>
              </a:lnSpc>
              <a:spcBef>
                <a:spcPts val="79"/>
              </a:spcBef>
            </a:pPr>
            <a:r>
              <a:rPr sz="1588" dirty="0">
                <a:solidFill>
                  <a:prstClr val="black"/>
                </a:solidFill>
                <a:latin typeface="Arial"/>
                <a:cs typeface="Arial"/>
              </a:rPr>
              <a:t>.</a:t>
            </a:r>
          </a:p>
        </p:txBody>
      </p:sp>
      <p:sp>
        <p:nvSpPr>
          <p:cNvPr id="5" name="object 5"/>
          <p:cNvSpPr/>
          <p:nvPr/>
        </p:nvSpPr>
        <p:spPr>
          <a:xfrm>
            <a:off x="4513645" y="1477613"/>
            <a:ext cx="3862857" cy="3590051"/>
          </a:xfrm>
          <a:prstGeom prst="rect">
            <a:avLst/>
          </a:prstGeom>
          <a:blipFill>
            <a:blip r:embed="rId2" cstate="print"/>
            <a:stretch>
              <a:fillRect/>
            </a:stretch>
          </a:blipFill>
        </p:spPr>
        <p:txBody>
          <a:bodyPr wrap="square" lIns="0" tIns="0" rIns="0" bIns="0" rtlCol="0"/>
          <a:lstStyle/>
          <a:p>
            <a:pPr defTabSz="806867"/>
            <a:endParaRPr sz="1588">
              <a:solidFill>
                <a:prstClr val="black"/>
              </a:solidFill>
              <a:latin typeface="Calibri"/>
            </a:endParaRPr>
          </a:p>
        </p:txBody>
      </p:sp>
      <p:sp>
        <p:nvSpPr>
          <p:cNvPr id="6" name="object 6"/>
          <p:cNvSpPr txBox="1"/>
          <p:nvPr/>
        </p:nvSpPr>
        <p:spPr>
          <a:xfrm>
            <a:off x="4775951" y="5147089"/>
            <a:ext cx="3631266" cy="255678"/>
          </a:xfrm>
          <a:prstGeom prst="rect">
            <a:avLst/>
          </a:prstGeom>
        </p:spPr>
        <p:txBody>
          <a:bodyPr vert="horz" wrap="square" lIns="0" tIns="11206" rIns="0" bIns="0" rtlCol="0">
            <a:spAutoFit/>
          </a:bodyPr>
          <a:lstStyle/>
          <a:p>
            <a:pPr marL="11206" defTabSz="806867">
              <a:spcBef>
                <a:spcPts val="88"/>
              </a:spcBef>
            </a:pPr>
            <a:r>
              <a:rPr sz="1588" b="1" dirty="0">
                <a:solidFill>
                  <a:prstClr val="black"/>
                </a:solidFill>
                <a:latin typeface="Arial"/>
                <a:cs typeface="Arial"/>
              </a:rPr>
              <a:t>Logical </a:t>
            </a:r>
            <a:r>
              <a:rPr sz="1588" b="1" spc="-4" dirty="0">
                <a:solidFill>
                  <a:prstClr val="black"/>
                </a:solidFill>
                <a:latin typeface="Arial"/>
                <a:cs typeface="Arial"/>
              </a:rPr>
              <a:t>Depiction </a:t>
            </a:r>
            <a:r>
              <a:rPr sz="1588" b="1" dirty="0">
                <a:solidFill>
                  <a:prstClr val="black"/>
                </a:solidFill>
                <a:latin typeface="Arial"/>
                <a:cs typeface="Arial"/>
              </a:rPr>
              <a:t>of </a:t>
            </a:r>
            <a:r>
              <a:rPr sz="1588" b="1" spc="-4" dirty="0">
                <a:solidFill>
                  <a:prstClr val="black"/>
                </a:solidFill>
                <a:latin typeface="Arial"/>
                <a:cs typeface="Arial"/>
              </a:rPr>
              <a:t>IDS</a:t>
            </a:r>
            <a:r>
              <a:rPr sz="1588" b="1" spc="-62" dirty="0">
                <a:solidFill>
                  <a:prstClr val="black"/>
                </a:solidFill>
                <a:latin typeface="Arial"/>
                <a:cs typeface="Arial"/>
              </a:rPr>
              <a:t> </a:t>
            </a:r>
            <a:r>
              <a:rPr sz="1588" b="1" spc="-4" dirty="0">
                <a:solidFill>
                  <a:prstClr val="black"/>
                </a:solidFill>
                <a:latin typeface="Arial"/>
                <a:cs typeface="Arial"/>
              </a:rPr>
              <a:t>Components</a:t>
            </a:r>
            <a:endParaRPr sz="1588">
              <a:solidFill>
                <a:prstClr val="black"/>
              </a:solidFill>
              <a:latin typeface="Arial"/>
              <a:cs typeface="Arial"/>
            </a:endParaRPr>
          </a:p>
        </p:txBody>
      </p:sp>
      <p:sp>
        <p:nvSpPr>
          <p:cNvPr id="7" name="object 7"/>
          <p:cNvSpPr txBox="1"/>
          <p:nvPr/>
        </p:nvSpPr>
        <p:spPr>
          <a:xfrm>
            <a:off x="4619069" y="5698420"/>
            <a:ext cx="3709707" cy="446487"/>
          </a:xfrm>
          <a:prstGeom prst="rect">
            <a:avLst/>
          </a:prstGeom>
        </p:spPr>
        <p:txBody>
          <a:bodyPr vert="horz" wrap="square" lIns="0" tIns="11766" rIns="0" bIns="0" rtlCol="0">
            <a:spAutoFit/>
          </a:bodyPr>
          <a:lstStyle/>
          <a:p>
            <a:pPr marL="33619" marR="26896" defTabSz="806867">
              <a:spcBef>
                <a:spcPts val="93"/>
              </a:spcBef>
            </a:pPr>
            <a:r>
              <a:rPr sz="1412" dirty="0">
                <a:solidFill>
                  <a:prstClr val="black"/>
                </a:solidFill>
                <a:latin typeface="Arial"/>
                <a:cs typeface="Arial"/>
              </a:rPr>
              <a:t>Source: </a:t>
            </a:r>
            <a:r>
              <a:rPr sz="1412" spc="-4" dirty="0">
                <a:solidFill>
                  <a:prstClr val="black"/>
                </a:solidFill>
                <a:latin typeface="Arial"/>
                <a:cs typeface="Arial"/>
              </a:rPr>
              <a:t>Figure 13.2 from </a:t>
            </a:r>
            <a:r>
              <a:rPr sz="1412" spc="-9" dirty="0">
                <a:solidFill>
                  <a:prstClr val="black"/>
                </a:solidFill>
                <a:latin typeface="Arial"/>
                <a:cs typeface="Arial"/>
              </a:rPr>
              <a:t>Conklin </a:t>
            </a:r>
            <a:r>
              <a:rPr sz="1412" spc="-4" dirty="0">
                <a:solidFill>
                  <a:prstClr val="black"/>
                </a:solidFill>
                <a:latin typeface="Arial"/>
                <a:cs typeface="Arial"/>
              </a:rPr>
              <a:t>and </a:t>
            </a:r>
            <a:r>
              <a:rPr sz="1412" spc="4" dirty="0">
                <a:solidFill>
                  <a:prstClr val="black"/>
                </a:solidFill>
                <a:latin typeface="Arial"/>
                <a:cs typeface="Arial"/>
              </a:rPr>
              <a:t>White </a:t>
            </a:r>
            <a:r>
              <a:rPr sz="1412" dirty="0">
                <a:solidFill>
                  <a:prstClr val="black"/>
                </a:solidFill>
                <a:latin typeface="Arial"/>
                <a:cs typeface="Arial"/>
              </a:rPr>
              <a:t>–  </a:t>
            </a:r>
            <a:r>
              <a:rPr sz="1412" spc="-4" dirty="0">
                <a:solidFill>
                  <a:prstClr val="black"/>
                </a:solidFill>
                <a:latin typeface="Arial"/>
                <a:cs typeface="Arial"/>
              </a:rPr>
              <a:t>Principles of Computer Security, </a:t>
            </a:r>
            <a:r>
              <a:rPr sz="1412" spc="-9" dirty="0">
                <a:solidFill>
                  <a:prstClr val="black"/>
                </a:solidFill>
                <a:latin typeface="Arial"/>
                <a:cs typeface="Arial"/>
              </a:rPr>
              <a:t>2</a:t>
            </a:r>
            <a:r>
              <a:rPr sz="1456" spc="-13" baseline="25252" dirty="0">
                <a:solidFill>
                  <a:prstClr val="black"/>
                </a:solidFill>
                <a:latin typeface="Arial"/>
                <a:cs typeface="Arial"/>
              </a:rPr>
              <a:t>nd</a:t>
            </a:r>
            <a:r>
              <a:rPr sz="1456" spc="238" baseline="25252" dirty="0">
                <a:solidFill>
                  <a:prstClr val="black"/>
                </a:solidFill>
                <a:latin typeface="Arial"/>
                <a:cs typeface="Arial"/>
              </a:rPr>
              <a:t> </a:t>
            </a:r>
            <a:r>
              <a:rPr sz="1412" spc="-4" dirty="0">
                <a:solidFill>
                  <a:prstClr val="black"/>
                </a:solidFill>
                <a:latin typeface="Arial"/>
                <a:cs typeface="Arial"/>
              </a:rPr>
              <a:t>Edition</a:t>
            </a:r>
            <a:endParaRPr sz="1412">
              <a:solidFill>
                <a:prstClr val="black"/>
              </a:solidFill>
              <a:latin typeface="Arial"/>
              <a:cs typeface="Arial"/>
            </a:endParaRPr>
          </a:p>
        </p:txBody>
      </p:sp>
      <p:sp>
        <p:nvSpPr>
          <p:cNvPr id="8" name="Title 5">
            <a:extLst>
              <a:ext uri="{FF2B5EF4-FFF2-40B4-BE49-F238E27FC236}">
                <a16:creationId xmlns:a16="http://schemas.microsoft.com/office/drawing/2014/main" id="{AE171230-0627-4B25-88DC-15C133DBA1E5}"/>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UNIT - 1</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5166" y="736403"/>
            <a:ext cx="6711203" cy="441071"/>
          </a:xfrm>
          <a:prstGeom prst="rect">
            <a:avLst/>
          </a:prstGeom>
        </p:spPr>
        <p:txBody>
          <a:bodyPr vert="horz" wrap="square" lIns="0" tIns="10085" rIns="0" bIns="0" rtlCol="0">
            <a:spAutoFit/>
          </a:bodyPr>
          <a:lstStyle/>
          <a:p>
            <a:pPr marL="11206">
              <a:spcBef>
                <a:spcPts val="79"/>
              </a:spcBef>
            </a:pPr>
            <a:r>
              <a:rPr sz="2800" dirty="0">
                <a:solidFill>
                  <a:srgbClr val="C00000"/>
                </a:solidFill>
                <a:latin typeface="Arial Black" panose="020B0A04020102020204" pitchFamily="34" charset="0"/>
              </a:rPr>
              <a:t>Logical Components of an IDS</a:t>
            </a:r>
          </a:p>
        </p:txBody>
      </p:sp>
      <p:sp>
        <p:nvSpPr>
          <p:cNvPr id="3" name="object 3"/>
          <p:cNvSpPr txBox="1"/>
          <p:nvPr/>
        </p:nvSpPr>
        <p:spPr>
          <a:xfrm>
            <a:off x="943535" y="1346948"/>
            <a:ext cx="7273738" cy="4953735"/>
          </a:xfrm>
          <a:prstGeom prst="rect">
            <a:avLst/>
          </a:prstGeom>
        </p:spPr>
        <p:txBody>
          <a:bodyPr vert="horz" wrap="square" lIns="0" tIns="40901" rIns="0" bIns="0" rtlCol="0">
            <a:spAutoFit/>
          </a:bodyPr>
          <a:lstStyle/>
          <a:p>
            <a:pPr marL="314902" marR="284084" indent="-304256" defTabSz="806867">
              <a:lnSpc>
                <a:spcPts val="1906"/>
              </a:lnSpc>
              <a:spcBef>
                <a:spcPts val="322"/>
              </a:spcBef>
              <a:buFontTx/>
              <a:buChar char="•"/>
              <a:tabLst>
                <a:tab pos="314902" algn="l"/>
                <a:tab pos="315462" algn="l"/>
              </a:tabLst>
            </a:pPr>
            <a:r>
              <a:rPr sz="1765" spc="-9" dirty="0">
                <a:solidFill>
                  <a:srgbClr val="0000CC"/>
                </a:solidFill>
                <a:latin typeface="Arial"/>
                <a:cs typeface="Arial"/>
              </a:rPr>
              <a:t>An </a:t>
            </a:r>
            <a:r>
              <a:rPr sz="1765" spc="-4" dirty="0">
                <a:solidFill>
                  <a:srgbClr val="0000CC"/>
                </a:solidFill>
                <a:latin typeface="Arial"/>
                <a:cs typeface="Arial"/>
              </a:rPr>
              <a:t>intrusion detection system </a:t>
            </a:r>
            <a:r>
              <a:rPr sz="1765" spc="-9" dirty="0">
                <a:solidFill>
                  <a:srgbClr val="0000CC"/>
                </a:solidFill>
                <a:latin typeface="Arial"/>
                <a:cs typeface="Arial"/>
              </a:rPr>
              <a:t>(IDS) </a:t>
            </a:r>
            <a:r>
              <a:rPr sz="1765" spc="-13" dirty="0">
                <a:solidFill>
                  <a:srgbClr val="0000CC"/>
                </a:solidFill>
                <a:latin typeface="Arial"/>
                <a:cs typeface="Arial"/>
              </a:rPr>
              <a:t>is </a:t>
            </a:r>
            <a:r>
              <a:rPr sz="1765" spc="-4" dirty="0">
                <a:solidFill>
                  <a:srgbClr val="0000CC"/>
                </a:solidFill>
                <a:latin typeface="Arial"/>
                <a:cs typeface="Arial"/>
              </a:rPr>
              <a:t>a </a:t>
            </a:r>
            <a:r>
              <a:rPr sz="1765" spc="-9" dirty="0">
                <a:solidFill>
                  <a:srgbClr val="0000CC"/>
                </a:solidFill>
                <a:latin typeface="Arial"/>
                <a:cs typeface="Arial"/>
              </a:rPr>
              <a:t>device, </a:t>
            </a:r>
            <a:r>
              <a:rPr sz="1765" dirty="0">
                <a:solidFill>
                  <a:srgbClr val="0000CC"/>
                </a:solidFill>
                <a:latin typeface="Arial"/>
                <a:cs typeface="Arial"/>
              </a:rPr>
              <a:t>typically </a:t>
            </a:r>
            <a:r>
              <a:rPr sz="1765" spc="-4" dirty="0">
                <a:solidFill>
                  <a:srgbClr val="0000CC"/>
                </a:solidFill>
                <a:latin typeface="Arial"/>
                <a:cs typeface="Arial"/>
              </a:rPr>
              <a:t>a separate  computer, </a:t>
            </a:r>
            <a:r>
              <a:rPr sz="1765" spc="-9" dirty="0">
                <a:solidFill>
                  <a:srgbClr val="0000CC"/>
                </a:solidFill>
                <a:latin typeface="Arial"/>
                <a:cs typeface="Arial"/>
              </a:rPr>
              <a:t>that </a:t>
            </a:r>
            <a:r>
              <a:rPr sz="1765" spc="-4" dirty="0">
                <a:solidFill>
                  <a:srgbClr val="0000CC"/>
                </a:solidFill>
                <a:latin typeface="Arial"/>
                <a:cs typeface="Arial"/>
              </a:rPr>
              <a:t>monitors </a:t>
            </a:r>
            <a:r>
              <a:rPr sz="1765" dirty="0">
                <a:solidFill>
                  <a:srgbClr val="0000CC"/>
                </a:solidFill>
                <a:latin typeface="Arial"/>
                <a:cs typeface="Arial"/>
              </a:rPr>
              <a:t>activity </a:t>
            </a:r>
            <a:r>
              <a:rPr sz="1765" spc="-9" dirty="0">
                <a:solidFill>
                  <a:srgbClr val="0000CC"/>
                </a:solidFill>
                <a:latin typeface="Arial"/>
                <a:cs typeface="Arial"/>
              </a:rPr>
              <a:t>to </a:t>
            </a:r>
            <a:r>
              <a:rPr sz="1765" spc="-4" dirty="0">
                <a:solidFill>
                  <a:srgbClr val="0000CC"/>
                </a:solidFill>
                <a:latin typeface="Arial"/>
                <a:cs typeface="Arial"/>
              </a:rPr>
              <a:t>identify malicious </a:t>
            </a:r>
            <a:r>
              <a:rPr sz="1765" spc="-9" dirty="0">
                <a:solidFill>
                  <a:srgbClr val="0000CC"/>
                </a:solidFill>
                <a:latin typeface="Arial"/>
                <a:cs typeface="Arial"/>
              </a:rPr>
              <a:t>or </a:t>
            </a:r>
            <a:r>
              <a:rPr sz="1765" spc="-4" dirty="0">
                <a:solidFill>
                  <a:srgbClr val="0000CC"/>
                </a:solidFill>
                <a:latin typeface="Arial"/>
                <a:cs typeface="Arial"/>
              </a:rPr>
              <a:t>suspicious  events.</a:t>
            </a:r>
            <a:endParaRPr sz="1765" dirty="0">
              <a:solidFill>
                <a:srgbClr val="0000CC"/>
              </a:solidFill>
              <a:latin typeface="Arial"/>
              <a:cs typeface="Arial"/>
            </a:endParaRPr>
          </a:p>
          <a:p>
            <a:pPr marL="314902" marR="105900" indent="-304256" defTabSz="806867">
              <a:lnSpc>
                <a:spcPct val="90500"/>
              </a:lnSpc>
              <a:spcBef>
                <a:spcPts val="383"/>
              </a:spcBef>
              <a:buFontTx/>
              <a:buChar char="•"/>
              <a:tabLst>
                <a:tab pos="314902" algn="l"/>
                <a:tab pos="315462" algn="l"/>
              </a:tabLst>
            </a:pPr>
            <a:r>
              <a:rPr sz="1765" spc="-9" dirty="0">
                <a:solidFill>
                  <a:srgbClr val="0000CC"/>
                </a:solidFill>
                <a:latin typeface="Arial"/>
                <a:cs typeface="Arial"/>
              </a:rPr>
              <a:t>An </a:t>
            </a:r>
            <a:r>
              <a:rPr sz="1765" dirty="0">
                <a:solidFill>
                  <a:srgbClr val="0000CC"/>
                </a:solidFill>
                <a:latin typeface="Arial"/>
                <a:cs typeface="Arial"/>
              </a:rPr>
              <a:t>IDS typically </a:t>
            </a:r>
            <a:r>
              <a:rPr sz="1765" spc="-4" dirty="0">
                <a:solidFill>
                  <a:srgbClr val="0000CC"/>
                </a:solidFill>
                <a:latin typeface="Arial"/>
                <a:cs typeface="Arial"/>
              </a:rPr>
              <a:t>consists </a:t>
            </a:r>
            <a:r>
              <a:rPr sz="1765" spc="-9" dirty="0">
                <a:solidFill>
                  <a:srgbClr val="0000CC"/>
                </a:solidFill>
                <a:latin typeface="Arial"/>
                <a:cs typeface="Arial"/>
              </a:rPr>
              <a:t>of </a:t>
            </a:r>
            <a:r>
              <a:rPr sz="1765" spc="-4" dirty="0">
                <a:solidFill>
                  <a:srgbClr val="0000CC"/>
                </a:solidFill>
                <a:latin typeface="Arial"/>
                <a:cs typeface="Arial"/>
              </a:rPr>
              <a:t>several </a:t>
            </a:r>
            <a:r>
              <a:rPr sz="1765" dirty="0">
                <a:solidFill>
                  <a:srgbClr val="0000CC"/>
                </a:solidFill>
                <a:latin typeface="Arial"/>
                <a:cs typeface="Arial"/>
              </a:rPr>
              <a:t>special </a:t>
            </a:r>
            <a:r>
              <a:rPr sz="1765" spc="-4" dirty="0">
                <a:solidFill>
                  <a:srgbClr val="0000CC"/>
                </a:solidFill>
                <a:latin typeface="Arial"/>
                <a:cs typeface="Arial"/>
              </a:rPr>
              <a:t>components </a:t>
            </a:r>
            <a:r>
              <a:rPr sz="1765" spc="-9" dirty="0">
                <a:solidFill>
                  <a:srgbClr val="0000CC"/>
                </a:solidFill>
                <a:latin typeface="Arial"/>
                <a:cs typeface="Arial"/>
              </a:rPr>
              <a:t>(often </a:t>
            </a:r>
            <a:r>
              <a:rPr sz="1765" spc="-4" dirty="0">
                <a:solidFill>
                  <a:srgbClr val="0000CC"/>
                </a:solidFill>
                <a:latin typeface="Arial"/>
                <a:cs typeface="Arial"/>
              </a:rPr>
              <a:t>logical  </a:t>
            </a:r>
            <a:r>
              <a:rPr sz="1765" spc="-9" dirty="0">
                <a:solidFill>
                  <a:srgbClr val="0000CC"/>
                </a:solidFill>
                <a:latin typeface="Arial"/>
                <a:cs typeface="Arial"/>
              </a:rPr>
              <a:t>and </a:t>
            </a:r>
            <a:r>
              <a:rPr sz="1765" spc="-4" dirty="0">
                <a:solidFill>
                  <a:srgbClr val="0000CC"/>
                </a:solidFill>
                <a:latin typeface="Arial"/>
                <a:cs typeface="Arial"/>
              </a:rPr>
              <a:t>software-based rather </a:t>
            </a:r>
            <a:r>
              <a:rPr sz="1765" spc="-9" dirty="0">
                <a:solidFill>
                  <a:srgbClr val="0000CC"/>
                </a:solidFill>
                <a:latin typeface="Arial"/>
                <a:cs typeface="Arial"/>
              </a:rPr>
              <a:t>than </a:t>
            </a:r>
            <a:r>
              <a:rPr sz="1765" dirty="0">
                <a:solidFill>
                  <a:srgbClr val="0000CC"/>
                </a:solidFill>
                <a:latin typeface="Arial"/>
                <a:cs typeface="Arial"/>
              </a:rPr>
              <a:t>physical) </a:t>
            </a:r>
            <a:r>
              <a:rPr sz="1765" spc="-4" dirty="0">
                <a:solidFill>
                  <a:srgbClr val="0000CC"/>
                </a:solidFill>
                <a:latin typeface="Arial"/>
                <a:cs typeface="Arial"/>
              </a:rPr>
              <a:t>working together </a:t>
            </a:r>
            <a:r>
              <a:rPr sz="1765" spc="-9" dirty="0">
                <a:solidFill>
                  <a:srgbClr val="0000CC"/>
                </a:solidFill>
                <a:latin typeface="Arial"/>
                <a:cs typeface="Arial"/>
              </a:rPr>
              <a:t>on the  </a:t>
            </a:r>
            <a:r>
              <a:rPr sz="1765" spc="-4" dirty="0">
                <a:solidFill>
                  <a:srgbClr val="0000CC"/>
                </a:solidFill>
                <a:latin typeface="Arial"/>
                <a:cs typeface="Arial"/>
              </a:rPr>
              <a:t>device </a:t>
            </a:r>
            <a:r>
              <a:rPr sz="1765" spc="-13" dirty="0">
                <a:solidFill>
                  <a:srgbClr val="0000CC"/>
                </a:solidFill>
                <a:latin typeface="Arial"/>
                <a:cs typeface="Arial"/>
              </a:rPr>
              <a:t>in </a:t>
            </a:r>
            <a:r>
              <a:rPr sz="1765" spc="-4" dirty="0">
                <a:solidFill>
                  <a:srgbClr val="0000CC"/>
                </a:solidFill>
                <a:latin typeface="Arial"/>
                <a:cs typeface="Arial"/>
              </a:rPr>
              <a:t>which </a:t>
            </a:r>
            <a:r>
              <a:rPr sz="1765" spc="-9" dirty="0">
                <a:solidFill>
                  <a:srgbClr val="0000CC"/>
                </a:solidFill>
                <a:latin typeface="Arial"/>
                <a:cs typeface="Arial"/>
              </a:rPr>
              <a:t>it </a:t>
            </a:r>
            <a:r>
              <a:rPr sz="1765" spc="-13" dirty="0">
                <a:solidFill>
                  <a:srgbClr val="0000CC"/>
                </a:solidFill>
                <a:latin typeface="Arial"/>
                <a:cs typeface="Arial"/>
              </a:rPr>
              <a:t>is</a:t>
            </a:r>
            <a:r>
              <a:rPr sz="1765" spc="62" dirty="0">
                <a:solidFill>
                  <a:srgbClr val="0000CC"/>
                </a:solidFill>
                <a:latin typeface="Arial"/>
                <a:cs typeface="Arial"/>
              </a:rPr>
              <a:t> </a:t>
            </a:r>
            <a:r>
              <a:rPr sz="1765" spc="-4" dirty="0">
                <a:solidFill>
                  <a:srgbClr val="0000CC"/>
                </a:solidFill>
                <a:latin typeface="Arial"/>
                <a:cs typeface="Arial"/>
              </a:rPr>
              <a:t>installed.</a:t>
            </a:r>
            <a:endParaRPr sz="1765" dirty="0">
              <a:solidFill>
                <a:srgbClr val="0000CC"/>
              </a:solidFill>
              <a:latin typeface="Arial"/>
              <a:cs typeface="Arial"/>
            </a:endParaRPr>
          </a:p>
          <a:p>
            <a:pPr marL="314902" marR="62196" indent="-304256" defTabSz="806867">
              <a:lnSpc>
                <a:spcPct val="90300"/>
              </a:lnSpc>
              <a:spcBef>
                <a:spcPts val="393"/>
              </a:spcBef>
              <a:buFontTx/>
              <a:buChar char="•"/>
              <a:tabLst>
                <a:tab pos="314902" algn="l"/>
                <a:tab pos="315462" algn="l"/>
              </a:tabLst>
            </a:pPr>
            <a:r>
              <a:rPr sz="1765" b="1" spc="-4" dirty="0">
                <a:solidFill>
                  <a:srgbClr val="FF0000"/>
                </a:solidFill>
                <a:uFill>
                  <a:solidFill>
                    <a:srgbClr val="000000"/>
                  </a:solidFill>
                </a:uFill>
                <a:latin typeface="Arial"/>
                <a:cs typeface="Arial"/>
              </a:rPr>
              <a:t>Traffic </a:t>
            </a:r>
            <a:r>
              <a:rPr sz="1765" b="1" spc="-9" dirty="0">
                <a:solidFill>
                  <a:srgbClr val="FF0000"/>
                </a:solidFill>
                <a:uFill>
                  <a:solidFill>
                    <a:srgbClr val="000000"/>
                  </a:solidFill>
                </a:uFill>
                <a:latin typeface="Arial"/>
                <a:cs typeface="Arial"/>
              </a:rPr>
              <a:t>Collector</a:t>
            </a:r>
            <a:r>
              <a:rPr sz="1765" b="1" spc="-9" dirty="0">
                <a:solidFill>
                  <a:srgbClr val="FF0000"/>
                </a:solidFill>
                <a:latin typeface="Arial"/>
                <a:cs typeface="Arial"/>
              </a:rPr>
              <a:t> </a:t>
            </a:r>
            <a:r>
              <a:rPr sz="1765" spc="-4" dirty="0">
                <a:solidFill>
                  <a:srgbClr val="0000CC"/>
                </a:solidFill>
                <a:latin typeface="Arial"/>
                <a:cs typeface="Arial"/>
              </a:rPr>
              <a:t>– Collects </a:t>
            </a:r>
            <a:r>
              <a:rPr sz="1765" spc="-9" dirty="0">
                <a:solidFill>
                  <a:srgbClr val="0000CC"/>
                </a:solidFill>
                <a:latin typeface="Arial"/>
                <a:cs typeface="Arial"/>
              </a:rPr>
              <a:t>activity/events </a:t>
            </a:r>
            <a:r>
              <a:rPr sz="1765" dirty="0">
                <a:solidFill>
                  <a:srgbClr val="0000CC"/>
                </a:solidFill>
                <a:latin typeface="Arial"/>
                <a:cs typeface="Arial"/>
              </a:rPr>
              <a:t>for </a:t>
            </a:r>
            <a:r>
              <a:rPr sz="1765" spc="-9" dirty="0">
                <a:solidFill>
                  <a:srgbClr val="0000CC"/>
                </a:solidFill>
                <a:latin typeface="Arial"/>
                <a:cs typeface="Arial"/>
              </a:rPr>
              <a:t>the IDS </a:t>
            </a:r>
            <a:r>
              <a:rPr sz="1765" spc="4" dirty="0">
                <a:solidFill>
                  <a:srgbClr val="0000CC"/>
                </a:solidFill>
                <a:latin typeface="Arial"/>
                <a:cs typeface="Arial"/>
              </a:rPr>
              <a:t>to </a:t>
            </a:r>
            <a:r>
              <a:rPr sz="1765" spc="-4" dirty="0">
                <a:solidFill>
                  <a:srgbClr val="0000CC"/>
                </a:solidFill>
                <a:latin typeface="Arial"/>
                <a:cs typeface="Arial"/>
              </a:rPr>
              <a:t>examine. For  a HIDS, these </a:t>
            </a:r>
            <a:r>
              <a:rPr sz="1765" dirty="0">
                <a:solidFill>
                  <a:srgbClr val="0000CC"/>
                </a:solidFill>
                <a:latin typeface="Arial"/>
                <a:cs typeface="Arial"/>
              </a:rPr>
              <a:t>could </a:t>
            </a:r>
            <a:r>
              <a:rPr sz="1765" spc="-9" dirty="0">
                <a:solidFill>
                  <a:srgbClr val="0000CC"/>
                </a:solidFill>
                <a:latin typeface="Arial"/>
                <a:cs typeface="Arial"/>
              </a:rPr>
              <a:t>be </a:t>
            </a:r>
            <a:r>
              <a:rPr sz="1765" spc="-4" dirty="0">
                <a:solidFill>
                  <a:srgbClr val="0000CC"/>
                </a:solidFill>
                <a:latin typeface="Arial"/>
                <a:cs typeface="Arial"/>
              </a:rPr>
              <a:t>log files, audit </a:t>
            </a:r>
            <a:r>
              <a:rPr sz="1765" spc="-9" dirty="0">
                <a:solidFill>
                  <a:srgbClr val="0000CC"/>
                </a:solidFill>
                <a:latin typeface="Arial"/>
                <a:cs typeface="Arial"/>
              </a:rPr>
              <a:t>logs, or </a:t>
            </a:r>
            <a:r>
              <a:rPr sz="1765" spc="-4" dirty="0">
                <a:solidFill>
                  <a:srgbClr val="0000CC"/>
                </a:solidFill>
                <a:latin typeface="Arial"/>
                <a:cs typeface="Arial"/>
              </a:rPr>
              <a:t>traffic coming </a:t>
            </a:r>
            <a:r>
              <a:rPr sz="1765" spc="-9" dirty="0">
                <a:solidFill>
                  <a:srgbClr val="0000CC"/>
                </a:solidFill>
                <a:latin typeface="Arial"/>
                <a:cs typeface="Arial"/>
              </a:rPr>
              <a:t>to or  </a:t>
            </a:r>
            <a:r>
              <a:rPr sz="1765" spc="-4" dirty="0">
                <a:solidFill>
                  <a:srgbClr val="0000CC"/>
                </a:solidFill>
                <a:latin typeface="Arial"/>
                <a:cs typeface="Arial"/>
              </a:rPr>
              <a:t>leaving a specific system. </a:t>
            </a:r>
            <a:r>
              <a:rPr sz="1765" spc="-13" dirty="0">
                <a:solidFill>
                  <a:srgbClr val="0000CC"/>
                </a:solidFill>
                <a:latin typeface="Arial"/>
                <a:cs typeface="Arial"/>
              </a:rPr>
              <a:t>For </a:t>
            </a:r>
            <a:r>
              <a:rPr sz="1765" spc="-4" dirty="0">
                <a:solidFill>
                  <a:srgbClr val="0000CC"/>
                </a:solidFill>
                <a:latin typeface="Arial"/>
                <a:cs typeface="Arial"/>
              </a:rPr>
              <a:t>a NIDS, these </a:t>
            </a:r>
            <a:r>
              <a:rPr sz="1765" dirty="0">
                <a:solidFill>
                  <a:srgbClr val="0000CC"/>
                </a:solidFill>
                <a:latin typeface="Arial"/>
                <a:cs typeface="Arial"/>
              </a:rPr>
              <a:t>could </a:t>
            </a:r>
            <a:r>
              <a:rPr sz="1765" spc="-9" dirty="0">
                <a:solidFill>
                  <a:srgbClr val="0000CC"/>
                </a:solidFill>
                <a:latin typeface="Arial"/>
                <a:cs typeface="Arial"/>
              </a:rPr>
              <a:t>be </a:t>
            </a:r>
            <a:r>
              <a:rPr sz="1765" spc="-4" dirty="0">
                <a:solidFill>
                  <a:srgbClr val="0000CC"/>
                </a:solidFill>
                <a:latin typeface="Arial"/>
                <a:cs typeface="Arial"/>
              </a:rPr>
              <a:t>network </a:t>
            </a:r>
            <a:r>
              <a:rPr sz="1765" spc="-9" dirty="0">
                <a:solidFill>
                  <a:srgbClr val="0000CC"/>
                </a:solidFill>
                <a:latin typeface="Arial"/>
                <a:cs typeface="Arial"/>
              </a:rPr>
              <a:t>traffic  captured </a:t>
            </a:r>
            <a:r>
              <a:rPr sz="1765" spc="-4" dirty="0">
                <a:solidFill>
                  <a:srgbClr val="0000CC"/>
                </a:solidFill>
                <a:latin typeface="Arial"/>
                <a:cs typeface="Arial"/>
              </a:rPr>
              <a:t>through a</a:t>
            </a:r>
            <a:r>
              <a:rPr sz="1765" spc="-18" dirty="0">
                <a:solidFill>
                  <a:srgbClr val="0000CC"/>
                </a:solidFill>
                <a:latin typeface="Arial"/>
                <a:cs typeface="Arial"/>
              </a:rPr>
              <a:t> </a:t>
            </a:r>
            <a:r>
              <a:rPr sz="1765" dirty="0">
                <a:solidFill>
                  <a:srgbClr val="0000CC"/>
                </a:solidFill>
                <a:latin typeface="Arial"/>
                <a:cs typeface="Arial"/>
              </a:rPr>
              <a:t>sniffer.</a:t>
            </a:r>
          </a:p>
          <a:p>
            <a:pPr marL="314902" marR="4483" indent="-304256" defTabSz="806867">
              <a:lnSpc>
                <a:spcPts val="1906"/>
              </a:lnSpc>
              <a:spcBef>
                <a:spcPts val="454"/>
              </a:spcBef>
              <a:buFontTx/>
              <a:buChar char="•"/>
              <a:tabLst>
                <a:tab pos="314902" algn="l"/>
                <a:tab pos="315462" algn="l"/>
              </a:tabLst>
            </a:pPr>
            <a:r>
              <a:rPr sz="1765" b="1" spc="-4" dirty="0">
                <a:solidFill>
                  <a:srgbClr val="FF0000"/>
                </a:solidFill>
                <a:uFill>
                  <a:solidFill>
                    <a:srgbClr val="000000"/>
                  </a:solidFill>
                </a:uFill>
                <a:latin typeface="Arial"/>
                <a:cs typeface="Arial"/>
              </a:rPr>
              <a:t>Analysis Engine</a:t>
            </a:r>
            <a:r>
              <a:rPr sz="1765" b="1" spc="-4" dirty="0">
                <a:solidFill>
                  <a:srgbClr val="FF0000"/>
                </a:solidFill>
                <a:latin typeface="Arial"/>
                <a:cs typeface="Arial"/>
              </a:rPr>
              <a:t> </a:t>
            </a:r>
            <a:r>
              <a:rPr sz="1765" spc="-4" dirty="0">
                <a:solidFill>
                  <a:srgbClr val="0000CC"/>
                </a:solidFill>
                <a:latin typeface="Arial"/>
                <a:cs typeface="Arial"/>
              </a:rPr>
              <a:t>– Examines </a:t>
            </a:r>
            <a:r>
              <a:rPr sz="1765" spc="-9" dirty="0">
                <a:solidFill>
                  <a:srgbClr val="0000CC"/>
                </a:solidFill>
                <a:latin typeface="Arial"/>
                <a:cs typeface="Arial"/>
              </a:rPr>
              <a:t>the </a:t>
            </a:r>
            <a:r>
              <a:rPr sz="1765" spc="-4" dirty="0">
                <a:solidFill>
                  <a:srgbClr val="0000CC"/>
                </a:solidFill>
                <a:latin typeface="Arial"/>
                <a:cs typeface="Arial"/>
              </a:rPr>
              <a:t>collected network </a:t>
            </a:r>
            <a:r>
              <a:rPr sz="1765" spc="-13" dirty="0">
                <a:solidFill>
                  <a:srgbClr val="0000CC"/>
                </a:solidFill>
                <a:latin typeface="Arial"/>
                <a:cs typeface="Arial"/>
              </a:rPr>
              <a:t>traffic </a:t>
            </a:r>
            <a:r>
              <a:rPr sz="1765" spc="-9" dirty="0">
                <a:solidFill>
                  <a:srgbClr val="0000CC"/>
                </a:solidFill>
                <a:latin typeface="Arial"/>
                <a:cs typeface="Arial"/>
              </a:rPr>
              <a:t>and  </a:t>
            </a:r>
            <a:r>
              <a:rPr sz="1765" spc="-4" dirty="0">
                <a:solidFill>
                  <a:srgbClr val="0000CC"/>
                </a:solidFill>
                <a:latin typeface="Arial"/>
                <a:cs typeface="Arial"/>
              </a:rPr>
              <a:t>compares </a:t>
            </a:r>
            <a:r>
              <a:rPr sz="1765" spc="-9" dirty="0">
                <a:solidFill>
                  <a:srgbClr val="0000CC"/>
                </a:solidFill>
                <a:latin typeface="Arial"/>
                <a:cs typeface="Arial"/>
              </a:rPr>
              <a:t>it to </a:t>
            </a:r>
            <a:r>
              <a:rPr sz="1765" spc="-4" dirty="0">
                <a:solidFill>
                  <a:srgbClr val="0000CC"/>
                </a:solidFill>
                <a:latin typeface="Arial"/>
                <a:cs typeface="Arial"/>
              </a:rPr>
              <a:t>known patterns </a:t>
            </a:r>
            <a:r>
              <a:rPr sz="1765" spc="-9" dirty="0">
                <a:solidFill>
                  <a:srgbClr val="0000CC"/>
                </a:solidFill>
                <a:latin typeface="Arial"/>
                <a:cs typeface="Arial"/>
              </a:rPr>
              <a:t>of suspicious or </a:t>
            </a:r>
            <a:r>
              <a:rPr sz="1765" dirty="0">
                <a:solidFill>
                  <a:srgbClr val="0000CC"/>
                </a:solidFill>
                <a:latin typeface="Arial"/>
                <a:cs typeface="Arial"/>
              </a:rPr>
              <a:t>malicious </a:t>
            </a:r>
            <a:r>
              <a:rPr sz="1765" spc="-4" dirty="0">
                <a:solidFill>
                  <a:srgbClr val="0000CC"/>
                </a:solidFill>
                <a:latin typeface="Arial"/>
                <a:cs typeface="Arial"/>
              </a:rPr>
              <a:t>activity  stored </a:t>
            </a:r>
            <a:r>
              <a:rPr sz="1765" spc="-13" dirty="0">
                <a:solidFill>
                  <a:srgbClr val="0000CC"/>
                </a:solidFill>
                <a:latin typeface="Arial"/>
                <a:cs typeface="Arial"/>
              </a:rPr>
              <a:t>in </a:t>
            </a:r>
            <a:r>
              <a:rPr sz="1765" dirty="0">
                <a:solidFill>
                  <a:srgbClr val="0000CC"/>
                </a:solidFill>
                <a:latin typeface="Arial"/>
                <a:cs typeface="Arial"/>
              </a:rPr>
              <a:t>the </a:t>
            </a:r>
            <a:r>
              <a:rPr sz="1765" spc="-4" dirty="0">
                <a:solidFill>
                  <a:srgbClr val="0000CC"/>
                </a:solidFill>
                <a:latin typeface="Arial"/>
                <a:cs typeface="Arial"/>
              </a:rPr>
              <a:t>signature database. It </a:t>
            </a:r>
            <a:r>
              <a:rPr sz="1765" spc="-13" dirty="0">
                <a:solidFill>
                  <a:srgbClr val="0000CC"/>
                </a:solidFill>
                <a:latin typeface="Arial"/>
                <a:cs typeface="Arial"/>
              </a:rPr>
              <a:t>is </a:t>
            </a:r>
            <a:r>
              <a:rPr sz="1765" spc="-4" dirty="0">
                <a:solidFill>
                  <a:srgbClr val="0000CC"/>
                </a:solidFill>
                <a:latin typeface="Arial"/>
                <a:cs typeface="Arial"/>
              </a:rPr>
              <a:t>often referred </a:t>
            </a:r>
            <a:r>
              <a:rPr sz="1765" spc="-9" dirty="0">
                <a:solidFill>
                  <a:srgbClr val="0000CC"/>
                </a:solidFill>
                <a:latin typeface="Arial"/>
                <a:cs typeface="Arial"/>
              </a:rPr>
              <a:t>to as “brain” of the  IDS.</a:t>
            </a:r>
            <a:endParaRPr sz="1765" dirty="0">
              <a:solidFill>
                <a:srgbClr val="0000CC"/>
              </a:solidFill>
              <a:latin typeface="Arial"/>
              <a:cs typeface="Arial"/>
            </a:endParaRPr>
          </a:p>
          <a:p>
            <a:pPr marL="314902" marR="122711" indent="-304256" algn="just" defTabSz="806867">
              <a:lnSpc>
                <a:spcPts val="1906"/>
              </a:lnSpc>
              <a:spcBef>
                <a:spcPts val="424"/>
              </a:spcBef>
              <a:buFontTx/>
              <a:buChar char="•"/>
              <a:tabLst>
                <a:tab pos="315462" algn="l"/>
              </a:tabLst>
            </a:pPr>
            <a:r>
              <a:rPr sz="1765" b="1" spc="-4" dirty="0">
                <a:solidFill>
                  <a:srgbClr val="FF0000"/>
                </a:solidFill>
                <a:uFill>
                  <a:solidFill>
                    <a:srgbClr val="000000"/>
                  </a:solidFill>
                </a:uFill>
                <a:latin typeface="Arial"/>
                <a:cs typeface="Arial"/>
              </a:rPr>
              <a:t>Signature Database</a:t>
            </a:r>
            <a:r>
              <a:rPr sz="1765" spc="-4" dirty="0">
                <a:solidFill>
                  <a:srgbClr val="0000CC"/>
                </a:solidFill>
                <a:uFill>
                  <a:solidFill>
                    <a:srgbClr val="000000"/>
                  </a:solidFill>
                </a:uFill>
                <a:latin typeface="Arial"/>
                <a:cs typeface="Arial"/>
              </a:rPr>
              <a:t>:</a:t>
            </a:r>
            <a:r>
              <a:rPr sz="1765" spc="-4" dirty="0">
                <a:solidFill>
                  <a:srgbClr val="0000CC"/>
                </a:solidFill>
                <a:latin typeface="Arial"/>
                <a:cs typeface="Arial"/>
              </a:rPr>
              <a:t> </a:t>
            </a:r>
            <a:r>
              <a:rPr sz="1765" spc="-9" dirty="0">
                <a:solidFill>
                  <a:srgbClr val="0000CC"/>
                </a:solidFill>
                <a:latin typeface="Arial"/>
                <a:cs typeface="Arial"/>
              </a:rPr>
              <a:t>A </a:t>
            </a:r>
            <a:r>
              <a:rPr sz="1765" spc="-4" dirty="0">
                <a:solidFill>
                  <a:srgbClr val="0000CC"/>
                </a:solidFill>
                <a:latin typeface="Arial"/>
                <a:cs typeface="Arial"/>
              </a:rPr>
              <a:t>collection </a:t>
            </a:r>
            <a:r>
              <a:rPr sz="1765" spc="-9" dirty="0">
                <a:solidFill>
                  <a:srgbClr val="0000CC"/>
                </a:solidFill>
                <a:latin typeface="Arial"/>
                <a:cs typeface="Arial"/>
              </a:rPr>
              <a:t>of patterns and </a:t>
            </a:r>
            <a:r>
              <a:rPr sz="1765" spc="-4" dirty="0">
                <a:solidFill>
                  <a:srgbClr val="0000CC"/>
                </a:solidFill>
                <a:latin typeface="Arial"/>
                <a:cs typeface="Arial"/>
              </a:rPr>
              <a:t>definitions </a:t>
            </a:r>
            <a:r>
              <a:rPr sz="1765" spc="-9" dirty="0">
                <a:solidFill>
                  <a:srgbClr val="0000CC"/>
                </a:solidFill>
                <a:latin typeface="Arial"/>
                <a:cs typeface="Arial"/>
              </a:rPr>
              <a:t>of </a:t>
            </a:r>
            <a:r>
              <a:rPr sz="1765" spc="-4" dirty="0">
                <a:solidFill>
                  <a:srgbClr val="0000CC"/>
                </a:solidFill>
                <a:latin typeface="Arial"/>
                <a:cs typeface="Arial"/>
              </a:rPr>
              <a:t>known  suspicious </a:t>
            </a:r>
            <a:r>
              <a:rPr sz="1765" spc="-9" dirty="0">
                <a:solidFill>
                  <a:srgbClr val="0000CC"/>
                </a:solidFill>
                <a:latin typeface="Arial"/>
                <a:cs typeface="Arial"/>
              </a:rPr>
              <a:t>or </a:t>
            </a:r>
            <a:r>
              <a:rPr sz="1765" spc="-4" dirty="0">
                <a:solidFill>
                  <a:srgbClr val="0000CC"/>
                </a:solidFill>
                <a:latin typeface="Arial"/>
                <a:cs typeface="Arial"/>
              </a:rPr>
              <a:t>malicious</a:t>
            </a:r>
            <a:r>
              <a:rPr sz="1765" spc="22" dirty="0">
                <a:solidFill>
                  <a:srgbClr val="0000CC"/>
                </a:solidFill>
                <a:latin typeface="Arial"/>
                <a:cs typeface="Arial"/>
              </a:rPr>
              <a:t> </a:t>
            </a:r>
            <a:r>
              <a:rPr sz="1765" spc="-4" dirty="0">
                <a:solidFill>
                  <a:srgbClr val="0000CC"/>
                </a:solidFill>
                <a:latin typeface="Arial"/>
                <a:cs typeface="Arial"/>
              </a:rPr>
              <a:t>activity.</a:t>
            </a:r>
            <a:endParaRPr sz="1765" dirty="0">
              <a:solidFill>
                <a:srgbClr val="0000CC"/>
              </a:solidFill>
              <a:latin typeface="Arial"/>
              <a:cs typeface="Arial"/>
            </a:endParaRPr>
          </a:p>
          <a:p>
            <a:pPr marL="314902" marR="472353" indent="-304256" algn="just" defTabSz="806867">
              <a:lnSpc>
                <a:spcPts val="1906"/>
              </a:lnSpc>
              <a:spcBef>
                <a:spcPts val="424"/>
              </a:spcBef>
              <a:buFontTx/>
              <a:buChar char="•"/>
              <a:tabLst>
                <a:tab pos="315462" algn="l"/>
              </a:tabLst>
            </a:pPr>
            <a:r>
              <a:rPr sz="1765" b="1" spc="-4" dirty="0">
                <a:solidFill>
                  <a:srgbClr val="FF0000"/>
                </a:solidFill>
                <a:uFill>
                  <a:solidFill>
                    <a:srgbClr val="000000"/>
                  </a:solidFill>
                </a:uFill>
                <a:latin typeface="Arial"/>
                <a:cs typeface="Arial"/>
              </a:rPr>
              <a:t>User Interface and Reporting</a:t>
            </a:r>
            <a:r>
              <a:rPr sz="1765" spc="-4" dirty="0">
                <a:solidFill>
                  <a:srgbClr val="0000CC"/>
                </a:solidFill>
                <a:uFill>
                  <a:solidFill>
                    <a:srgbClr val="000000"/>
                  </a:solidFill>
                </a:uFill>
                <a:latin typeface="Arial"/>
                <a:cs typeface="Arial"/>
              </a:rPr>
              <a:t>:</a:t>
            </a:r>
            <a:r>
              <a:rPr sz="1765" spc="-4" dirty="0">
                <a:solidFill>
                  <a:srgbClr val="0000CC"/>
                </a:solidFill>
                <a:latin typeface="Arial"/>
                <a:cs typeface="Arial"/>
              </a:rPr>
              <a:t> Interfaces </a:t>
            </a:r>
            <a:r>
              <a:rPr sz="1765" spc="-9" dirty="0">
                <a:solidFill>
                  <a:srgbClr val="0000CC"/>
                </a:solidFill>
                <a:latin typeface="Arial"/>
                <a:cs typeface="Arial"/>
              </a:rPr>
              <a:t>with the </a:t>
            </a:r>
            <a:r>
              <a:rPr sz="1765" spc="-4" dirty="0">
                <a:solidFill>
                  <a:srgbClr val="0000CC"/>
                </a:solidFill>
                <a:latin typeface="Arial"/>
                <a:cs typeface="Arial"/>
              </a:rPr>
              <a:t>human element,  providing alerts when </a:t>
            </a:r>
            <a:r>
              <a:rPr sz="1765" spc="-9" dirty="0">
                <a:solidFill>
                  <a:srgbClr val="0000CC"/>
                </a:solidFill>
                <a:latin typeface="Arial"/>
                <a:cs typeface="Arial"/>
              </a:rPr>
              <a:t>appropriate and </a:t>
            </a:r>
            <a:r>
              <a:rPr sz="1765" spc="-4" dirty="0">
                <a:solidFill>
                  <a:srgbClr val="0000CC"/>
                </a:solidFill>
                <a:latin typeface="Arial"/>
                <a:cs typeface="Arial"/>
              </a:rPr>
              <a:t>giving </a:t>
            </a:r>
            <a:r>
              <a:rPr sz="1765" dirty="0">
                <a:solidFill>
                  <a:srgbClr val="0000CC"/>
                </a:solidFill>
                <a:latin typeface="Arial"/>
                <a:cs typeface="Arial"/>
              </a:rPr>
              <a:t>the </a:t>
            </a:r>
            <a:r>
              <a:rPr sz="1765" spc="-4" dirty="0">
                <a:solidFill>
                  <a:srgbClr val="0000CC"/>
                </a:solidFill>
                <a:latin typeface="Arial"/>
                <a:cs typeface="Arial"/>
              </a:rPr>
              <a:t>user a </a:t>
            </a:r>
            <a:r>
              <a:rPr sz="1765" dirty="0">
                <a:solidFill>
                  <a:srgbClr val="0000CC"/>
                </a:solidFill>
                <a:latin typeface="Arial"/>
                <a:cs typeface="Arial"/>
              </a:rPr>
              <a:t>means </a:t>
            </a:r>
            <a:r>
              <a:rPr sz="1765" spc="-9" dirty="0">
                <a:solidFill>
                  <a:srgbClr val="0000CC"/>
                </a:solidFill>
                <a:latin typeface="Arial"/>
                <a:cs typeface="Arial"/>
              </a:rPr>
              <a:t>to  interact with and operate </a:t>
            </a:r>
            <a:r>
              <a:rPr sz="1765" spc="4" dirty="0">
                <a:solidFill>
                  <a:srgbClr val="0000CC"/>
                </a:solidFill>
                <a:latin typeface="Arial"/>
                <a:cs typeface="Arial"/>
              </a:rPr>
              <a:t>the</a:t>
            </a:r>
            <a:r>
              <a:rPr sz="1765" spc="53" dirty="0">
                <a:solidFill>
                  <a:srgbClr val="0000CC"/>
                </a:solidFill>
                <a:latin typeface="Arial"/>
                <a:cs typeface="Arial"/>
              </a:rPr>
              <a:t> </a:t>
            </a:r>
            <a:r>
              <a:rPr sz="1765" spc="-9" dirty="0">
                <a:solidFill>
                  <a:srgbClr val="0000CC"/>
                </a:solidFill>
                <a:latin typeface="Arial"/>
                <a:cs typeface="Arial"/>
              </a:rPr>
              <a:t>IDS.</a:t>
            </a:r>
            <a:endParaRPr sz="1765" dirty="0">
              <a:solidFill>
                <a:srgbClr val="0000CC"/>
              </a:solidFill>
              <a:latin typeface="Arial"/>
              <a:cs typeface="Arial"/>
            </a:endParaRPr>
          </a:p>
        </p:txBody>
      </p:sp>
      <p:sp>
        <p:nvSpPr>
          <p:cNvPr id="4" name="Title 5">
            <a:extLst>
              <a:ext uri="{FF2B5EF4-FFF2-40B4-BE49-F238E27FC236}">
                <a16:creationId xmlns:a16="http://schemas.microsoft.com/office/drawing/2014/main" id="{93526C63-7277-4507-ABD9-0CBED0CEDEEB}"/>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7590" y="580465"/>
            <a:ext cx="6927476" cy="555107"/>
          </a:xfrm>
          <a:prstGeom prst="rect">
            <a:avLst/>
          </a:prstGeom>
        </p:spPr>
        <p:txBody>
          <a:bodyPr vert="horz" wrap="square" lIns="0" tIns="11766" rIns="0" bIns="0" rtlCol="0">
            <a:spAutoFit/>
          </a:bodyPr>
          <a:lstStyle/>
          <a:p>
            <a:pPr marL="11206">
              <a:spcBef>
                <a:spcPts val="93"/>
              </a:spcBef>
            </a:pPr>
            <a:r>
              <a:rPr sz="2800" dirty="0">
                <a:solidFill>
                  <a:srgbClr val="C00000"/>
                </a:solidFill>
                <a:latin typeface="Arial Black" panose="020B0A04020102020204" pitchFamily="34" charset="0"/>
              </a:rPr>
              <a:t>Signature and Anomaly-based IDS</a:t>
            </a:r>
          </a:p>
        </p:txBody>
      </p:sp>
      <p:sp>
        <p:nvSpPr>
          <p:cNvPr id="3" name="object 3"/>
          <p:cNvSpPr txBox="1"/>
          <p:nvPr/>
        </p:nvSpPr>
        <p:spPr>
          <a:xfrm>
            <a:off x="943536" y="1258198"/>
            <a:ext cx="7667064" cy="4731631"/>
          </a:xfrm>
          <a:prstGeom prst="rect">
            <a:avLst/>
          </a:prstGeom>
        </p:spPr>
        <p:txBody>
          <a:bodyPr vert="horz" wrap="square" lIns="0" tIns="62753" rIns="0" bIns="0" rtlCol="0">
            <a:spAutoFit/>
          </a:bodyPr>
          <a:lstStyle/>
          <a:p>
            <a:pPr marL="324000" marR="345160" indent="-304256" algn="just" defTabSz="806867">
              <a:lnSpc>
                <a:spcPct val="80500"/>
              </a:lnSpc>
              <a:spcBef>
                <a:spcPts val="494"/>
              </a:spcBef>
              <a:spcAft>
                <a:spcPts val="600"/>
              </a:spcAft>
              <a:buFontTx/>
              <a:buChar char="•"/>
              <a:tabLst>
                <a:tab pos="314902" algn="l"/>
                <a:tab pos="315462" algn="l"/>
              </a:tabLst>
            </a:pPr>
            <a:r>
              <a:rPr sz="1765" spc="-9" dirty="0">
                <a:solidFill>
                  <a:srgbClr val="0000CC"/>
                </a:solidFill>
                <a:latin typeface="Arial"/>
                <a:cs typeface="Arial"/>
              </a:rPr>
              <a:t>Based on </a:t>
            </a:r>
            <a:r>
              <a:rPr sz="1765" dirty="0">
                <a:solidFill>
                  <a:srgbClr val="0000CC"/>
                </a:solidFill>
                <a:latin typeface="Arial"/>
                <a:cs typeface="Arial"/>
              </a:rPr>
              <a:t>the </a:t>
            </a:r>
            <a:r>
              <a:rPr sz="1765" spc="-4" dirty="0">
                <a:solidFill>
                  <a:srgbClr val="0000CC"/>
                </a:solidFill>
                <a:latin typeface="Arial"/>
                <a:cs typeface="Arial"/>
              </a:rPr>
              <a:t>approach adopted </a:t>
            </a:r>
            <a:r>
              <a:rPr sz="1765" spc="-9" dirty="0">
                <a:solidFill>
                  <a:srgbClr val="0000CC"/>
                </a:solidFill>
                <a:latin typeface="Arial"/>
                <a:cs typeface="Arial"/>
              </a:rPr>
              <a:t>to </a:t>
            </a:r>
            <a:r>
              <a:rPr sz="1765" spc="-4" dirty="0">
                <a:solidFill>
                  <a:srgbClr val="0000CC"/>
                </a:solidFill>
                <a:latin typeface="Arial"/>
                <a:cs typeface="Arial"/>
              </a:rPr>
              <a:t>detect suspicious </a:t>
            </a:r>
            <a:r>
              <a:rPr sz="1765" spc="-9" dirty="0">
                <a:solidFill>
                  <a:srgbClr val="0000CC"/>
                </a:solidFill>
                <a:latin typeface="Arial"/>
                <a:cs typeface="Arial"/>
              </a:rPr>
              <a:t>or </a:t>
            </a:r>
            <a:r>
              <a:rPr sz="1765" spc="-4" dirty="0">
                <a:solidFill>
                  <a:srgbClr val="0000CC"/>
                </a:solidFill>
                <a:latin typeface="Arial"/>
                <a:cs typeface="Arial"/>
              </a:rPr>
              <a:t>malicious  traffic, </a:t>
            </a:r>
            <a:r>
              <a:rPr sz="1765" spc="-9" dirty="0">
                <a:solidFill>
                  <a:srgbClr val="0000CC"/>
                </a:solidFill>
                <a:latin typeface="Arial"/>
                <a:cs typeface="Arial"/>
              </a:rPr>
              <a:t>IDS could be </a:t>
            </a:r>
            <a:r>
              <a:rPr sz="1765" spc="-4" dirty="0">
                <a:solidFill>
                  <a:srgbClr val="0000CC"/>
                </a:solidFill>
                <a:latin typeface="Arial"/>
                <a:cs typeface="Arial"/>
              </a:rPr>
              <a:t>categorized into Signature-based </a:t>
            </a:r>
            <a:r>
              <a:rPr sz="1765" spc="-9" dirty="0">
                <a:solidFill>
                  <a:srgbClr val="0000CC"/>
                </a:solidFill>
                <a:latin typeface="Arial"/>
                <a:cs typeface="Arial"/>
              </a:rPr>
              <a:t>and Anomaly-  based</a:t>
            </a:r>
            <a:r>
              <a:rPr sz="1765" spc="-13" dirty="0">
                <a:solidFill>
                  <a:srgbClr val="0000CC"/>
                </a:solidFill>
                <a:latin typeface="Arial"/>
                <a:cs typeface="Arial"/>
              </a:rPr>
              <a:t> </a:t>
            </a:r>
            <a:r>
              <a:rPr sz="1765" spc="-4" dirty="0">
                <a:solidFill>
                  <a:srgbClr val="0000CC"/>
                </a:solidFill>
                <a:latin typeface="Arial"/>
                <a:cs typeface="Arial"/>
              </a:rPr>
              <a:t>IDS.</a:t>
            </a:r>
            <a:endParaRPr sz="1765" dirty="0">
              <a:solidFill>
                <a:srgbClr val="0000CC"/>
              </a:solidFill>
              <a:latin typeface="Arial"/>
              <a:cs typeface="Arial"/>
            </a:endParaRPr>
          </a:p>
          <a:p>
            <a:pPr marL="324000" marR="104781" indent="-304256" algn="just" defTabSz="806867">
              <a:lnSpc>
                <a:spcPts val="1694"/>
              </a:lnSpc>
              <a:spcBef>
                <a:spcPts val="409"/>
              </a:spcBef>
              <a:spcAft>
                <a:spcPts val="600"/>
              </a:spcAft>
              <a:buFont typeface="Arial"/>
              <a:buChar char="•"/>
              <a:tabLst>
                <a:tab pos="314902" algn="l"/>
                <a:tab pos="315462" algn="l"/>
              </a:tabLst>
            </a:pPr>
            <a:r>
              <a:rPr sz="1765" b="1" i="1" spc="-4" dirty="0">
                <a:solidFill>
                  <a:srgbClr val="FF0000"/>
                </a:solidFill>
                <a:uFill>
                  <a:solidFill>
                    <a:srgbClr val="000000"/>
                  </a:solidFill>
                </a:uFill>
                <a:latin typeface="Arial"/>
                <a:cs typeface="Arial"/>
              </a:rPr>
              <a:t>Signature-based IDS</a:t>
            </a:r>
            <a:r>
              <a:rPr sz="1765" b="1" spc="-4" dirty="0">
                <a:solidFill>
                  <a:srgbClr val="FF0000"/>
                </a:solidFill>
                <a:uFill>
                  <a:solidFill>
                    <a:srgbClr val="000000"/>
                  </a:solidFill>
                </a:uFill>
                <a:latin typeface="Arial"/>
                <a:cs typeface="Arial"/>
              </a:rPr>
              <a:t>:</a:t>
            </a:r>
            <a:r>
              <a:rPr sz="1765" b="1" spc="-4" dirty="0">
                <a:solidFill>
                  <a:srgbClr val="FF0000"/>
                </a:solidFill>
                <a:latin typeface="Arial"/>
                <a:cs typeface="Arial"/>
              </a:rPr>
              <a:t> </a:t>
            </a:r>
            <a:r>
              <a:rPr sz="1765" dirty="0">
                <a:solidFill>
                  <a:srgbClr val="0000CC"/>
                </a:solidFill>
                <a:latin typeface="Arial"/>
                <a:cs typeface="Arial"/>
              </a:rPr>
              <a:t>Relies </a:t>
            </a:r>
            <a:r>
              <a:rPr sz="1765" spc="-4" dirty="0">
                <a:solidFill>
                  <a:srgbClr val="0000CC"/>
                </a:solidFill>
                <a:latin typeface="Arial"/>
                <a:cs typeface="Arial"/>
              </a:rPr>
              <a:t>heavily </a:t>
            </a:r>
            <a:r>
              <a:rPr sz="1765" spc="-9" dirty="0">
                <a:solidFill>
                  <a:srgbClr val="0000CC"/>
                </a:solidFill>
                <a:latin typeface="Arial"/>
                <a:cs typeface="Arial"/>
              </a:rPr>
              <a:t>on </a:t>
            </a:r>
            <a:r>
              <a:rPr sz="1765" spc="-4" dirty="0">
                <a:solidFill>
                  <a:srgbClr val="0000CC"/>
                </a:solidFill>
                <a:latin typeface="Arial"/>
                <a:cs typeface="Arial"/>
              </a:rPr>
              <a:t>a pre-defined set </a:t>
            </a:r>
            <a:r>
              <a:rPr sz="1765" spc="-9" dirty="0">
                <a:solidFill>
                  <a:srgbClr val="0000CC"/>
                </a:solidFill>
                <a:latin typeface="Arial"/>
                <a:cs typeface="Arial"/>
              </a:rPr>
              <a:t>of attack and  </a:t>
            </a:r>
            <a:r>
              <a:rPr sz="1765" spc="-4" dirty="0">
                <a:solidFill>
                  <a:srgbClr val="0000CC"/>
                </a:solidFill>
                <a:latin typeface="Arial"/>
                <a:cs typeface="Arial"/>
              </a:rPr>
              <a:t>traffic </a:t>
            </a:r>
            <a:r>
              <a:rPr sz="1765" spc="-9" dirty="0">
                <a:solidFill>
                  <a:srgbClr val="0000CC"/>
                </a:solidFill>
                <a:latin typeface="Arial"/>
                <a:cs typeface="Arial"/>
              </a:rPr>
              <a:t>patterns </a:t>
            </a:r>
            <a:r>
              <a:rPr sz="1765" spc="-4" dirty="0">
                <a:solidFill>
                  <a:srgbClr val="0000CC"/>
                </a:solidFill>
                <a:latin typeface="Arial"/>
                <a:cs typeface="Arial"/>
              </a:rPr>
              <a:t>called</a:t>
            </a:r>
            <a:r>
              <a:rPr sz="1765" spc="9" dirty="0">
                <a:solidFill>
                  <a:srgbClr val="0000CC"/>
                </a:solidFill>
                <a:latin typeface="Arial"/>
                <a:cs typeface="Arial"/>
              </a:rPr>
              <a:t> </a:t>
            </a:r>
            <a:r>
              <a:rPr sz="1765" spc="-4" dirty="0">
                <a:solidFill>
                  <a:srgbClr val="0000CC"/>
                </a:solidFill>
                <a:latin typeface="Arial"/>
                <a:cs typeface="Arial"/>
              </a:rPr>
              <a:t>signatures.</a:t>
            </a:r>
            <a:endParaRPr sz="1765" dirty="0">
              <a:solidFill>
                <a:srgbClr val="0000CC"/>
              </a:solidFill>
              <a:latin typeface="Arial"/>
              <a:cs typeface="Arial"/>
            </a:endParaRPr>
          </a:p>
          <a:p>
            <a:pPr marL="324000" marR="128875" indent="-304256" algn="just" defTabSz="806867">
              <a:lnSpc>
                <a:spcPct val="80300"/>
              </a:lnSpc>
              <a:spcBef>
                <a:spcPts val="427"/>
              </a:spcBef>
              <a:spcAft>
                <a:spcPts val="600"/>
              </a:spcAft>
              <a:buFontTx/>
              <a:buChar char="•"/>
              <a:tabLst>
                <a:tab pos="314902" algn="l"/>
                <a:tab pos="315462" algn="l"/>
              </a:tabLst>
            </a:pPr>
            <a:r>
              <a:rPr sz="1765" spc="-9" dirty="0">
                <a:solidFill>
                  <a:srgbClr val="0000CC"/>
                </a:solidFill>
                <a:latin typeface="Arial"/>
                <a:cs typeface="Arial"/>
              </a:rPr>
              <a:t>A </a:t>
            </a:r>
            <a:r>
              <a:rPr sz="1765" spc="-4" dirty="0">
                <a:solidFill>
                  <a:srgbClr val="0000CC"/>
                </a:solidFill>
                <a:latin typeface="Arial"/>
                <a:cs typeface="Arial"/>
              </a:rPr>
              <a:t>signature-based </a:t>
            </a:r>
            <a:r>
              <a:rPr sz="1765" dirty="0">
                <a:solidFill>
                  <a:srgbClr val="0000CC"/>
                </a:solidFill>
                <a:latin typeface="Arial"/>
                <a:cs typeface="Arial"/>
              </a:rPr>
              <a:t>IDS (like </a:t>
            </a:r>
            <a:r>
              <a:rPr sz="1765" spc="-9" dirty="0">
                <a:solidFill>
                  <a:srgbClr val="0000CC"/>
                </a:solidFill>
                <a:latin typeface="Arial"/>
                <a:cs typeface="Arial"/>
              </a:rPr>
              <a:t>an </a:t>
            </a:r>
            <a:r>
              <a:rPr sz="1765" spc="-4" dirty="0">
                <a:solidFill>
                  <a:srgbClr val="0000CC"/>
                </a:solidFill>
                <a:latin typeface="Arial"/>
                <a:cs typeface="Arial"/>
              </a:rPr>
              <a:t>anti-virus software) can </a:t>
            </a:r>
            <a:r>
              <a:rPr sz="1765" dirty="0">
                <a:solidFill>
                  <a:srgbClr val="0000CC"/>
                </a:solidFill>
                <a:latin typeface="Arial"/>
                <a:cs typeface="Arial"/>
              </a:rPr>
              <a:t>only match  </a:t>
            </a:r>
            <a:r>
              <a:rPr sz="1765" spc="-4" dirty="0">
                <a:solidFill>
                  <a:srgbClr val="0000CC"/>
                </a:solidFill>
                <a:latin typeface="Arial"/>
                <a:cs typeface="Arial"/>
              </a:rPr>
              <a:t>against </a:t>
            </a:r>
            <a:r>
              <a:rPr sz="1765" dirty="0">
                <a:solidFill>
                  <a:srgbClr val="0000CC"/>
                </a:solidFill>
                <a:latin typeface="Arial"/>
                <a:cs typeface="Arial"/>
              </a:rPr>
              <a:t>known </a:t>
            </a:r>
            <a:r>
              <a:rPr sz="1765" spc="-4" dirty="0">
                <a:solidFill>
                  <a:srgbClr val="0000CC"/>
                </a:solidFill>
                <a:latin typeface="Arial"/>
                <a:cs typeface="Arial"/>
              </a:rPr>
              <a:t>patterns – </a:t>
            </a:r>
            <a:r>
              <a:rPr sz="1765" spc="-9" dirty="0">
                <a:solidFill>
                  <a:srgbClr val="0000CC"/>
                </a:solidFill>
                <a:latin typeface="Arial"/>
                <a:cs typeface="Arial"/>
              </a:rPr>
              <a:t>if </a:t>
            </a:r>
            <a:r>
              <a:rPr sz="1765" spc="-4" dirty="0">
                <a:solidFill>
                  <a:srgbClr val="0000CC"/>
                </a:solidFill>
                <a:latin typeface="Arial"/>
                <a:cs typeface="Arial"/>
              </a:rPr>
              <a:t>a new </a:t>
            </a:r>
            <a:r>
              <a:rPr sz="1765" spc="-9" dirty="0">
                <a:solidFill>
                  <a:srgbClr val="0000CC"/>
                </a:solidFill>
                <a:latin typeface="Arial"/>
                <a:cs typeface="Arial"/>
              </a:rPr>
              <a:t>attack comes </a:t>
            </a:r>
            <a:r>
              <a:rPr sz="1765" spc="-13" dirty="0">
                <a:solidFill>
                  <a:srgbClr val="0000CC"/>
                </a:solidFill>
                <a:latin typeface="Arial"/>
                <a:cs typeface="Arial"/>
              </a:rPr>
              <a:t>in </a:t>
            </a:r>
            <a:r>
              <a:rPr sz="1765" spc="-9" dirty="0">
                <a:solidFill>
                  <a:srgbClr val="0000CC"/>
                </a:solidFill>
                <a:latin typeface="Arial"/>
                <a:cs typeface="Arial"/>
              </a:rPr>
              <a:t>that the </a:t>
            </a:r>
            <a:r>
              <a:rPr sz="1765" spc="-4" dirty="0">
                <a:solidFill>
                  <a:srgbClr val="0000CC"/>
                </a:solidFill>
                <a:latin typeface="Arial"/>
                <a:cs typeface="Arial"/>
              </a:rPr>
              <a:t>signature-  </a:t>
            </a:r>
            <a:r>
              <a:rPr sz="1765" spc="-9" dirty="0">
                <a:solidFill>
                  <a:srgbClr val="0000CC"/>
                </a:solidFill>
                <a:latin typeface="Arial"/>
                <a:cs typeface="Arial"/>
              </a:rPr>
              <a:t>based </a:t>
            </a:r>
            <a:r>
              <a:rPr sz="1765" dirty="0">
                <a:solidFill>
                  <a:srgbClr val="0000CC"/>
                </a:solidFill>
                <a:latin typeface="Arial"/>
                <a:cs typeface="Arial"/>
              </a:rPr>
              <a:t>IDS has </a:t>
            </a:r>
            <a:r>
              <a:rPr sz="1765" spc="-9" dirty="0">
                <a:solidFill>
                  <a:srgbClr val="0000CC"/>
                </a:solidFill>
                <a:latin typeface="Arial"/>
                <a:cs typeface="Arial"/>
              </a:rPr>
              <a:t>never </a:t>
            </a:r>
            <a:r>
              <a:rPr sz="1765" spc="-4" dirty="0">
                <a:solidFill>
                  <a:srgbClr val="0000CC"/>
                </a:solidFill>
                <a:latin typeface="Arial"/>
                <a:cs typeface="Arial"/>
              </a:rPr>
              <a:t>seen before, </a:t>
            </a:r>
            <a:r>
              <a:rPr sz="1765" spc="-9" dirty="0">
                <a:solidFill>
                  <a:srgbClr val="0000CC"/>
                </a:solidFill>
                <a:latin typeface="Arial"/>
                <a:cs typeface="Arial"/>
              </a:rPr>
              <a:t>it </a:t>
            </a:r>
            <a:r>
              <a:rPr sz="1765" spc="-4" dirty="0">
                <a:solidFill>
                  <a:srgbClr val="0000CC"/>
                </a:solidFill>
                <a:latin typeface="Arial"/>
                <a:cs typeface="Arial"/>
              </a:rPr>
              <a:t>would </a:t>
            </a:r>
            <a:r>
              <a:rPr sz="1765" spc="-9" dirty="0">
                <a:solidFill>
                  <a:srgbClr val="0000CC"/>
                </a:solidFill>
                <a:latin typeface="Arial"/>
                <a:cs typeface="Arial"/>
              </a:rPr>
              <a:t>not </a:t>
            </a:r>
            <a:r>
              <a:rPr sz="1765" spc="4" dirty="0">
                <a:solidFill>
                  <a:srgbClr val="0000CC"/>
                </a:solidFill>
                <a:latin typeface="Arial"/>
                <a:cs typeface="Arial"/>
              </a:rPr>
              <a:t>be </a:t>
            </a:r>
            <a:r>
              <a:rPr sz="1765" spc="-4" dirty="0">
                <a:solidFill>
                  <a:srgbClr val="0000CC"/>
                </a:solidFill>
                <a:latin typeface="Arial"/>
                <a:cs typeface="Arial"/>
              </a:rPr>
              <a:t>able </a:t>
            </a:r>
            <a:r>
              <a:rPr sz="1765" spc="-9" dirty="0">
                <a:solidFill>
                  <a:srgbClr val="0000CC"/>
                </a:solidFill>
                <a:latin typeface="Arial"/>
                <a:cs typeface="Arial"/>
              </a:rPr>
              <a:t>to </a:t>
            </a:r>
            <a:r>
              <a:rPr sz="1765" dirty="0">
                <a:solidFill>
                  <a:srgbClr val="0000CC"/>
                </a:solidFill>
                <a:latin typeface="Arial"/>
                <a:cs typeface="Arial"/>
              </a:rPr>
              <a:t>identify </a:t>
            </a:r>
            <a:r>
              <a:rPr sz="1765" spc="-9" dirty="0">
                <a:solidFill>
                  <a:srgbClr val="0000CC"/>
                </a:solidFill>
                <a:latin typeface="Arial"/>
                <a:cs typeface="Arial"/>
              </a:rPr>
              <a:t>it as  </a:t>
            </a:r>
            <a:r>
              <a:rPr sz="1765" spc="-4" dirty="0">
                <a:solidFill>
                  <a:srgbClr val="0000CC"/>
                </a:solidFill>
                <a:latin typeface="Arial"/>
                <a:cs typeface="Arial"/>
              </a:rPr>
              <a:t>suspicious </a:t>
            </a:r>
            <a:r>
              <a:rPr sz="1765" spc="-9" dirty="0">
                <a:solidFill>
                  <a:srgbClr val="0000CC"/>
                </a:solidFill>
                <a:latin typeface="Arial"/>
                <a:cs typeface="Arial"/>
              </a:rPr>
              <a:t>or </a:t>
            </a:r>
            <a:r>
              <a:rPr sz="1765" spc="-4" dirty="0">
                <a:solidFill>
                  <a:srgbClr val="0000CC"/>
                </a:solidFill>
                <a:latin typeface="Arial"/>
                <a:cs typeface="Arial"/>
              </a:rPr>
              <a:t>malicious – a </a:t>
            </a:r>
            <a:r>
              <a:rPr sz="1765" dirty="0">
                <a:solidFill>
                  <a:srgbClr val="0000CC"/>
                </a:solidFill>
                <a:uFill>
                  <a:solidFill>
                    <a:srgbClr val="000000"/>
                  </a:solidFill>
                </a:uFill>
                <a:latin typeface="Arial"/>
                <a:cs typeface="Arial"/>
              </a:rPr>
              <a:t>primary </a:t>
            </a:r>
            <a:r>
              <a:rPr sz="1765" spc="-4" dirty="0">
                <a:solidFill>
                  <a:srgbClr val="0000CC"/>
                </a:solidFill>
                <a:uFill>
                  <a:solidFill>
                    <a:srgbClr val="000000"/>
                  </a:solidFill>
                </a:uFill>
                <a:latin typeface="Arial"/>
                <a:cs typeface="Arial"/>
              </a:rPr>
              <a:t>weakness</a:t>
            </a:r>
            <a:r>
              <a:rPr sz="1765" spc="-4" dirty="0">
                <a:solidFill>
                  <a:srgbClr val="0000CC"/>
                </a:solidFill>
                <a:latin typeface="Arial"/>
                <a:cs typeface="Arial"/>
              </a:rPr>
              <a:t> </a:t>
            </a:r>
            <a:r>
              <a:rPr sz="1765" spc="-9" dirty="0">
                <a:solidFill>
                  <a:srgbClr val="0000CC"/>
                </a:solidFill>
                <a:latin typeface="Arial"/>
                <a:cs typeface="Arial"/>
              </a:rPr>
              <a:t>of </a:t>
            </a:r>
            <a:r>
              <a:rPr sz="1765" spc="-4" dirty="0">
                <a:solidFill>
                  <a:srgbClr val="0000CC"/>
                </a:solidFill>
                <a:latin typeface="Arial"/>
                <a:cs typeface="Arial"/>
              </a:rPr>
              <a:t>signature-based</a:t>
            </a:r>
            <a:r>
              <a:rPr sz="1765" spc="35" dirty="0">
                <a:solidFill>
                  <a:srgbClr val="0000CC"/>
                </a:solidFill>
                <a:latin typeface="Arial"/>
                <a:cs typeface="Arial"/>
              </a:rPr>
              <a:t> </a:t>
            </a:r>
            <a:r>
              <a:rPr sz="1765" spc="-4" dirty="0">
                <a:solidFill>
                  <a:srgbClr val="0000CC"/>
                </a:solidFill>
                <a:latin typeface="Arial"/>
                <a:cs typeface="Arial"/>
              </a:rPr>
              <a:t>IDS.</a:t>
            </a:r>
            <a:endParaRPr sz="1765" dirty="0">
              <a:solidFill>
                <a:srgbClr val="0000CC"/>
              </a:solidFill>
              <a:latin typeface="Arial"/>
              <a:cs typeface="Arial"/>
            </a:endParaRPr>
          </a:p>
          <a:p>
            <a:pPr marL="324000" marR="131676" indent="-304256" algn="just" defTabSz="806867">
              <a:lnSpc>
                <a:spcPts val="1694"/>
              </a:lnSpc>
              <a:spcBef>
                <a:spcPts val="410"/>
              </a:spcBef>
              <a:spcAft>
                <a:spcPts val="600"/>
              </a:spcAft>
              <a:buFont typeface="Arial"/>
              <a:buChar char="•"/>
              <a:tabLst>
                <a:tab pos="314902" algn="l"/>
                <a:tab pos="315462" algn="l"/>
              </a:tabLst>
            </a:pPr>
            <a:r>
              <a:rPr sz="1765" b="1" i="1" spc="-4" dirty="0">
                <a:solidFill>
                  <a:srgbClr val="FF0000"/>
                </a:solidFill>
                <a:uFill>
                  <a:solidFill>
                    <a:srgbClr val="000000"/>
                  </a:solidFill>
                </a:uFill>
                <a:latin typeface="Arial"/>
                <a:cs typeface="Arial"/>
              </a:rPr>
              <a:t>Anomaly-based IDS</a:t>
            </a:r>
            <a:r>
              <a:rPr sz="1765" b="1" spc="-4" dirty="0">
                <a:solidFill>
                  <a:srgbClr val="FF0000"/>
                </a:solidFill>
                <a:uFill>
                  <a:solidFill>
                    <a:srgbClr val="000000"/>
                  </a:solidFill>
                </a:uFill>
                <a:latin typeface="Arial"/>
                <a:cs typeface="Arial"/>
              </a:rPr>
              <a:t>:</a:t>
            </a:r>
            <a:r>
              <a:rPr sz="1765" b="1" spc="-4" dirty="0">
                <a:solidFill>
                  <a:srgbClr val="FF0000"/>
                </a:solidFill>
                <a:latin typeface="Arial"/>
                <a:cs typeface="Arial"/>
              </a:rPr>
              <a:t> </a:t>
            </a:r>
            <a:r>
              <a:rPr sz="1765" dirty="0">
                <a:solidFill>
                  <a:srgbClr val="0000CC"/>
                </a:solidFill>
                <a:latin typeface="Arial"/>
                <a:cs typeface="Arial"/>
              </a:rPr>
              <a:t>Monitors </a:t>
            </a:r>
            <a:r>
              <a:rPr sz="1765" spc="-9" dirty="0">
                <a:solidFill>
                  <a:srgbClr val="0000CC"/>
                </a:solidFill>
                <a:latin typeface="Arial"/>
                <a:cs typeface="Arial"/>
              </a:rPr>
              <a:t>activities and </a:t>
            </a:r>
            <a:r>
              <a:rPr sz="1765" spc="-4" dirty="0">
                <a:solidFill>
                  <a:srgbClr val="0000CC"/>
                </a:solidFill>
                <a:latin typeface="Arial"/>
                <a:cs typeface="Arial"/>
              </a:rPr>
              <a:t>attempts </a:t>
            </a:r>
            <a:r>
              <a:rPr sz="1765" spc="-18" dirty="0">
                <a:solidFill>
                  <a:srgbClr val="0000CC"/>
                </a:solidFill>
                <a:latin typeface="Arial"/>
                <a:cs typeface="Arial"/>
              </a:rPr>
              <a:t>to </a:t>
            </a:r>
            <a:r>
              <a:rPr sz="1765" dirty="0">
                <a:solidFill>
                  <a:srgbClr val="0000CC"/>
                </a:solidFill>
                <a:latin typeface="Arial"/>
                <a:cs typeface="Arial"/>
              </a:rPr>
              <a:t>classify </a:t>
            </a:r>
            <a:r>
              <a:rPr sz="1765" spc="-9" dirty="0">
                <a:solidFill>
                  <a:srgbClr val="0000CC"/>
                </a:solidFill>
                <a:latin typeface="Arial"/>
                <a:cs typeface="Arial"/>
              </a:rPr>
              <a:t>them  as either </a:t>
            </a:r>
            <a:r>
              <a:rPr sz="1765" spc="-4" dirty="0">
                <a:solidFill>
                  <a:srgbClr val="0000CC"/>
                </a:solidFill>
                <a:latin typeface="Arial"/>
                <a:cs typeface="Arial"/>
              </a:rPr>
              <a:t>“normal” </a:t>
            </a:r>
            <a:r>
              <a:rPr sz="1765" spc="-9" dirty="0">
                <a:solidFill>
                  <a:srgbClr val="0000CC"/>
                </a:solidFill>
                <a:latin typeface="Arial"/>
                <a:cs typeface="Arial"/>
              </a:rPr>
              <a:t>or </a:t>
            </a:r>
            <a:r>
              <a:rPr sz="1765" spc="-4" dirty="0">
                <a:solidFill>
                  <a:srgbClr val="0000CC"/>
                </a:solidFill>
                <a:latin typeface="Arial"/>
                <a:cs typeface="Arial"/>
              </a:rPr>
              <a:t>“anomalous” (suspicious </a:t>
            </a:r>
            <a:r>
              <a:rPr sz="1765" spc="-9" dirty="0">
                <a:solidFill>
                  <a:srgbClr val="0000CC"/>
                </a:solidFill>
                <a:latin typeface="Arial"/>
                <a:cs typeface="Arial"/>
              </a:rPr>
              <a:t>and </a:t>
            </a:r>
            <a:r>
              <a:rPr sz="1765" spc="-4" dirty="0">
                <a:solidFill>
                  <a:srgbClr val="0000CC"/>
                </a:solidFill>
                <a:latin typeface="Arial"/>
                <a:cs typeface="Arial"/>
              </a:rPr>
              <a:t>unknown) based </a:t>
            </a:r>
            <a:r>
              <a:rPr sz="1765" spc="4" dirty="0">
                <a:solidFill>
                  <a:srgbClr val="0000CC"/>
                </a:solidFill>
                <a:latin typeface="Arial"/>
                <a:cs typeface="Arial"/>
              </a:rPr>
              <a:t>on  </a:t>
            </a:r>
            <a:r>
              <a:rPr sz="1765" spc="-4" dirty="0">
                <a:solidFill>
                  <a:srgbClr val="0000CC"/>
                </a:solidFill>
                <a:latin typeface="Arial"/>
                <a:cs typeface="Arial"/>
              </a:rPr>
              <a:t>self-created </a:t>
            </a:r>
            <a:r>
              <a:rPr sz="1765" spc="-9" dirty="0">
                <a:solidFill>
                  <a:srgbClr val="0000CC"/>
                </a:solidFill>
                <a:latin typeface="Arial"/>
                <a:cs typeface="Arial"/>
              </a:rPr>
              <a:t>rule</a:t>
            </a:r>
            <a:r>
              <a:rPr sz="1765" spc="-18" dirty="0">
                <a:solidFill>
                  <a:srgbClr val="0000CC"/>
                </a:solidFill>
                <a:latin typeface="Arial"/>
                <a:cs typeface="Arial"/>
              </a:rPr>
              <a:t> </a:t>
            </a:r>
            <a:r>
              <a:rPr sz="1765" spc="-4" dirty="0">
                <a:solidFill>
                  <a:srgbClr val="0000CC"/>
                </a:solidFill>
                <a:latin typeface="Arial"/>
                <a:cs typeface="Arial"/>
              </a:rPr>
              <a:t>sets.</a:t>
            </a:r>
            <a:endParaRPr sz="1765" dirty="0">
              <a:solidFill>
                <a:srgbClr val="0000CC"/>
              </a:solidFill>
              <a:latin typeface="Arial"/>
              <a:cs typeface="Arial"/>
            </a:endParaRPr>
          </a:p>
          <a:p>
            <a:pPr marL="324000" marR="430329" indent="-304256" algn="just" defTabSz="806867">
              <a:lnSpc>
                <a:spcPts val="1694"/>
              </a:lnSpc>
              <a:spcBef>
                <a:spcPts val="424"/>
              </a:spcBef>
              <a:spcAft>
                <a:spcPts val="600"/>
              </a:spcAft>
              <a:buFontTx/>
              <a:buChar char="•"/>
              <a:tabLst>
                <a:tab pos="314902" algn="l"/>
                <a:tab pos="315462" algn="l"/>
              </a:tabLst>
            </a:pPr>
            <a:r>
              <a:rPr sz="1765" spc="-9" dirty="0">
                <a:solidFill>
                  <a:srgbClr val="0000CC"/>
                </a:solidFill>
                <a:latin typeface="Arial"/>
                <a:cs typeface="Arial"/>
              </a:rPr>
              <a:t>An </a:t>
            </a:r>
            <a:r>
              <a:rPr sz="1765" spc="-4" dirty="0">
                <a:solidFill>
                  <a:srgbClr val="0000CC"/>
                </a:solidFill>
                <a:latin typeface="Arial"/>
                <a:cs typeface="Arial"/>
              </a:rPr>
              <a:t>anomaly-based </a:t>
            </a:r>
            <a:r>
              <a:rPr sz="1765" dirty="0">
                <a:solidFill>
                  <a:srgbClr val="0000CC"/>
                </a:solidFill>
                <a:latin typeface="Arial"/>
                <a:cs typeface="Arial"/>
              </a:rPr>
              <a:t>IDS uses </a:t>
            </a:r>
            <a:r>
              <a:rPr sz="1765" spc="-9" dirty="0">
                <a:solidFill>
                  <a:srgbClr val="0000CC"/>
                </a:solidFill>
                <a:latin typeface="Arial"/>
                <a:cs typeface="Arial"/>
              </a:rPr>
              <a:t>heuristic </a:t>
            </a:r>
            <a:r>
              <a:rPr sz="1765" spc="-4" dirty="0">
                <a:solidFill>
                  <a:srgbClr val="0000CC"/>
                </a:solidFill>
                <a:latin typeface="Arial"/>
                <a:cs typeface="Arial"/>
              </a:rPr>
              <a:t>techniques </a:t>
            </a:r>
            <a:r>
              <a:rPr sz="1765" spc="-9" dirty="0">
                <a:solidFill>
                  <a:srgbClr val="0000CC"/>
                </a:solidFill>
                <a:latin typeface="Arial"/>
                <a:cs typeface="Arial"/>
              </a:rPr>
              <a:t>to </a:t>
            </a:r>
            <a:r>
              <a:rPr sz="1765" spc="-4" dirty="0">
                <a:solidFill>
                  <a:srgbClr val="0000CC"/>
                </a:solidFill>
                <a:latin typeface="Arial"/>
                <a:cs typeface="Arial"/>
              </a:rPr>
              <a:t>categorize </a:t>
            </a:r>
            <a:r>
              <a:rPr sz="1765" spc="-9" dirty="0">
                <a:solidFill>
                  <a:srgbClr val="0000CC"/>
                </a:solidFill>
                <a:latin typeface="Arial"/>
                <a:cs typeface="Arial"/>
              </a:rPr>
              <a:t>and  </a:t>
            </a:r>
            <a:r>
              <a:rPr sz="1765" dirty="0">
                <a:solidFill>
                  <a:srgbClr val="0000CC"/>
                </a:solidFill>
                <a:latin typeface="Arial"/>
                <a:cs typeface="Arial"/>
              </a:rPr>
              <a:t>classify traffic </a:t>
            </a:r>
            <a:r>
              <a:rPr sz="1765" spc="-9" dirty="0">
                <a:solidFill>
                  <a:srgbClr val="0000CC"/>
                </a:solidFill>
                <a:latin typeface="Arial"/>
                <a:cs typeface="Arial"/>
              </a:rPr>
              <a:t>while </a:t>
            </a:r>
            <a:r>
              <a:rPr sz="1765" dirty="0">
                <a:solidFill>
                  <a:srgbClr val="0000CC"/>
                </a:solidFill>
                <a:latin typeface="Arial"/>
                <a:cs typeface="Arial"/>
              </a:rPr>
              <a:t>developing and </a:t>
            </a:r>
            <a:r>
              <a:rPr sz="1765" spc="-4" dirty="0">
                <a:solidFill>
                  <a:srgbClr val="0000CC"/>
                </a:solidFill>
                <a:latin typeface="Arial"/>
                <a:cs typeface="Arial"/>
              </a:rPr>
              <a:t>refining their internal rule</a:t>
            </a:r>
            <a:r>
              <a:rPr sz="1765" spc="-66" dirty="0">
                <a:solidFill>
                  <a:srgbClr val="0000CC"/>
                </a:solidFill>
                <a:latin typeface="Arial"/>
                <a:cs typeface="Arial"/>
              </a:rPr>
              <a:t> </a:t>
            </a:r>
            <a:r>
              <a:rPr sz="1765" spc="-4" dirty="0">
                <a:solidFill>
                  <a:srgbClr val="0000CC"/>
                </a:solidFill>
                <a:latin typeface="Arial"/>
                <a:cs typeface="Arial"/>
              </a:rPr>
              <a:t>sets.</a:t>
            </a:r>
            <a:endParaRPr sz="1765" dirty="0">
              <a:solidFill>
                <a:srgbClr val="0000CC"/>
              </a:solidFill>
              <a:latin typeface="Arial"/>
              <a:cs typeface="Arial"/>
            </a:endParaRPr>
          </a:p>
          <a:p>
            <a:pPr marL="324000" marR="217966" indent="-304256" algn="just" defTabSz="806867">
              <a:lnSpc>
                <a:spcPts val="1694"/>
              </a:lnSpc>
              <a:spcBef>
                <a:spcPts val="424"/>
              </a:spcBef>
              <a:spcAft>
                <a:spcPts val="600"/>
              </a:spcAft>
              <a:buFontTx/>
              <a:buChar char="•"/>
              <a:tabLst>
                <a:tab pos="314902" algn="l"/>
                <a:tab pos="315462" algn="l"/>
              </a:tabLst>
            </a:pPr>
            <a:r>
              <a:rPr sz="1765" spc="-9" dirty="0">
                <a:solidFill>
                  <a:srgbClr val="0000CC"/>
                </a:solidFill>
                <a:latin typeface="Arial"/>
                <a:cs typeface="Arial"/>
              </a:rPr>
              <a:t>An </a:t>
            </a:r>
            <a:r>
              <a:rPr lang="en-IN" sz="1765" b="1" spc="-4" dirty="0">
                <a:solidFill>
                  <a:srgbClr val="FF0000"/>
                </a:solidFill>
                <a:uFill>
                  <a:solidFill>
                    <a:srgbClr val="000000"/>
                  </a:solidFill>
                </a:uFill>
                <a:latin typeface="Arial"/>
                <a:cs typeface="Arial"/>
              </a:rPr>
              <a:t>A</a:t>
            </a:r>
            <a:r>
              <a:rPr sz="1765" b="1" spc="-4" dirty="0" err="1">
                <a:solidFill>
                  <a:srgbClr val="FF0000"/>
                </a:solidFill>
                <a:uFill>
                  <a:solidFill>
                    <a:srgbClr val="000000"/>
                  </a:solidFill>
                </a:uFill>
                <a:latin typeface="Arial"/>
                <a:cs typeface="Arial"/>
              </a:rPr>
              <a:t>dvantage</a:t>
            </a:r>
            <a:r>
              <a:rPr sz="1765" spc="-4" dirty="0">
                <a:solidFill>
                  <a:srgbClr val="0000CC"/>
                </a:solidFill>
                <a:latin typeface="Arial"/>
                <a:cs typeface="Arial"/>
              </a:rPr>
              <a:t> </a:t>
            </a:r>
            <a:r>
              <a:rPr sz="1765" spc="-9" dirty="0">
                <a:solidFill>
                  <a:srgbClr val="0000CC"/>
                </a:solidFill>
                <a:latin typeface="Arial"/>
                <a:cs typeface="Arial"/>
              </a:rPr>
              <a:t>with </a:t>
            </a:r>
            <a:r>
              <a:rPr sz="1765" spc="-4" dirty="0">
                <a:solidFill>
                  <a:srgbClr val="0000CC"/>
                </a:solidFill>
                <a:latin typeface="Arial"/>
                <a:cs typeface="Arial"/>
              </a:rPr>
              <a:t>anomaly-based </a:t>
            </a:r>
            <a:r>
              <a:rPr sz="1765" dirty="0">
                <a:solidFill>
                  <a:srgbClr val="0000CC"/>
                </a:solidFill>
                <a:latin typeface="Arial"/>
                <a:cs typeface="Arial"/>
              </a:rPr>
              <a:t>IDS </a:t>
            </a:r>
            <a:r>
              <a:rPr sz="1765" spc="-13" dirty="0">
                <a:solidFill>
                  <a:srgbClr val="0000CC"/>
                </a:solidFill>
                <a:latin typeface="Arial"/>
                <a:cs typeface="Arial"/>
              </a:rPr>
              <a:t>is </a:t>
            </a:r>
            <a:r>
              <a:rPr sz="1765" spc="-4" dirty="0">
                <a:solidFill>
                  <a:srgbClr val="0000CC"/>
                </a:solidFill>
                <a:latin typeface="Arial"/>
                <a:cs typeface="Arial"/>
              </a:rPr>
              <a:t>that </a:t>
            </a:r>
            <a:r>
              <a:rPr sz="1765" spc="-9" dirty="0">
                <a:solidFill>
                  <a:srgbClr val="0000CC"/>
                </a:solidFill>
                <a:latin typeface="Arial"/>
                <a:cs typeface="Arial"/>
              </a:rPr>
              <a:t>it </a:t>
            </a:r>
            <a:r>
              <a:rPr sz="1765" spc="-4" dirty="0">
                <a:solidFill>
                  <a:srgbClr val="0000CC"/>
                </a:solidFill>
                <a:latin typeface="Arial"/>
                <a:cs typeface="Arial"/>
              </a:rPr>
              <a:t>can </a:t>
            </a:r>
            <a:r>
              <a:rPr sz="1765" dirty="0">
                <a:solidFill>
                  <a:srgbClr val="0000CC"/>
                </a:solidFill>
                <a:latin typeface="Arial"/>
                <a:cs typeface="Arial"/>
              </a:rPr>
              <a:t>potentially </a:t>
            </a:r>
            <a:r>
              <a:rPr sz="1765" spc="-4" dirty="0">
                <a:solidFill>
                  <a:srgbClr val="0000CC"/>
                </a:solidFill>
                <a:latin typeface="Arial"/>
                <a:cs typeface="Arial"/>
              </a:rPr>
              <a:t>detect  new </a:t>
            </a:r>
            <a:r>
              <a:rPr sz="1765" dirty="0">
                <a:solidFill>
                  <a:srgbClr val="0000CC"/>
                </a:solidFill>
                <a:latin typeface="Arial"/>
                <a:cs typeface="Arial"/>
              </a:rPr>
              <a:t>attacks </a:t>
            </a:r>
            <a:r>
              <a:rPr sz="1765" spc="-18" dirty="0">
                <a:solidFill>
                  <a:srgbClr val="0000CC"/>
                </a:solidFill>
                <a:latin typeface="Arial"/>
                <a:cs typeface="Arial"/>
              </a:rPr>
              <a:t>or </a:t>
            </a:r>
            <a:r>
              <a:rPr sz="1765" spc="-9" dirty="0">
                <a:solidFill>
                  <a:srgbClr val="0000CC"/>
                </a:solidFill>
                <a:latin typeface="Arial"/>
                <a:cs typeface="Arial"/>
              </a:rPr>
              <a:t>variant of </a:t>
            </a:r>
            <a:r>
              <a:rPr sz="1765" spc="-4" dirty="0">
                <a:solidFill>
                  <a:srgbClr val="0000CC"/>
                </a:solidFill>
                <a:latin typeface="Arial"/>
                <a:cs typeface="Arial"/>
              </a:rPr>
              <a:t>old</a:t>
            </a:r>
            <a:r>
              <a:rPr sz="1765" spc="35" dirty="0">
                <a:solidFill>
                  <a:srgbClr val="0000CC"/>
                </a:solidFill>
                <a:latin typeface="Arial"/>
                <a:cs typeface="Arial"/>
              </a:rPr>
              <a:t> </a:t>
            </a:r>
            <a:r>
              <a:rPr sz="1765" dirty="0">
                <a:solidFill>
                  <a:srgbClr val="0000CC"/>
                </a:solidFill>
                <a:latin typeface="Arial"/>
                <a:cs typeface="Arial"/>
              </a:rPr>
              <a:t>attacks.</a:t>
            </a:r>
          </a:p>
          <a:p>
            <a:pPr marL="324000" marR="4483" indent="-304256" algn="just" defTabSz="806867">
              <a:lnSpc>
                <a:spcPct val="80300"/>
              </a:lnSpc>
              <a:spcBef>
                <a:spcPts val="432"/>
              </a:spcBef>
              <a:spcAft>
                <a:spcPts val="600"/>
              </a:spcAft>
              <a:buFontTx/>
              <a:buChar char="•"/>
              <a:tabLst>
                <a:tab pos="314902" algn="l"/>
                <a:tab pos="315462" algn="l"/>
              </a:tabLst>
            </a:pPr>
            <a:r>
              <a:rPr sz="1765" spc="-9" dirty="0">
                <a:solidFill>
                  <a:srgbClr val="0000CC"/>
                </a:solidFill>
                <a:latin typeface="Arial"/>
                <a:cs typeface="Arial"/>
              </a:rPr>
              <a:t>A </a:t>
            </a:r>
            <a:r>
              <a:rPr lang="en-IN" sz="1765" b="1" spc="-4" dirty="0">
                <a:solidFill>
                  <a:srgbClr val="FF0000"/>
                </a:solidFill>
                <a:uFill>
                  <a:solidFill>
                    <a:srgbClr val="000000"/>
                  </a:solidFill>
                </a:uFill>
                <a:latin typeface="Arial"/>
                <a:cs typeface="Arial"/>
              </a:rPr>
              <a:t>D</a:t>
            </a:r>
            <a:r>
              <a:rPr sz="1765" b="1" spc="-4" dirty="0" err="1">
                <a:solidFill>
                  <a:srgbClr val="FF0000"/>
                </a:solidFill>
                <a:uFill>
                  <a:solidFill>
                    <a:srgbClr val="000000"/>
                  </a:solidFill>
                </a:uFill>
                <a:latin typeface="Arial"/>
                <a:cs typeface="Arial"/>
              </a:rPr>
              <a:t>rawback</a:t>
            </a:r>
            <a:r>
              <a:rPr sz="1765" spc="-4" dirty="0">
                <a:solidFill>
                  <a:srgbClr val="0000CC"/>
                </a:solidFill>
                <a:latin typeface="Arial"/>
                <a:cs typeface="Arial"/>
              </a:rPr>
              <a:t> </a:t>
            </a:r>
            <a:r>
              <a:rPr sz="1765" spc="-9" dirty="0">
                <a:solidFill>
                  <a:srgbClr val="0000CC"/>
                </a:solidFill>
                <a:latin typeface="Arial"/>
                <a:cs typeface="Arial"/>
              </a:rPr>
              <a:t>of </a:t>
            </a:r>
            <a:r>
              <a:rPr sz="1765" spc="-4" dirty="0">
                <a:solidFill>
                  <a:srgbClr val="0000CC"/>
                </a:solidFill>
                <a:latin typeface="Arial"/>
                <a:cs typeface="Arial"/>
              </a:rPr>
              <a:t>anomaly-based </a:t>
            </a:r>
            <a:r>
              <a:rPr sz="1765" spc="-9" dirty="0">
                <a:solidFill>
                  <a:srgbClr val="0000CC"/>
                </a:solidFill>
                <a:latin typeface="Arial"/>
                <a:cs typeface="Arial"/>
              </a:rPr>
              <a:t>IDS </a:t>
            </a:r>
            <a:r>
              <a:rPr sz="1765" spc="-13" dirty="0">
                <a:solidFill>
                  <a:srgbClr val="0000CC"/>
                </a:solidFill>
                <a:latin typeface="Arial"/>
                <a:cs typeface="Arial"/>
              </a:rPr>
              <a:t>is </a:t>
            </a:r>
            <a:r>
              <a:rPr sz="1765" spc="-9" dirty="0">
                <a:solidFill>
                  <a:srgbClr val="0000CC"/>
                </a:solidFill>
                <a:latin typeface="Arial"/>
                <a:cs typeface="Arial"/>
              </a:rPr>
              <a:t>that it </a:t>
            </a:r>
            <a:r>
              <a:rPr sz="1765" spc="-4" dirty="0">
                <a:solidFill>
                  <a:srgbClr val="0000CC"/>
                </a:solidFill>
                <a:latin typeface="Arial"/>
                <a:cs typeface="Arial"/>
              </a:rPr>
              <a:t>could generate a </a:t>
            </a:r>
            <a:r>
              <a:rPr sz="1765" dirty="0">
                <a:solidFill>
                  <a:srgbClr val="0000CC"/>
                </a:solidFill>
                <a:latin typeface="Arial"/>
                <a:cs typeface="Arial"/>
              </a:rPr>
              <a:t>potentially  </a:t>
            </a:r>
            <a:r>
              <a:rPr sz="1765" spc="-4" dirty="0">
                <a:solidFill>
                  <a:srgbClr val="0000CC"/>
                </a:solidFill>
                <a:latin typeface="Arial"/>
                <a:cs typeface="Arial"/>
              </a:rPr>
              <a:t>high number </a:t>
            </a:r>
            <a:r>
              <a:rPr sz="1765" spc="-9" dirty="0">
                <a:solidFill>
                  <a:srgbClr val="0000CC"/>
                </a:solidFill>
                <a:latin typeface="Arial"/>
                <a:cs typeface="Arial"/>
              </a:rPr>
              <a:t>of </a:t>
            </a:r>
            <a:r>
              <a:rPr sz="1765" spc="-4" dirty="0">
                <a:solidFill>
                  <a:srgbClr val="0000CC"/>
                </a:solidFill>
                <a:latin typeface="Arial"/>
                <a:cs typeface="Arial"/>
              </a:rPr>
              <a:t>false positives while </a:t>
            </a:r>
            <a:r>
              <a:rPr sz="1765" spc="-9" dirty="0">
                <a:solidFill>
                  <a:srgbClr val="0000CC"/>
                </a:solidFill>
                <a:latin typeface="Arial"/>
                <a:cs typeface="Arial"/>
              </a:rPr>
              <a:t>the system </a:t>
            </a:r>
            <a:r>
              <a:rPr sz="1765" spc="-13" dirty="0">
                <a:solidFill>
                  <a:srgbClr val="0000CC"/>
                </a:solidFill>
                <a:latin typeface="Arial"/>
                <a:cs typeface="Arial"/>
              </a:rPr>
              <a:t>is </a:t>
            </a:r>
            <a:r>
              <a:rPr sz="1765" spc="-9" dirty="0">
                <a:solidFill>
                  <a:srgbClr val="0000CC"/>
                </a:solidFill>
                <a:latin typeface="Arial"/>
                <a:cs typeface="Arial"/>
              </a:rPr>
              <a:t>learning </a:t>
            </a:r>
            <a:r>
              <a:rPr sz="1765" spc="-4" dirty="0">
                <a:solidFill>
                  <a:srgbClr val="0000CC"/>
                </a:solidFill>
                <a:latin typeface="Arial"/>
                <a:cs typeface="Arial"/>
              </a:rPr>
              <a:t>what  “normal” is. </a:t>
            </a:r>
            <a:r>
              <a:rPr sz="1765" spc="-9" dirty="0">
                <a:solidFill>
                  <a:srgbClr val="0000CC"/>
                </a:solidFill>
                <a:latin typeface="Arial"/>
                <a:cs typeface="Arial"/>
              </a:rPr>
              <a:t>Hence, </a:t>
            </a:r>
            <a:r>
              <a:rPr sz="1765" spc="-4" dirty="0">
                <a:solidFill>
                  <a:srgbClr val="0000CC"/>
                </a:solidFill>
                <a:latin typeface="Arial"/>
                <a:cs typeface="Arial"/>
              </a:rPr>
              <a:t>such </a:t>
            </a:r>
            <a:r>
              <a:rPr sz="1765" dirty="0">
                <a:solidFill>
                  <a:srgbClr val="0000CC"/>
                </a:solidFill>
                <a:latin typeface="Arial"/>
                <a:cs typeface="Arial"/>
              </a:rPr>
              <a:t>IDS </a:t>
            </a:r>
            <a:r>
              <a:rPr sz="1765" spc="-4" dirty="0">
                <a:solidFill>
                  <a:srgbClr val="0000CC"/>
                </a:solidFill>
                <a:latin typeface="Arial"/>
                <a:cs typeface="Arial"/>
              </a:rPr>
              <a:t>should </a:t>
            </a:r>
            <a:r>
              <a:rPr sz="1765" spc="-9" dirty="0">
                <a:solidFill>
                  <a:srgbClr val="0000CC"/>
                </a:solidFill>
                <a:latin typeface="Arial"/>
                <a:cs typeface="Arial"/>
              </a:rPr>
              <a:t>be </a:t>
            </a:r>
            <a:r>
              <a:rPr sz="1765" dirty="0">
                <a:solidFill>
                  <a:srgbClr val="0000CC"/>
                </a:solidFill>
                <a:latin typeface="Arial"/>
                <a:cs typeface="Arial"/>
              </a:rPr>
              <a:t>programmed </a:t>
            </a:r>
            <a:r>
              <a:rPr sz="1765" spc="-18" dirty="0">
                <a:solidFill>
                  <a:srgbClr val="0000CC"/>
                </a:solidFill>
                <a:latin typeface="Arial"/>
                <a:cs typeface="Arial"/>
              </a:rPr>
              <a:t>to </a:t>
            </a:r>
            <a:r>
              <a:rPr sz="1765" dirty="0">
                <a:solidFill>
                  <a:srgbClr val="0000CC"/>
                </a:solidFill>
                <a:latin typeface="Arial"/>
                <a:cs typeface="Arial"/>
              </a:rPr>
              <a:t>dynamically  </a:t>
            </a:r>
            <a:r>
              <a:rPr sz="1765" spc="-9" dirty="0">
                <a:solidFill>
                  <a:srgbClr val="0000CC"/>
                </a:solidFill>
                <a:latin typeface="Arial"/>
                <a:cs typeface="Arial"/>
              </a:rPr>
              <a:t>adapt </a:t>
            </a:r>
            <a:r>
              <a:rPr sz="1765" spc="4" dirty="0">
                <a:solidFill>
                  <a:srgbClr val="0000CC"/>
                </a:solidFill>
                <a:latin typeface="Arial"/>
                <a:cs typeface="Arial"/>
              </a:rPr>
              <a:t>to</a:t>
            </a:r>
            <a:r>
              <a:rPr sz="1765" spc="-13" dirty="0">
                <a:solidFill>
                  <a:srgbClr val="0000CC"/>
                </a:solidFill>
                <a:latin typeface="Arial"/>
                <a:cs typeface="Arial"/>
              </a:rPr>
              <a:t> </a:t>
            </a:r>
            <a:r>
              <a:rPr sz="1765" spc="-4" dirty="0">
                <a:solidFill>
                  <a:srgbClr val="0000CC"/>
                </a:solidFill>
                <a:latin typeface="Arial"/>
                <a:cs typeface="Arial"/>
              </a:rPr>
              <a:t>changes.</a:t>
            </a:r>
            <a:endParaRPr sz="1765" dirty="0">
              <a:solidFill>
                <a:srgbClr val="0000CC"/>
              </a:solidFill>
              <a:latin typeface="Arial"/>
              <a:cs typeface="Arial"/>
            </a:endParaRPr>
          </a:p>
        </p:txBody>
      </p:sp>
      <p:sp>
        <p:nvSpPr>
          <p:cNvPr id="4" name="Title 5">
            <a:extLst>
              <a:ext uri="{FF2B5EF4-FFF2-40B4-BE49-F238E27FC236}">
                <a16:creationId xmlns:a16="http://schemas.microsoft.com/office/drawing/2014/main" id="{0293409A-5B9D-46C3-BDD8-BBA3E88A82A7}"/>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2105" y="601933"/>
            <a:ext cx="4600015" cy="441071"/>
          </a:xfrm>
          <a:prstGeom prst="rect">
            <a:avLst/>
          </a:prstGeom>
        </p:spPr>
        <p:txBody>
          <a:bodyPr vert="horz" wrap="square" lIns="0" tIns="10085" rIns="0" bIns="0" rtlCol="0">
            <a:spAutoFit/>
          </a:bodyPr>
          <a:lstStyle/>
          <a:p>
            <a:pPr marL="11206">
              <a:spcBef>
                <a:spcPts val="93"/>
              </a:spcBef>
            </a:pPr>
            <a:r>
              <a:rPr sz="2800" dirty="0">
                <a:solidFill>
                  <a:srgbClr val="C00000"/>
                </a:solidFill>
                <a:latin typeface="Arial Black" panose="020B0A04020102020204" pitchFamily="34" charset="0"/>
              </a:rPr>
              <a:t>Signature-based IDS</a:t>
            </a:r>
          </a:p>
        </p:txBody>
      </p:sp>
      <p:sp>
        <p:nvSpPr>
          <p:cNvPr id="3" name="object 3"/>
          <p:cNvSpPr txBox="1"/>
          <p:nvPr/>
        </p:nvSpPr>
        <p:spPr>
          <a:xfrm>
            <a:off x="741830" y="1111993"/>
            <a:ext cx="7757272" cy="4642266"/>
          </a:xfrm>
          <a:prstGeom prst="rect">
            <a:avLst/>
          </a:prstGeom>
        </p:spPr>
        <p:txBody>
          <a:bodyPr vert="horz" wrap="square" lIns="0" tIns="64994" rIns="0" bIns="0" rtlCol="0">
            <a:spAutoFit/>
          </a:bodyPr>
          <a:lstStyle/>
          <a:p>
            <a:pPr marL="314902" indent="-304256" defTabSz="806867">
              <a:spcBef>
                <a:spcPts val="512"/>
              </a:spcBef>
              <a:buFontTx/>
              <a:buChar char="•"/>
              <a:tabLst>
                <a:tab pos="314902" algn="l"/>
                <a:tab pos="315462" algn="l"/>
              </a:tabLst>
            </a:pPr>
            <a:r>
              <a:rPr sz="1765" spc="-4" dirty="0">
                <a:solidFill>
                  <a:srgbClr val="0000CC"/>
                </a:solidFill>
                <a:latin typeface="Arial"/>
                <a:cs typeface="Arial"/>
              </a:rPr>
              <a:t>Example </a:t>
            </a:r>
            <a:r>
              <a:rPr sz="1765" dirty="0">
                <a:solidFill>
                  <a:srgbClr val="0000CC"/>
                </a:solidFill>
                <a:latin typeface="Arial"/>
                <a:cs typeface="Arial"/>
              </a:rPr>
              <a:t>for </a:t>
            </a:r>
            <a:r>
              <a:rPr sz="1765" spc="-9" dirty="0">
                <a:solidFill>
                  <a:srgbClr val="0000CC"/>
                </a:solidFill>
                <a:latin typeface="Arial"/>
                <a:cs typeface="Arial"/>
              </a:rPr>
              <a:t>detecting </a:t>
            </a:r>
            <a:r>
              <a:rPr sz="1765" spc="4" dirty="0">
                <a:solidFill>
                  <a:srgbClr val="0000CC"/>
                </a:solidFill>
                <a:latin typeface="Arial"/>
                <a:cs typeface="Arial"/>
              </a:rPr>
              <a:t>an </a:t>
            </a:r>
            <a:r>
              <a:rPr sz="1765" spc="-4" dirty="0">
                <a:solidFill>
                  <a:srgbClr val="0000CC"/>
                </a:solidFill>
                <a:latin typeface="Arial"/>
                <a:cs typeface="Arial"/>
              </a:rPr>
              <a:t>attack </a:t>
            </a:r>
            <a:r>
              <a:rPr sz="1765" spc="-9" dirty="0">
                <a:solidFill>
                  <a:srgbClr val="0000CC"/>
                </a:solidFill>
                <a:latin typeface="Arial"/>
                <a:cs typeface="Arial"/>
              </a:rPr>
              <a:t>using </a:t>
            </a:r>
            <a:r>
              <a:rPr sz="1765" spc="-4" dirty="0">
                <a:solidFill>
                  <a:srgbClr val="0000CC"/>
                </a:solidFill>
                <a:latin typeface="Arial"/>
                <a:cs typeface="Arial"/>
              </a:rPr>
              <a:t>signature-based</a:t>
            </a:r>
            <a:r>
              <a:rPr sz="1765" spc="31" dirty="0">
                <a:solidFill>
                  <a:srgbClr val="0000CC"/>
                </a:solidFill>
                <a:latin typeface="Arial"/>
                <a:cs typeface="Arial"/>
              </a:rPr>
              <a:t> </a:t>
            </a:r>
            <a:r>
              <a:rPr sz="1765" spc="-9" dirty="0">
                <a:solidFill>
                  <a:srgbClr val="0000CC"/>
                </a:solidFill>
                <a:latin typeface="Arial"/>
                <a:cs typeface="Arial"/>
              </a:rPr>
              <a:t>IDS:</a:t>
            </a:r>
            <a:endParaRPr sz="1765" dirty="0">
              <a:solidFill>
                <a:srgbClr val="0000CC"/>
              </a:solidFill>
              <a:latin typeface="Arial"/>
              <a:cs typeface="Arial"/>
            </a:endParaRPr>
          </a:p>
          <a:p>
            <a:pPr marL="667346" lvl="1" indent="-253266" defTabSz="806867">
              <a:spcBef>
                <a:spcPts val="388"/>
              </a:spcBef>
              <a:buFontTx/>
              <a:buChar char="–"/>
              <a:tabLst>
                <a:tab pos="667346" algn="l"/>
                <a:tab pos="667906" algn="l"/>
              </a:tabLst>
            </a:pPr>
            <a:r>
              <a:rPr sz="1588" spc="-4" dirty="0">
                <a:solidFill>
                  <a:srgbClr val="FF0000"/>
                </a:solidFill>
                <a:latin typeface="Arial"/>
                <a:cs typeface="Arial"/>
              </a:rPr>
              <a:t>Detecting </a:t>
            </a:r>
            <a:r>
              <a:rPr sz="1588" dirty="0">
                <a:solidFill>
                  <a:srgbClr val="FF0000"/>
                </a:solidFill>
                <a:latin typeface="Arial"/>
                <a:cs typeface="Arial"/>
              </a:rPr>
              <a:t>the </a:t>
            </a:r>
            <a:r>
              <a:rPr sz="1588" spc="-9" dirty="0">
                <a:solidFill>
                  <a:srgbClr val="FF0000"/>
                </a:solidFill>
                <a:latin typeface="Arial"/>
                <a:cs typeface="Arial"/>
              </a:rPr>
              <a:t>TCP </a:t>
            </a:r>
            <a:r>
              <a:rPr sz="1588" spc="-13" dirty="0">
                <a:solidFill>
                  <a:srgbClr val="FF0000"/>
                </a:solidFill>
                <a:latin typeface="Arial"/>
                <a:cs typeface="Arial"/>
              </a:rPr>
              <a:t>SYN </a:t>
            </a:r>
            <a:r>
              <a:rPr sz="1588" dirty="0">
                <a:solidFill>
                  <a:srgbClr val="FF0000"/>
                </a:solidFill>
                <a:latin typeface="Arial"/>
                <a:cs typeface="Arial"/>
              </a:rPr>
              <a:t>flood </a:t>
            </a:r>
            <a:r>
              <a:rPr sz="1588" spc="-4" dirty="0">
                <a:solidFill>
                  <a:srgbClr val="FF0000"/>
                </a:solidFill>
                <a:latin typeface="Arial"/>
                <a:cs typeface="Arial"/>
              </a:rPr>
              <a:t>attack </a:t>
            </a:r>
            <a:r>
              <a:rPr sz="1588" spc="-9" dirty="0">
                <a:solidFill>
                  <a:srgbClr val="FF0000"/>
                </a:solidFill>
                <a:latin typeface="Arial"/>
                <a:cs typeface="Arial"/>
              </a:rPr>
              <a:t>using </a:t>
            </a:r>
            <a:r>
              <a:rPr sz="1588" spc="-4" dirty="0">
                <a:solidFill>
                  <a:srgbClr val="FF0000"/>
                </a:solidFill>
                <a:latin typeface="Arial"/>
                <a:cs typeface="Arial"/>
              </a:rPr>
              <a:t>a </a:t>
            </a:r>
            <a:r>
              <a:rPr sz="1588" dirty="0">
                <a:solidFill>
                  <a:srgbClr val="FF0000"/>
                </a:solidFill>
                <a:latin typeface="Arial"/>
                <a:cs typeface="Arial"/>
              </a:rPr>
              <a:t>port</a:t>
            </a:r>
            <a:r>
              <a:rPr sz="1588" spc="26" dirty="0">
                <a:solidFill>
                  <a:srgbClr val="FF0000"/>
                </a:solidFill>
                <a:latin typeface="Arial"/>
                <a:cs typeface="Arial"/>
              </a:rPr>
              <a:t> </a:t>
            </a:r>
            <a:r>
              <a:rPr sz="1588" spc="-4" dirty="0">
                <a:solidFill>
                  <a:srgbClr val="FF0000"/>
                </a:solidFill>
                <a:latin typeface="Arial"/>
                <a:cs typeface="Arial"/>
              </a:rPr>
              <a:t>scan</a:t>
            </a:r>
            <a:endParaRPr sz="1588" dirty="0">
              <a:solidFill>
                <a:srgbClr val="FF0000"/>
              </a:solidFill>
              <a:latin typeface="Arial"/>
              <a:cs typeface="Arial"/>
            </a:endParaRPr>
          </a:p>
          <a:p>
            <a:pPr marL="1019790" marR="4483" lvl="2" indent="-201717" defTabSz="806867">
              <a:spcBef>
                <a:spcPts val="401"/>
              </a:spcBef>
              <a:buFontTx/>
              <a:buChar char="•"/>
              <a:tabLst>
                <a:tab pos="1019229" algn="l"/>
                <a:tab pos="1019790" algn="l"/>
              </a:tabLst>
            </a:pPr>
            <a:r>
              <a:rPr sz="1588" spc="-4" dirty="0">
                <a:solidFill>
                  <a:srgbClr val="0000CC"/>
                </a:solidFill>
                <a:latin typeface="Arial"/>
                <a:cs typeface="Arial"/>
              </a:rPr>
              <a:t>An IDS would probably find nothing unusual </a:t>
            </a:r>
            <a:r>
              <a:rPr sz="1588" dirty="0">
                <a:solidFill>
                  <a:srgbClr val="0000CC"/>
                </a:solidFill>
                <a:latin typeface="Arial"/>
                <a:cs typeface="Arial"/>
              </a:rPr>
              <a:t>in </a:t>
            </a:r>
            <a:r>
              <a:rPr sz="1588" spc="-9" dirty="0">
                <a:solidFill>
                  <a:srgbClr val="0000CC"/>
                </a:solidFill>
                <a:latin typeface="Arial"/>
                <a:cs typeface="Arial"/>
              </a:rPr>
              <a:t>the </a:t>
            </a:r>
            <a:r>
              <a:rPr sz="1588" spc="-4" dirty="0">
                <a:solidFill>
                  <a:srgbClr val="0000CC"/>
                </a:solidFill>
                <a:latin typeface="Arial"/>
                <a:cs typeface="Arial"/>
              </a:rPr>
              <a:t>first </a:t>
            </a:r>
            <a:r>
              <a:rPr sz="1588" spc="-13" dirty="0">
                <a:solidFill>
                  <a:srgbClr val="0000CC"/>
                </a:solidFill>
                <a:latin typeface="Arial"/>
                <a:cs typeface="Arial"/>
              </a:rPr>
              <a:t>SYN </a:t>
            </a:r>
            <a:r>
              <a:rPr sz="1588" dirty="0">
                <a:solidFill>
                  <a:srgbClr val="0000CC"/>
                </a:solidFill>
                <a:latin typeface="Arial"/>
                <a:cs typeface="Arial"/>
              </a:rPr>
              <a:t>(say to </a:t>
            </a:r>
            <a:r>
              <a:rPr sz="1588" spc="-4" dirty="0">
                <a:solidFill>
                  <a:srgbClr val="0000CC"/>
                </a:solidFill>
                <a:latin typeface="Arial"/>
                <a:cs typeface="Arial"/>
              </a:rPr>
              <a:t>port </a:t>
            </a:r>
            <a:r>
              <a:rPr sz="1588" spc="-9" dirty="0">
                <a:solidFill>
                  <a:srgbClr val="0000CC"/>
                </a:solidFill>
                <a:latin typeface="Arial"/>
                <a:cs typeface="Arial"/>
              </a:rPr>
              <a:t>80)  </a:t>
            </a:r>
            <a:r>
              <a:rPr sz="1588" dirty="0">
                <a:solidFill>
                  <a:srgbClr val="0000CC"/>
                </a:solidFill>
                <a:latin typeface="Arial"/>
                <a:cs typeface="Arial"/>
              </a:rPr>
              <a:t>and </a:t>
            </a:r>
            <a:r>
              <a:rPr sz="1588" spc="-4" dirty="0">
                <a:solidFill>
                  <a:srgbClr val="0000CC"/>
                </a:solidFill>
                <a:latin typeface="Arial"/>
                <a:cs typeface="Arial"/>
              </a:rPr>
              <a:t>then another </a:t>
            </a:r>
            <a:r>
              <a:rPr sz="1588" spc="-13" dirty="0">
                <a:solidFill>
                  <a:srgbClr val="0000CC"/>
                </a:solidFill>
                <a:latin typeface="Arial"/>
                <a:cs typeface="Arial"/>
              </a:rPr>
              <a:t>SYN </a:t>
            </a:r>
            <a:r>
              <a:rPr sz="1588" dirty="0">
                <a:solidFill>
                  <a:srgbClr val="0000CC"/>
                </a:solidFill>
                <a:latin typeface="Arial"/>
                <a:cs typeface="Arial"/>
              </a:rPr>
              <a:t>(from </a:t>
            </a:r>
            <a:r>
              <a:rPr sz="1588" spc="-9" dirty="0">
                <a:solidFill>
                  <a:srgbClr val="0000CC"/>
                </a:solidFill>
                <a:latin typeface="Arial"/>
                <a:cs typeface="Arial"/>
              </a:rPr>
              <a:t>the </a:t>
            </a:r>
            <a:r>
              <a:rPr sz="1588" spc="-4" dirty="0">
                <a:solidFill>
                  <a:srgbClr val="0000CC"/>
                </a:solidFill>
                <a:latin typeface="Arial"/>
                <a:cs typeface="Arial"/>
              </a:rPr>
              <a:t>same </a:t>
            </a:r>
            <a:r>
              <a:rPr sz="1588" dirty="0">
                <a:solidFill>
                  <a:srgbClr val="0000CC"/>
                </a:solidFill>
                <a:latin typeface="Arial"/>
                <a:cs typeface="Arial"/>
              </a:rPr>
              <a:t>source </a:t>
            </a:r>
            <a:r>
              <a:rPr sz="1588" spc="-4" dirty="0">
                <a:solidFill>
                  <a:srgbClr val="0000CC"/>
                </a:solidFill>
                <a:latin typeface="Arial"/>
                <a:cs typeface="Arial"/>
              </a:rPr>
              <a:t>address) </a:t>
            </a:r>
            <a:r>
              <a:rPr sz="1588" dirty="0">
                <a:solidFill>
                  <a:srgbClr val="0000CC"/>
                </a:solidFill>
                <a:latin typeface="Arial"/>
                <a:cs typeface="Arial"/>
              </a:rPr>
              <a:t>to </a:t>
            </a:r>
            <a:r>
              <a:rPr sz="1588" spc="-4" dirty="0">
                <a:solidFill>
                  <a:srgbClr val="0000CC"/>
                </a:solidFill>
                <a:latin typeface="Arial"/>
                <a:cs typeface="Arial"/>
              </a:rPr>
              <a:t>port</a:t>
            </a:r>
            <a:r>
              <a:rPr sz="1588" spc="13" dirty="0">
                <a:solidFill>
                  <a:srgbClr val="0000CC"/>
                </a:solidFill>
                <a:latin typeface="Arial"/>
                <a:cs typeface="Arial"/>
              </a:rPr>
              <a:t> </a:t>
            </a:r>
            <a:r>
              <a:rPr sz="1588" dirty="0">
                <a:solidFill>
                  <a:srgbClr val="0000CC"/>
                </a:solidFill>
                <a:latin typeface="Arial"/>
                <a:cs typeface="Arial"/>
              </a:rPr>
              <a:t>25.</a:t>
            </a:r>
          </a:p>
          <a:p>
            <a:pPr marL="1019790" marR="26896" lvl="2" indent="-201717" defTabSz="806867">
              <a:spcBef>
                <a:spcPts val="379"/>
              </a:spcBef>
              <a:buFontTx/>
              <a:buChar char="•"/>
              <a:tabLst>
                <a:tab pos="1019229" algn="l"/>
                <a:tab pos="1019790" algn="l"/>
              </a:tabLst>
            </a:pPr>
            <a:r>
              <a:rPr sz="1588" dirty="0">
                <a:solidFill>
                  <a:srgbClr val="0000CC"/>
                </a:solidFill>
                <a:latin typeface="Arial"/>
                <a:cs typeface="Arial"/>
              </a:rPr>
              <a:t>But as </a:t>
            </a:r>
            <a:r>
              <a:rPr sz="1588" spc="-4" dirty="0">
                <a:solidFill>
                  <a:srgbClr val="0000CC"/>
                </a:solidFill>
                <a:latin typeface="Arial"/>
                <a:cs typeface="Arial"/>
              </a:rPr>
              <a:t>more </a:t>
            </a:r>
            <a:r>
              <a:rPr sz="1588" spc="-9" dirty="0">
                <a:solidFill>
                  <a:srgbClr val="0000CC"/>
                </a:solidFill>
                <a:latin typeface="Arial"/>
                <a:cs typeface="Arial"/>
              </a:rPr>
              <a:t>and </a:t>
            </a:r>
            <a:r>
              <a:rPr sz="1588" dirty="0">
                <a:solidFill>
                  <a:srgbClr val="0000CC"/>
                </a:solidFill>
                <a:latin typeface="Arial"/>
                <a:cs typeface="Arial"/>
              </a:rPr>
              <a:t>more </a:t>
            </a:r>
            <a:r>
              <a:rPr sz="1588" spc="-4" dirty="0">
                <a:solidFill>
                  <a:srgbClr val="0000CC"/>
                </a:solidFill>
                <a:latin typeface="Arial"/>
                <a:cs typeface="Arial"/>
              </a:rPr>
              <a:t>ports (especially closed ports) receive </a:t>
            </a:r>
            <a:r>
              <a:rPr sz="1588" spc="-13" dirty="0">
                <a:solidFill>
                  <a:srgbClr val="0000CC"/>
                </a:solidFill>
                <a:latin typeface="Arial"/>
                <a:cs typeface="Arial"/>
              </a:rPr>
              <a:t>SYN </a:t>
            </a:r>
            <a:r>
              <a:rPr sz="1588" dirty="0">
                <a:solidFill>
                  <a:srgbClr val="0000CC"/>
                </a:solidFill>
                <a:latin typeface="Arial"/>
                <a:cs typeface="Arial"/>
              </a:rPr>
              <a:t>packets,  the </a:t>
            </a:r>
            <a:r>
              <a:rPr sz="1588" spc="-9" dirty="0">
                <a:solidFill>
                  <a:srgbClr val="0000CC"/>
                </a:solidFill>
                <a:latin typeface="Arial"/>
                <a:cs typeface="Arial"/>
              </a:rPr>
              <a:t>pattern will </a:t>
            </a:r>
            <a:r>
              <a:rPr sz="1588" spc="-4" dirty="0">
                <a:solidFill>
                  <a:srgbClr val="0000CC"/>
                </a:solidFill>
                <a:latin typeface="Arial"/>
                <a:cs typeface="Arial"/>
              </a:rPr>
              <a:t>reflect a possible port scan that happened</a:t>
            </a:r>
            <a:r>
              <a:rPr sz="1588" spc="75" dirty="0">
                <a:solidFill>
                  <a:srgbClr val="0000CC"/>
                </a:solidFill>
                <a:latin typeface="Arial"/>
                <a:cs typeface="Arial"/>
              </a:rPr>
              <a:t> </a:t>
            </a:r>
            <a:r>
              <a:rPr sz="1588" spc="-4" dirty="0">
                <a:solidFill>
                  <a:srgbClr val="0000CC"/>
                </a:solidFill>
                <a:latin typeface="Arial"/>
                <a:cs typeface="Arial"/>
              </a:rPr>
              <a:t>already</a:t>
            </a:r>
            <a:endParaRPr sz="1588" dirty="0">
              <a:solidFill>
                <a:srgbClr val="0000CC"/>
              </a:solidFill>
              <a:latin typeface="Arial"/>
              <a:cs typeface="Arial"/>
            </a:endParaRPr>
          </a:p>
          <a:p>
            <a:pPr marL="806867" lvl="2" defTabSz="806867">
              <a:buFont typeface="Arial"/>
              <a:buChar char="•"/>
            </a:pPr>
            <a:endParaRPr sz="1588" dirty="0">
              <a:solidFill>
                <a:srgbClr val="0000CC"/>
              </a:solidFill>
              <a:latin typeface="Arial"/>
              <a:cs typeface="Arial"/>
            </a:endParaRPr>
          </a:p>
          <a:p>
            <a:pPr marL="314902" marR="118228" indent="-304256" defTabSz="806867">
              <a:spcBef>
                <a:spcPts val="1134"/>
              </a:spcBef>
              <a:buFontTx/>
              <a:buChar char="•"/>
              <a:tabLst>
                <a:tab pos="314902" algn="l"/>
                <a:tab pos="315462" algn="l"/>
              </a:tabLst>
            </a:pPr>
            <a:r>
              <a:rPr sz="1765" spc="-9" dirty="0">
                <a:solidFill>
                  <a:srgbClr val="0000CC"/>
                </a:solidFill>
                <a:latin typeface="Arial"/>
                <a:cs typeface="Arial"/>
              </a:rPr>
              <a:t>A problem with </a:t>
            </a:r>
            <a:r>
              <a:rPr sz="1765" dirty="0">
                <a:solidFill>
                  <a:srgbClr val="0000CC"/>
                </a:solidFill>
                <a:latin typeface="Arial"/>
                <a:cs typeface="Arial"/>
              </a:rPr>
              <a:t>the </a:t>
            </a:r>
            <a:r>
              <a:rPr sz="1765" spc="-4" dirty="0">
                <a:solidFill>
                  <a:srgbClr val="0000CC"/>
                </a:solidFill>
                <a:latin typeface="Arial"/>
                <a:cs typeface="Arial"/>
              </a:rPr>
              <a:t>signature-based </a:t>
            </a:r>
            <a:r>
              <a:rPr sz="1765" dirty="0">
                <a:solidFill>
                  <a:srgbClr val="0000CC"/>
                </a:solidFill>
                <a:latin typeface="Arial"/>
                <a:cs typeface="Arial"/>
              </a:rPr>
              <a:t>IDS </a:t>
            </a:r>
            <a:r>
              <a:rPr sz="1765" spc="-13" dirty="0">
                <a:solidFill>
                  <a:srgbClr val="0000CC"/>
                </a:solidFill>
                <a:latin typeface="Arial"/>
                <a:cs typeface="Arial"/>
              </a:rPr>
              <a:t>is </a:t>
            </a:r>
            <a:r>
              <a:rPr sz="1765" spc="-9" dirty="0">
                <a:solidFill>
                  <a:srgbClr val="0000CC"/>
                </a:solidFill>
                <a:latin typeface="Arial"/>
                <a:cs typeface="Arial"/>
              </a:rPr>
              <a:t>the </a:t>
            </a:r>
            <a:r>
              <a:rPr sz="1765" spc="-4" dirty="0">
                <a:solidFill>
                  <a:srgbClr val="0000CC"/>
                </a:solidFill>
                <a:latin typeface="Arial"/>
                <a:cs typeface="Arial"/>
              </a:rPr>
              <a:t>signature itself: </a:t>
            </a:r>
            <a:r>
              <a:rPr sz="1765" spc="-9" dirty="0">
                <a:solidFill>
                  <a:srgbClr val="0000CC"/>
                </a:solidFill>
                <a:latin typeface="Arial"/>
                <a:cs typeface="Arial"/>
              </a:rPr>
              <a:t>An </a:t>
            </a:r>
            <a:r>
              <a:rPr sz="1765" spc="-4" dirty="0">
                <a:solidFill>
                  <a:srgbClr val="0000CC"/>
                </a:solidFill>
                <a:latin typeface="Arial"/>
                <a:cs typeface="Arial"/>
              </a:rPr>
              <a:t>attacker  </a:t>
            </a:r>
            <a:r>
              <a:rPr sz="1765" dirty="0">
                <a:solidFill>
                  <a:srgbClr val="0000CC"/>
                </a:solidFill>
                <a:latin typeface="Arial"/>
                <a:cs typeface="Arial"/>
              </a:rPr>
              <a:t>will </a:t>
            </a:r>
            <a:r>
              <a:rPr sz="1765" spc="4" dirty="0">
                <a:solidFill>
                  <a:srgbClr val="0000CC"/>
                </a:solidFill>
                <a:latin typeface="Arial"/>
                <a:cs typeface="Arial"/>
              </a:rPr>
              <a:t>try </a:t>
            </a:r>
            <a:r>
              <a:rPr sz="1765" spc="-9" dirty="0">
                <a:solidFill>
                  <a:srgbClr val="0000CC"/>
                </a:solidFill>
                <a:latin typeface="Arial"/>
                <a:cs typeface="Arial"/>
              </a:rPr>
              <a:t>to </a:t>
            </a:r>
            <a:r>
              <a:rPr sz="1765" spc="4" dirty="0">
                <a:solidFill>
                  <a:srgbClr val="0000CC"/>
                </a:solidFill>
                <a:latin typeface="Arial"/>
                <a:cs typeface="Arial"/>
              </a:rPr>
              <a:t>modify </a:t>
            </a:r>
            <a:r>
              <a:rPr sz="1765" spc="-4" dirty="0">
                <a:solidFill>
                  <a:srgbClr val="0000CC"/>
                </a:solidFill>
                <a:latin typeface="Arial"/>
                <a:cs typeface="Arial"/>
              </a:rPr>
              <a:t>a basic </a:t>
            </a:r>
            <a:r>
              <a:rPr sz="1765" spc="-9" dirty="0">
                <a:solidFill>
                  <a:srgbClr val="0000CC"/>
                </a:solidFill>
                <a:latin typeface="Arial"/>
                <a:cs typeface="Arial"/>
              </a:rPr>
              <a:t>attack </a:t>
            </a:r>
            <a:r>
              <a:rPr sz="1765" spc="-13" dirty="0">
                <a:solidFill>
                  <a:srgbClr val="0000CC"/>
                </a:solidFill>
                <a:latin typeface="Arial"/>
                <a:cs typeface="Arial"/>
              </a:rPr>
              <a:t>in </a:t>
            </a:r>
            <a:r>
              <a:rPr sz="1765" spc="-4" dirty="0">
                <a:solidFill>
                  <a:srgbClr val="0000CC"/>
                </a:solidFill>
                <a:latin typeface="Arial"/>
                <a:cs typeface="Arial"/>
              </a:rPr>
              <a:t>such a </a:t>
            </a:r>
            <a:r>
              <a:rPr sz="1765" dirty="0">
                <a:solidFill>
                  <a:srgbClr val="0000CC"/>
                </a:solidFill>
                <a:latin typeface="Arial"/>
                <a:cs typeface="Arial"/>
              </a:rPr>
              <a:t>way </a:t>
            </a:r>
            <a:r>
              <a:rPr sz="1765" spc="-4" dirty="0">
                <a:solidFill>
                  <a:srgbClr val="0000CC"/>
                </a:solidFill>
                <a:latin typeface="Arial"/>
                <a:cs typeface="Arial"/>
              </a:rPr>
              <a:t>that </a:t>
            </a:r>
            <a:r>
              <a:rPr sz="1765" spc="-9" dirty="0">
                <a:solidFill>
                  <a:srgbClr val="0000CC"/>
                </a:solidFill>
                <a:latin typeface="Arial"/>
                <a:cs typeface="Arial"/>
              </a:rPr>
              <a:t>it </a:t>
            </a:r>
            <a:r>
              <a:rPr sz="1765" dirty="0">
                <a:solidFill>
                  <a:srgbClr val="0000CC"/>
                </a:solidFill>
                <a:latin typeface="Arial"/>
                <a:cs typeface="Arial"/>
              </a:rPr>
              <a:t>will </a:t>
            </a:r>
            <a:r>
              <a:rPr sz="1765" spc="-9" dirty="0">
                <a:solidFill>
                  <a:srgbClr val="0000CC"/>
                </a:solidFill>
                <a:latin typeface="Arial"/>
                <a:cs typeface="Arial"/>
              </a:rPr>
              <a:t>not </a:t>
            </a:r>
            <a:r>
              <a:rPr sz="1765" dirty="0">
                <a:solidFill>
                  <a:srgbClr val="0000CC"/>
                </a:solidFill>
                <a:latin typeface="Arial"/>
                <a:cs typeface="Arial"/>
              </a:rPr>
              <a:t>match </a:t>
            </a:r>
            <a:r>
              <a:rPr sz="1765" spc="-9" dirty="0">
                <a:solidFill>
                  <a:srgbClr val="0000CC"/>
                </a:solidFill>
                <a:latin typeface="Arial"/>
                <a:cs typeface="Arial"/>
              </a:rPr>
              <a:t>the  </a:t>
            </a:r>
            <a:r>
              <a:rPr sz="1765" spc="-4" dirty="0">
                <a:solidFill>
                  <a:srgbClr val="0000CC"/>
                </a:solidFill>
                <a:latin typeface="Arial"/>
                <a:cs typeface="Arial"/>
              </a:rPr>
              <a:t>known pattern </a:t>
            </a:r>
            <a:r>
              <a:rPr sz="1765" spc="-9" dirty="0">
                <a:solidFill>
                  <a:srgbClr val="0000CC"/>
                </a:solidFill>
                <a:latin typeface="Arial"/>
                <a:cs typeface="Arial"/>
              </a:rPr>
              <a:t>of the</a:t>
            </a:r>
            <a:r>
              <a:rPr sz="1765" dirty="0">
                <a:solidFill>
                  <a:srgbClr val="0000CC"/>
                </a:solidFill>
                <a:latin typeface="Arial"/>
                <a:cs typeface="Arial"/>
              </a:rPr>
              <a:t> attack.</a:t>
            </a:r>
          </a:p>
          <a:p>
            <a:pPr marL="667346" marR="456664" lvl="1" indent="-253266" defTabSz="806867">
              <a:spcBef>
                <a:spcPts val="388"/>
              </a:spcBef>
              <a:buFontTx/>
              <a:buChar char="–"/>
              <a:tabLst>
                <a:tab pos="667346" algn="l"/>
                <a:tab pos="667906" algn="l"/>
              </a:tabLst>
            </a:pPr>
            <a:r>
              <a:rPr sz="1588" dirty="0">
                <a:solidFill>
                  <a:srgbClr val="FF0000"/>
                </a:solidFill>
                <a:latin typeface="Arial"/>
                <a:cs typeface="Arial"/>
              </a:rPr>
              <a:t>For </a:t>
            </a:r>
            <a:r>
              <a:rPr sz="1588" spc="-4" dirty="0">
                <a:solidFill>
                  <a:srgbClr val="FF0000"/>
                </a:solidFill>
                <a:latin typeface="Arial"/>
                <a:cs typeface="Arial"/>
              </a:rPr>
              <a:t>example, </a:t>
            </a:r>
            <a:r>
              <a:rPr sz="1588" dirty="0">
                <a:solidFill>
                  <a:srgbClr val="FF0000"/>
                </a:solidFill>
                <a:latin typeface="Arial"/>
                <a:cs typeface="Arial"/>
              </a:rPr>
              <a:t>an </a:t>
            </a:r>
            <a:r>
              <a:rPr sz="1588" spc="-4" dirty="0">
                <a:solidFill>
                  <a:srgbClr val="FF0000"/>
                </a:solidFill>
                <a:latin typeface="Arial"/>
                <a:cs typeface="Arial"/>
              </a:rPr>
              <a:t>attacker may </a:t>
            </a:r>
            <a:r>
              <a:rPr sz="1588" dirty="0">
                <a:solidFill>
                  <a:srgbClr val="FF0000"/>
                </a:solidFill>
                <a:latin typeface="Arial"/>
                <a:cs typeface="Arial"/>
              </a:rPr>
              <a:t>convert </a:t>
            </a:r>
            <a:r>
              <a:rPr sz="1588" spc="-4" dirty="0">
                <a:solidFill>
                  <a:srgbClr val="FF0000"/>
                </a:solidFill>
                <a:latin typeface="Arial"/>
                <a:cs typeface="Arial"/>
              </a:rPr>
              <a:t>lowercase </a:t>
            </a:r>
            <a:r>
              <a:rPr sz="1588" dirty="0">
                <a:solidFill>
                  <a:srgbClr val="FF0000"/>
                </a:solidFill>
                <a:latin typeface="Arial"/>
                <a:cs typeface="Arial"/>
              </a:rPr>
              <a:t>to </a:t>
            </a:r>
            <a:r>
              <a:rPr sz="1588" spc="-4" dirty="0">
                <a:solidFill>
                  <a:srgbClr val="FF0000"/>
                </a:solidFill>
                <a:latin typeface="Arial"/>
                <a:cs typeface="Arial"/>
              </a:rPr>
              <a:t>uppercase characters,  characters </a:t>
            </a:r>
            <a:r>
              <a:rPr sz="1588" dirty="0">
                <a:solidFill>
                  <a:srgbClr val="FF0000"/>
                </a:solidFill>
                <a:latin typeface="Arial"/>
                <a:cs typeface="Arial"/>
              </a:rPr>
              <a:t>by </a:t>
            </a:r>
            <a:r>
              <a:rPr sz="1588" spc="-9" dirty="0">
                <a:solidFill>
                  <a:srgbClr val="FF0000"/>
                </a:solidFill>
                <a:latin typeface="Arial"/>
                <a:cs typeface="Arial"/>
              </a:rPr>
              <a:t>the </a:t>
            </a:r>
            <a:r>
              <a:rPr sz="1588" spc="-4" dirty="0">
                <a:solidFill>
                  <a:srgbClr val="FF0000"/>
                </a:solidFill>
                <a:latin typeface="Arial"/>
                <a:cs typeface="Arial"/>
              </a:rPr>
              <a:t>ASCII equivalents </a:t>
            </a:r>
            <a:r>
              <a:rPr sz="1588" spc="-9" dirty="0">
                <a:solidFill>
                  <a:srgbClr val="FF0000"/>
                </a:solidFill>
                <a:latin typeface="Arial"/>
                <a:cs typeface="Arial"/>
              </a:rPr>
              <a:t>and</a:t>
            </a:r>
            <a:r>
              <a:rPr sz="1588" spc="18" dirty="0">
                <a:solidFill>
                  <a:srgbClr val="FF0000"/>
                </a:solidFill>
                <a:latin typeface="Arial"/>
                <a:cs typeface="Arial"/>
              </a:rPr>
              <a:t> </a:t>
            </a:r>
            <a:r>
              <a:rPr sz="1588" dirty="0">
                <a:solidFill>
                  <a:srgbClr val="FF0000"/>
                </a:solidFill>
                <a:latin typeface="Arial"/>
                <a:cs typeface="Arial"/>
              </a:rPr>
              <a:t>etc.</a:t>
            </a:r>
          </a:p>
          <a:p>
            <a:pPr marL="314902" marR="794539" indent="-304256" defTabSz="806867">
              <a:spcBef>
                <a:spcPts val="415"/>
              </a:spcBef>
              <a:buFontTx/>
              <a:buChar char="•"/>
              <a:tabLst>
                <a:tab pos="314902" algn="l"/>
                <a:tab pos="315462" algn="l"/>
              </a:tabLst>
            </a:pPr>
            <a:r>
              <a:rPr sz="1765" spc="-9" dirty="0">
                <a:solidFill>
                  <a:srgbClr val="0000CC"/>
                </a:solidFill>
                <a:latin typeface="Arial"/>
                <a:cs typeface="Arial"/>
              </a:rPr>
              <a:t>An </a:t>
            </a:r>
            <a:r>
              <a:rPr sz="1765" dirty="0">
                <a:solidFill>
                  <a:srgbClr val="0000CC"/>
                </a:solidFill>
                <a:latin typeface="Arial"/>
                <a:cs typeface="Arial"/>
              </a:rPr>
              <a:t>IDS has </a:t>
            </a:r>
            <a:r>
              <a:rPr sz="1765" spc="-9" dirty="0">
                <a:solidFill>
                  <a:srgbClr val="0000CC"/>
                </a:solidFill>
                <a:latin typeface="Arial"/>
                <a:cs typeface="Arial"/>
              </a:rPr>
              <a:t>to </a:t>
            </a:r>
            <a:r>
              <a:rPr sz="1765" spc="-4" dirty="0">
                <a:solidFill>
                  <a:srgbClr val="0000CC"/>
                </a:solidFill>
                <a:latin typeface="Arial"/>
                <a:cs typeface="Arial"/>
              </a:rPr>
              <a:t>learn </a:t>
            </a:r>
            <a:r>
              <a:rPr sz="1765" spc="4" dirty="0">
                <a:solidFill>
                  <a:srgbClr val="0000CC"/>
                </a:solidFill>
                <a:latin typeface="Arial"/>
                <a:cs typeface="Arial"/>
              </a:rPr>
              <a:t>more </a:t>
            </a:r>
            <a:r>
              <a:rPr sz="1765" spc="-9" dirty="0">
                <a:solidFill>
                  <a:srgbClr val="0000CC"/>
                </a:solidFill>
                <a:latin typeface="Arial"/>
                <a:cs typeface="Arial"/>
              </a:rPr>
              <a:t>signature patterns to </a:t>
            </a:r>
            <a:r>
              <a:rPr sz="1765" spc="-4" dirty="0">
                <a:solidFill>
                  <a:srgbClr val="0000CC"/>
                </a:solidFill>
                <a:latin typeface="Arial"/>
                <a:cs typeface="Arial"/>
              </a:rPr>
              <a:t>catch </a:t>
            </a:r>
            <a:r>
              <a:rPr sz="1765" spc="4" dirty="0">
                <a:solidFill>
                  <a:srgbClr val="0000CC"/>
                </a:solidFill>
                <a:latin typeface="Arial"/>
                <a:cs typeface="Arial"/>
              </a:rPr>
              <a:t>an </a:t>
            </a:r>
            <a:r>
              <a:rPr sz="1765" spc="-9" dirty="0">
                <a:solidFill>
                  <a:srgbClr val="0000CC"/>
                </a:solidFill>
                <a:latin typeface="Arial"/>
                <a:cs typeface="Arial"/>
              </a:rPr>
              <a:t>attack with  </a:t>
            </a:r>
            <a:r>
              <a:rPr sz="1765" spc="-4" dirty="0">
                <a:solidFill>
                  <a:srgbClr val="0000CC"/>
                </a:solidFill>
                <a:latin typeface="Arial"/>
                <a:cs typeface="Arial"/>
              </a:rPr>
              <a:t>different</a:t>
            </a:r>
            <a:r>
              <a:rPr sz="1765" spc="-13" dirty="0">
                <a:solidFill>
                  <a:srgbClr val="0000CC"/>
                </a:solidFill>
                <a:latin typeface="Arial"/>
                <a:cs typeface="Arial"/>
              </a:rPr>
              <a:t> </a:t>
            </a:r>
            <a:r>
              <a:rPr sz="1765" spc="-9" dirty="0">
                <a:solidFill>
                  <a:srgbClr val="0000CC"/>
                </a:solidFill>
                <a:latin typeface="Arial"/>
                <a:cs typeface="Arial"/>
              </a:rPr>
              <a:t>patterns.</a:t>
            </a:r>
            <a:endParaRPr sz="1765" dirty="0">
              <a:solidFill>
                <a:srgbClr val="0000CC"/>
              </a:solidFill>
              <a:latin typeface="Arial"/>
              <a:cs typeface="Arial"/>
            </a:endParaRPr>
          </a:p>
          <a:p>
            <a:pPr marL="314902" marR="71161" indent="-304256" defTabSz="806867">
              <a:spcBef>
                <a:spcPts val="424"/>
              </a:spcBef>
              <a:buFontTx/>
              <a:buChar char="•"/>
              <a:tabLst>
                <a:tab pos="314902" algn="l"/>
                <a:tab pos="315462" algn="l"/>
              </a:tabLst>
            </a:pPr>
            <a:r>
              <a:rPr sz="1765" spc="-4" dirty="0">
                <a:solidFill>
                  <a:srgbClr val="0000CC"/>
                </a:solidFill>
                <a:latin typeface="Arial"/>
                <a:cs typeface="Arial"/>
              </a:rPr>
              <a:t>Statistical analyses are nowadays used </a:t>
            </a:r>
            <a:r>
              <a:rPr sz="1765" spc="4" dirty="0">
                <a:solidFill>
                  <a:srgbClr val="0000CC"/>
                </a:solidFill>
                <a:latin typeface="Arial"/>
                <a:cs typeface="Arial"/>
              </a:rPr>
              <a:t>to </a:t>
            </a:r>
            <a:r>
              <a:rPr sz="1765" spc="-4" dirty="0">
                <a:solidFill>
                  <a:srgbClr val="0000CC"/>
                </a:solidFill>
                <a:latin typeface="Arial"/>
                <a:cs typeface="Arial"/>
              </a:rPr>
              <a:t>detect </a:t>
            </a:r>
            <a:r>
              <a:rPr sz="1765" dirty="0">
                <a:solidFill>
                  <a:srgbClr val="0000CC"/>
                </a:solidFill>
                <a:latin typeface="Arial"/>
                <a:cs typeface="Arial"/>
              </a:rPr>
              <a:t>attacks </a:t>
            </a:r>
            <a:r>
              <a:rPr sz="1765" spc="-13" dirty="0">
                <a:solidFill>
                  <a:srgbClr val="0000CC"/>
                </a:solidFill>
                <a:latin typeface="Arial"/>
                <a:cs typeface="Arial"/>
              </a:rPr>
              <a:t>with </a:t>
            </a:r>
            <a:r>
              <a:rPr sz="1765" spc="-9" dirty="0">
                <a:solidFill>
                  <a:srgbClr val="0000CC"/>
                </a:solidFill>
                <a:latin typeface="Arial"/>
                <a:cs typeface="Arial"/>
              </a:rPr>
              <a:t>patterns that  </a:t>
            </a:r>
            <a:r>
              <a:rPr sz="1765" spc="-4" dirty="0">
                <a:solidFill>
                  <a:srgbClr val="0000CC"/>
                </a:solidFill>
                <a:latin typeface="Arial"/>
                <a:cs typeface="Arial"/>
              </a:rPr>
              <a:t>match </a:t>
            </a:r>
            <a:r>
              <a:rPr sz="1765" spc="-9" dirty="0">
                <a:solidFill>
                  <a:srgbClr val="0000CC"/>
                </a:solidFill>
                <a:latin typeface="Arial"/>
                <a:cs typeface="Arial"/>
              </a:rPr>
              <a:t>with the </a:t>
            </a:r>
            <a:r>
              <a:rPr sz="1765" dirty="0">
                <a:solidFill>
                  <a:srgbClr val="0000CC"/>
                </a:solidFill>
                <a:latin typeface="Arial"/>
                <a:cs typeface="Arial"/>
              </a:rPr>
              <a:t>stored </a:t>
            </a:r>
            <a:r>
              <a:rPr sz="1765" spc="-4" dirty="0">
                <a:solidFill>
                  <a:srgbClr val="0000CC"/>
                </a:solidFill>
                <a:latin typeface="Arial"/>
                <a:cs typeface="Arial"/>
              </a:rPr>
              <a:t>signatures </a:t>
            </a:r>
            <a:r>
              <a:rPr sz="1765" spc="-9" dirty="0">
                <a:solidFill>
                  <a:srgbClr val="0000CC"/>
                </a:solidFill>
                <a:latin typeface="Arial"/>
                <a:cs typeface="Arial"/>
              </a:rPr>
              <a:t>within </a:t>
            </a:r>
            <a:r>
              <a:rPr sz="1765" spc="-4" dirty="0">
                <a:solidFill>
                  <a:srgbClr val="0000CC"/>
                </a:solidFill>
                <a:latin typeface="Arial"/>
                <a:cs typeface="Arial"/>
              </a:rPr>
              <a:t>a certain probability </a:t>
            </a:r>
            <a:r>
              <a:rPr sz="1765" spc="-9" dirty="0">
                <a:solidFill>
                  <a:srgbClr val="0000CC"/>
                </a:solidFill>
                <a:latin typeface="Arial"/>
                <a:cs typeface="Arial"/>
              </a:rPr>
              <a:t>of</a:t>
            </a:r>
            <a:r>
              <a:rPr sz="1765" spc="22" dirty="0">
                <a:solidFill>
                  <a:srgbClr val="0000CC"/>
                </a:solidFill>
                <a:latin typeface="Arial"/>
                <a:cs typeface="Arial"/>
              </a:rPr>
              <a:t> </a:t>
            </a:r>
            <a:r>
              <a:rPr sz="1765" spc="-4" dirty="0">
                <a:solidFill>
                  <a:srgbClr val="0000CC"/>
                </a:solidFill>
                <a:latin typeface="Arial"/>
                <a:cs typeface="Arial"/>
              </a:rPr>
              <a:t>error.</a:t>
            </a:r>
            <a:endParaRPr sz="1765" dirty="0">
              <a:solidFill>
                <a:srgbClr val="0000CC"/>
              </a:solidFill>
              <a:latin typeface="Arial"/>
              <a:cs typeface="Arial"/>
            </a:endParaRPr>
          </a:p>
        </p:txBody>
      </p:sp>
      <p:sp>
        <p:nvSpPr>
          <p:cNvPr id="4" name="Title 5">
            <a:extLst>
              <a:ext uri="{FF2B5EF4-FFF2-40B4-BE49-F238E27FC236}">
                <a16:creationId xmlns:a16="http://schemas.microsoft.com/office/drawing/2014/main" id="{DDAE31BB-6661-426D-82F0-24CD27172EF0}"/>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1645" y="601933"/>
            <a:ext cx="6601385" cy="441071"/>
          </a:xfrm>
          <a:prstGeom prst="rect">
            <a:avLst/>
          </a:prstGeom>
        </p:spPr>
        <p:txBody>
          <a:bodyPr vert="horz" wrap="square" lIns="0" tIns="10085" rIns="0" bIns="0" rtlCol="0">
            <a:spAutoFit/>
          </a:bodyPr>
          <a:lstStyle/>
          <a:p>
            <a:pPr marL="11206">
              <a:spcBef>
                <a:spcPts val="93"/>
              </a:spcBef>
            </a:pPr>
            <a:r>
              <a:rPr sz="2800" dirty="0">
                <a:solidFill>
                  <a:srgbClr val="C00000"/>
                </a:solidFill>
                <a:latin typeface="Arial Black" panose="020B0A04020102020204" pitchFamily="34" charset="0"/>
              </a:rPr>
              <a:t>Anomaly/ Heuristic-based IDS</a:t>
            </a:r>
          </a:p>
        </p:txBody>
      </p:sp>
      <p:sp>
        <p:nvSpPr>
          <p:cNvPr id="3" name="object 3"/>
          <p:cNvSpPr txBox="1"/>
          <p:nvPr/>
        </p:nvSpPr>
        <p:spPr>
          <a:xfrm>
            <a:off x="741830" y="1166757"/>
            <a:ext cx="7796493" cy="5002682"/>
          </a:xfrm>
          <a:prstGeom prst="rect">
            <a:avLst/>
          </a:prstGeom>
        </p:spPr>
        <p:txBody>
          <a:bodyPr vert="horz" wrap="square" lIns="0" tIns="11206" rIns="0" bIns="0" rtlCol="0">
            <a:spAutoFit/>
          </a:bodyPr>
          <a:lstStyle/>
          <a:p>
            <a:pPr marL="314902" marR="412398" indent="-304256" defTabSz="806867">
              <a:spcBef>
                <a:spcPts val="88"/>
              </a:spcBef>
              <a:buFontTx/>
              <a:buChar char="•"/>
              <a:tabLst>
                <a:tab pos="314902" algn="l"/>
                <a:tab pos="315462" algn="l"/>
              </a:tabLst>
            </a:pPr>
            <a:r>
              <a:rPr sz="1588" dirty="0">
                <a:solidFill>
                  <a:srgbClr val="0000CC"/>
                </a:solidFill>
                <a:latin typeface="Arial"/>
                <a:cs typeface="Arial"/>
              </a:rPr>
              <a:t>Like the </a:t>
            </a:r>
            <a:r>
              <a:rPr sz="1588" spc="-4" dirty="0">
                <a:solidFill>
                  <a:srgbClr val="0000CC"/>
                </a:solidFill>
                <a:latin typeface="Arial"/>
                <a:cs typeface="Arial"/>
              </a:rPr>
              <a:t>signature-based IDS, heuristic-based IDS </a:t>
            </a:r>
            <a:r>
              <a:rPr sz="1588" spc="-13" dirty="0">
                <a:solidFill>
                  <a:srgbClr val="0000CC"/>
                </a:solidFill>
                <a:latin typeface="Arial"/>
                <a:cs typeface="Arial"/>
              </a:rPr>
              <a:t>is </a:t>
            </a:r>
            <a:r>
              <a:rPr sz="1588" spc="-4" dirty="0">
                <a:solidFill>
                  <a:srgbClr val="0000CC"/>
                </a:solidFill>
                <a:latin typeface="Arial"/>
                <a:cs typeface="Arial"/>
              </a:rPr>
              <a:t>limited </a:t>
            </a:r>
            <a:r>
              <a:rPr sz="1588" dirty="0">
                <a:solidFill>
                  <a:srgbClr val="0000CC"/>
                </a:solidFill>
                <a:latin typeface="Arial"/>
                <a:cs typeface="Arial"/>
              </a:rPr>
              <a:t>by the </a:t>
            </a:r>
            <a:r>
              <a:rPr sz="1588" spc="-4" dirty="0">
                <a:solidFill>
                  <a:srgbClr val="0000CC"/>
                </a:solidFill>
                <a:latin typeface="Arial"/>
                <a:cs typeface="Arial"/>
              </a:rPr>
              <a:t>amount </a:t>
            </a:r>
            <a:r>
              <a:rPr sz="1588" spc="-9" dirty="0">
                <a:solidFill>
                  <a:srgbClr val="0000CC"/>
                </a:solidFill>
                <a:latin typeface="Arial"/>
                <a:cs typeface="Arial"/>
              </a:rPr>
              <a:t>of  </a:t>
            </a:r>
            <a:r>
              <a:rPr sz="1588" spc="-4" dirty="0">
                <a:solidFill>
                  <a:srgbClr val="0000CC"/>
                </a:solidFill>
                <a:latin typeface="Arial"/>
                <a:cs typeface="Arial"/>
              </a:rPr>
              <a:t>information </a:t>
            </a:r>
            <a:r>
              <a:rPr sz="1588" spc="-9" dirty="0">
                <a:solidFill>
                  <a:srgbClr val="0000CC"/>
                </a:solidFill>
                <a:latin typeface="Arial"/>
                <a:cs typeface="Arial"/>
              </a:rPr>
              <a:t>the </a:t>
            </a:r>
            <a:r>
              <a:rPr sz="1588" spc="-4" dirty="0">
                <a:solidFill>
                  <a:srgbClr val="0000CC"/>
                </a:solidFill>
                <a:latin typeface="Arial"/>
                <a:cs typeface="Arial"/>
              </a:rPr>
              <a:t>system </a:t>
            </a:r>
            <a:r>
              <a:rPr sz="1588" spc="-9" dirty="0">
                <a:solidFill>
                  <a:srgbClr val="0000CC"/>
                </a:solidFill>
                <a:latin typeface="Arial"/>
                <a:cs typeface="Arial"/>
              </a:rPr>
              <a:t>has </a:t>
            </a:r>
            <a:r>
              <a:rPr sz="1588" spc="-4" dirty="0">
                <a:solidFill>
                  <a:srgbClr val="0000CC"/>
                </a:solidFill>
                <a:latin typeface="Arial"/>
                <a:cs typeface="Arial"/>
              </a:rPr>
              <a:t>seen </a:t>
            </a:r>
            <a:r>
              <a:rPr sz="1588" dirty="0">
                <a:solidFill>
                  <a:srgbClr val="0000CC"/>
                </a:solidFill>
                <a:latin typeface="Arial"/>
                <a:cs typeface="Arial"/>
              </a:rPr>
              <a:t>(to </a:t>
            </a:r>
            <a:r>
              <a:rPr sz="1588" spc="-4" dirty="0">
                <a:solidFill>
                  <a:srgbClr val="0000CC"/>
                </a:solidFill>
                <a:latin typeface="Arial"/>
                <a:cs typeface="Arial"/>
              </a:rPr>
              <a:t>classify actions into </a:t>
            </a:r>
            <a:r>
              <a:rPr sz="1588" spc="-9" dirty="0">
                <a:solidFill>
                  <a:srgbClr val="0000CC"/>
                </a:solidFill>
                <a:latin typeface="Arial"/>
                <a:cs typeface="Arial"/>
              </a:rPr>
              <a:t>the </a:t>
            </a:r>
            <a:r>
              <a:rPr sz="1588" dirty="0">
                <a:solidFill>
                  <a:srgbClr val="0000CC"/>
                </a:solidFill>
                <a:latin typeface="Arial"/>
                <a:cs typeface="Arial"/>
              </a:rPr>
              <a:t>right </a:t>
            </a:r>
            <a:r>
              <a:rPr sz="1588" spc="-4" dirty="0">
                <a:solidFill>
                  <a:srgbClr val="0000CC"/>
                </a:solidFill>
                <a:latin typeface="Arial"/>
                <a:cs typeface="Arial"/>
              </a:rPr>
              <a:t>category) </a:t>
            </a:r>
            <a:r>
              <a:rPr sz="1588" spc="-9" dirty="0">
                <a:solidFill>
                  <a:srgbClr val="0000CC"/>
                </a:solidFill>
                <a:latin typeface="Arial"/>
                <a:cs typeface="Arial"/>
              </a:rPr>
              <a:t>and  </a:t>
            </a:r>
            <a:r>
              <a:rPr sz="1588" dirty="0">
                <a:solidFill>
                  <a:srgbClr val="0000CC"/>
                </a:solidFill>
                <a:latin typeface="Arial"/>
                <a:cs typeface="Arial"/>
              </a:rPr>
              <a:t>how </a:t>
            </a:r>
            <a:r>
              <a:rPr sz="1588" spc="-9" dirty="0">
                <a:solidFill>
                  <a:srgbClr val="0000CC"/>
                </a:solidFill>
                <a:latin typeface="Arial"/>
                <a:cs typeface="Arial"/>
              </a:rPr>
              <a:t>well </a:t>
            </a:r>
            <a:r>
              <a:rPr sz="1588" dirty="0">
                <a:solidFill>
                  <a:srgbClr val="0000CC"/>
                </a:solidFill>
                <a:latin typeface="Arial"/>
                <a:cs typeface="Arial"/>
              </a:rPr>
              <a:t>the </a:t>
            </a:r>
            <a:r>
              <a:rPr sz="1588" spc="-4" dirty="0">
                <a:solidFill>
                  <a:srgbClr val="0000CC"/>
                </a:solidFill>
                <a:latin typeface="Arial"/>
                <a:cs typeface="Arial"/>
              </a:rPr>
              <a:t>current actions </a:t>
            </a:r>
            <a:r>
              <a:rPr sz="1588" spc="-9" dirty="0">
                <a:solidFill>
                  <a:srgbClr val="0000CC"/>
                </a:solidFill>
                <a:latin typeface="Arial"/>
                <a:cs typeface="Arial"/>
              </a:rPr>
              <a:t>fit </a:t>
            </a:r>
            <a:r>
              <a:rPr sz="1588" dirty="0">
                <a:solidFill>
                  <a:srgbClr val="0000CC"/>
                </a:solidFill>
                <a:latin typeface="Arial"/>
                <a:cs typeface="Arial"/>
              </a:rPr>
              <a:t>into one of </a:t>
            </a:r>
            <a:r>
              <a:rPr sz="1588" spc="-9" dirty="0">
                <a:solidFill>
                  <a:srgbClr val="0000CC"/>
                </a:solidFill>
                <a:latin typeface="Arial"/>
                <a:cs typeface="Arial"/>
              </a:rPr>
              <a:t>the</a:t>
            </a:r>
            <a:r>
              <a:rPr sz="1588" spc="-26" dirty="0">
                <a:solidFill>
                  <a:srgbClr val="0000CC"/>
                </a:solidFill>
                <a:latin typeface="Arial"/>
                <a:cs typeface="Arial"/>
              </a:rPr>
              <a:t> </a:t>
            </a:r>
            <a:r>
              <a:rPr sz="1588" spc="-4" dirty="0">
                <a:solidFill>
                  <a:srgbClr val="0000CC"/>
                </a:solidFill>
                <a:latin typeface="Arial"/>
                <a:cs typeface="Arial"/>
              </a:rPr>
              <a:t>categories.</a:t>
            </a:r>
            <a:endParaRPr sz="1588" dirty="0">
              <a:solidFill>
                <a:srgbClr val="0000CC"/>
              </a:solidFill>
              <a:latin typeface="Arial"/>
              <a:cs typeface="Arial"/>
            </a:endParaRPr>
          </a:p>
          <a:p>
            <a:pPr marL="314902" marR="267275" indent="-304256" defTabSz="806867">
              <a:spcBef>
                <a:spcPts val="401"/>
              </a:spcBef>
              <a:buFontTx/>
              <a:buChar char="•"/>
              <a:tabLst>
                <a:tab pos="314902" algn="l"/>
                <a:tab pos="315462" algn="l"/>
              </a:tabLst>
            </a:pPr>
            <a:r>
              <a:rPr sz="1588" spc="-4" dirty="0">
                <a:solidFill>
                  <a:srgbClr val="0000CC"/>
                </a:solidFill>
                <a:latin typeface="Arial"/>
                <a:cs typeface="Arial"/>
              </a:rPr>
              <a:t>Activities could </a:t>
            </a:r>
            <a:r>
              <a:rPr sz="1588" dirty="0">
                <a:solidFill>
                  <a:srgbClr val="0000CC"/>
                </a:solidFill>
                <a:latin typeface="Arial"/>
                <a:cs typeface="Arial"/>
              </a:rPr>
              <a:t>be </a:t>
            </a:r>
            <a:r>
              <a:rPr sz="1588" spc="-4" dirty="0">
                <a:solidFill>
                  <a:srgbClr val="0000CC"/>
                </a:solidFill>
                <a:latin typeface="Arial"/>
                <a:cs typeface="Arial"/>
              </a:rPr>
              <a:t>classified </a:t>
            </a:r>
            <a:r>
              <a:rPr sz="1588" spc="-13" dirty="0">
                <a:solidFill>
                  <a:srgbClr val="0000CC"/>
                </a:solidFill>
                <a:latin typeface="Arial"/>
                <a:cs typeface="Arial"/>
              </a:rPr>
              <a:t>into </a:t>
            </a:r>
            <a:r>
              <a:rPr sz="1588" spc="-4" dirty="0">
                <a:solidFill>
                  <a:srgbClr val="0000CC"/>
                </a:solidFill>
                <a:latin typeface="Arial"/>
                <a:cs typeface="Arial"/>
              </a:rPr>
              <a:t>three categories: Good/ Benign, </a:t>
            </a:r>
            <a:r>
              <a:rPr sz="1588" spc="-9" dirty="0">
                <a:solidFill>
                  <a:srgbClr val="0000CC"/>
                </a:solidFill>
                <a:latin typeface="Arial"/>
                <a:cs typeface="Arial"/>
              </a:rPr>
              <a:t>Suspicious and  </a:t>
            </a:r>
            <a:r>
              <a:rPr sz="1588" spc="-4" dirty="0">
                <a:solidFill>
                  <a:srgbClr val="0000CC"/>
                </a:solidFill>
                <a:latin typeface="Arial"/>
                <a:cs typeface="Arial"/>
              </a:rPr>
              <a:t>Unknown.</a:t>
            </a:r>
            <a:endParaRPr sz="1588" dirty="0">
              <a:solidFill>
                <a:srgbClr val="0000CC"/>
              </a:solidFill>
              <a:latin typeface="Arial"/>
              <a:cs typeface="Arial"/>
            </a:endParaRPr>
          </a:p>
          <a:p>
            <a:pPr marL="667346" marR="36981" lvl="1" indent="-253266" defTabSz="806867">
              <a:spcBef>
                <a:spcPts val="344"/>
              </a:spcBef>
              <a:buFontTx/>
              <a:buChar char="–"/>
              <a:tabLst>
                <a:tab pos="667346" algn="l"/>
                <a:tab pos="667906" algn="l"/>
              </a:tabLst>
            </a:pPr>
            <a:r>
              <a:rPr sz="1412" spc="-4" dirty="0">
                <a:solidFill>
                  <a:srgbClr val="0000CC"/>
                </a:solidFill>
                <a:latin typeface="Arial"/>
                <a:cs typeface="Arial"/>
              </a:rPr>
              <a:t>Over </a:t>
            </a:r>
            <a:r>
              <a:rPr sz="1412" dirty="0">
                <a:solidFill>
                  <a:srgbClr val="0000CC"/>
                </a:solidFill>
                <a:latin typeface="Arial"/>
                <a:cs typeface="Arial"/>
              </a:rPr>
              <a:t>time, </a:t>
            </a:r>
            <a:r>
              <a:rPr sz="1412" spc="-4" dirty="0">
                <a:solidFill>
                  <a:srgbClr val="0000CC"/>
                </a:solidFill>
                <a:latin typeface="Arial"/>
                <a:cs typeface="Arial"/>
              </a:rPr>
              <a:t>specific kinds </a:t>
            </a:r>
            <a:r>
              <a:rPr sz="1412" spc="-13" dirty="0">
                <a:solidFill>
                  <a:srgbClr val="0000CC"/>
                </a:solidFill>
                <a:latin typeface="Arial"/>
                <a:cs typeface="Arial"/>
              </a:rPr>
              <a:t>of </a:t>
            </a:r>
            <a:r>
              <a:rPr sz="1412" spc="-4" dirty="0">
                <a:solidFill>
                  <a:srgbClr val="0000CC"/>
                </a:solidFill>
                <a:latin typeface="Arial"/>
                <a:cs typeface="Arial"/>
              </a:rPr>
              <a:t>actions </a:t>
            </a:r>
            <a:r>
              <a:rPr sz="1412" dirty="0">
                <a:solidFill>
                  <a:srgbClr val="0000CC"/>
                </a:solidFill>
                <a:latin typeface="Arial"/>
                <a:cs typeface="Arial"/>
              </a:rPr>
              <a:t>can move </a:t>
            </a:r>
            <a:r>
              <a:rPr sz="1412" spc="-4" dirty="0">
                <a:solidFill>
                  <a:srgbClr val="0000CC"/>
                </a:solidFill>
                <a:latin typeface="Arial"/>
                <a:cs typeface="Arial"/>
              </a:rPr>
              <a:t>from one category </a:t>
            </a:r>
            <a:r>
              <a:rPr sz="1412" spc="4" dirty="0">
                <a:solidFill>
                  <a:srgbClr val="0000CC"/>
                </a:solidFill>
                <a:latin typeface="Arial"/>
                <a:cs typeface="Arial"/>
              </a:rPr>
              <a:t>to </a:t>
            </a:r>
            <a:r>
              <a:rPr sz="1412" spc="-4" dirty="0">
                <a:solidFill>
                  <a:srgbClr val="0000CC"/>
                </a:solidFill>
                <a:latin typeface="Arial"/>
                <a:cs typeface="Arial"/>
              </a:rPr>
              <a:t>another depending on  </a:t>
            </a:r>
            <a:r>
              <a:rPr sz="1412" spc="-9" dirty="0">
                <a:solidFill>
                  <a:srgbClr val="0000CC"/>
                </a:solidFill>
                <a:latin typeface="Arial"/>
                <a:cs typeface="Arial"/>
              </a:rPr>
              <a:t>whether </a:t>
            </a:r>
            <a:r>
              <a:rPr sz="1412" dirty="0">
                <a:solidFill>
                  <a:srgbClr val="0000CC"/>
                </a:solidFill>
                <a:latin typeface="Arial"/>
                <a:cs typeface="Arial"/>
              </a:rPr>
              <a:t>the IDS </a:t>
            </a:r>
            <a:r>
              <a:rPr sz="1412" spc="-4" dirty="0">
                <a:solidFill>
                  <a:srgbClr val="0000CC"/>
                </a:solidFill>
                <a:latin typeface="Arial"/>
                <a:cs typeface="Arial"/>
              </a:rPr>
              <a:t>learnt </a:t>
            </a:r>
            <a:r>
              <a:rPr sz="1412" dirty="0">
                <a:solidFill>
                  <a:srgbClr val="0000CC"/>
                </a:solidFill>
                <a:latin typeface="Arial"/>
                <a:cs typeface="Arial"/>
              </a:rPr>
              <a:t>in </a:t>
            </a:r>
            <a:r>
              <a:rPr sz="1412" spc="-4" dirty="0">
                <a:solidFill>
                  <a:srgbClr val="0000CC"/>
                </a:solidFill>
                <a:latin typeface="Arial"/>
                <a:cs typeface="Arial"/>
              </a:rPr>
              <a:t>due course that certain </a:t>
            </a:r>
            <a:r>
              <a:rPr sz="1412" spc="-9" dirty="0">
                <a:solidFill>
                  <a:srgbClr val="0000CC"/>
                </a:solidFill>
                <a:latin typeface="Arial"/>
                <a:cs typeface="Arial"/>
              </a:rPr>
              <a:t>actions </a:t>
            </a:r>
            <a:r>
              <a:rPr sz="1412" spc="-4" dirty="0">
                <a:solidFill>
                  <a:srgbClr val="0000CC"/>
                </a:solidFill>
                <a:latin typeface="Arial"/>
                <a:cs typeface="Arial"/>
              </a:rPr>
              <a:t>are </a:t>
            </a:r>
            <a:r>
              <a:rPr sz="1412" spc="-9" dirty="0">
                <a:solidFill>
                  <a:srgbClr val="0000CC"/>
                </a:solidFill>
                <a:latin typeface="Arial"/>
                <a:cs typeface="Arial"/>
              </a:rPr>
              <a:t>acceptable </a:t>
            </a:r>
            <a:r>
              <a:rPr sz="1412" spc="-4" dirty="0">
                <a:solidFill>
                  <a:srgbClr val="0000CC"/>
                </a:solidFill>
                <a:latin typeface="Arial"/>
                <a:cs typeface="Arial"/>
              </a:rPr>
              <a:t>or</a:t>
            </a:r>
            <a:r>
              <a:rPr sz="1412" spc="128" dirty="0">
                <a:solidFill>
                  <a:srgbClr val="0000CC"/>
                </a:solidFill>
                <a:latin typeface="Arial"/>
                <a:cs typeface="Arial"/>
              </a:rPr>
              <a:t> </a:t>
            </a:r>
            <a:r>
              <a:rPr sz="1412" spc="-4" dirty="0">
                <a:solidFill>
                  <a:srgbClr val="0000CC"/>
                </a:solidFill>
                <a:latin typeface="Arial"/>
                <a:cs typeface="Arial"/>
              </a:rPr>
              <a:t>not</a:t>
            </a:r>
            <a:endParaRPr sz="1412" dirty="0">
              <a:solidFill>
                <a:srgbClr val="0000CC"/>
              </a:solidFill>
              <a:latin typeface="Arial"/>
              <a:cs typeface="Arial"/>
            </a:endParaRPr>
          </a:p>
          <a:p>
            <a:pPr marL="314902" marR="342918" indent="-304256" defTabSz="806867">
              <a:spcBef>
                <a:spcPts val="397"/>
              </a:spcBef>
              <a:buFontTx/>
              <a:buChar char="•"/>
              <a:tabLst>
                <a:tab pos="314902" algn="l"/>
                <a:tab pos="315462" algn="l"/>
              </a:tabLst>
            </a:pPr>
            <a:r>
              <a:rPr sz="1588" b="1" spc="-4" dirty="0">
                <a:solidFill>
                  <a:srgbClr val="FF0000"/>
                </a:solidFill>
                <a:uFill>
                  <a:solidFill>
                    <a:srgbClr val="000000"/>
                  </a:solidFill>
                </a:uFill>
                <a:latin typeface="Arial"/>
                <a:cs typeface="Arial"/>
              </a:rPr>
              <a:t>Model-based IDS:</a:t>
            </a:r>
            <a:r>
              <a:rPr sz="1588" b="1" spc="-4" dirty="0">
                <a:solidFill>
                  <a:srgbClr val="FF0000"/>
                </a:solidFill>
                <a:latin typeface="Arial"/>
                <a:cs typeface="Arial"/>
              </a:rPr>
              <a:t> </a:t>
            </a:r>
            <a:r>
              <a:rPr sz="1588" spc="-4" dirty="0">
                <a:solidFill>
                  <a:srgbClr val="0000CC"/>
                </a:solidFill>
                <a:latin typeface="Arial"/>
                <a:cs typeface="Arial"/>
              </a:rPr>
              <a:t>Develop </a:t>
            </a:r>
            <a:r>
              <a:rPr sz="1588" dirty="0">
                <a:solidFill>
                  <a:srgbClr val="0000CC"/>
                </a:solidFill>
                <a:latin typeface="Arial"/>
                <a:cs typeface="Arial"/>
              </a:rPr>
              <a:t>standard </a:t>
            </a:r>
            <a:r>
              <a:rPr sz="1588" spc="-4" dirty="0">
                <a:solidFill>
                  <a:srgbClr val="0000CC"/>
                </a:solidFill>
                <a:latin typeface="Arial"/>
                <a:cs typeface="Arial"/>
              </a:rPr>
              <a:t>models </a:t>
            </a:r>
            <a:r>
              <a:rPr sz="1588" dirty="0">
                <a:solidFill>
                  <a:srgbClr val="0000CC"/>
                </a:solidFill>
                <a:latin typeface="Arial"/>
                <a:cs typeface="Arial"/>
              </a:rPr>
              <a:t>for </a:t>
            </a:r>
            <a:r>
              <a:rPr sz="1588" spc="-4" dirty="0">
                <a:solidFill>
                  <a:srgbClr val="0000CC"/>
                </a:solidFill>
                <a:latin typeface="Arial"/>
                <a:cs typeface="Arial"/>
              </a:rPr>
              <a:t>certain activities. </a:t>
            </a:r>
            <a:r>
              <a:rPr sz="1588" dirty="0">
                <a:solidFill>
                  <a:srgbClr val="0000CC"/>
                </a:solidFill>
                <a:latin typeface="Arial"/>
                <a:cs typeface="Arial"/>
              </a:rPr>
              <a:t>If </a:t>
            </a:r>
            <a:r>
              <a:rPr sz="1588" spc="-9" dirty="0">
                <a:solidFill>
                  <a:srgbClr val="0000CC"/>
                </a:solidFill>
                <a:latin typeface="Arial"/>
                <a:cs typeface="Arial"/>
              </a:rPr>
              <a:t>the </a:t>
            </a:r>
            <a:r>
              <a:rPr sz="1588" spc="-4" dirty="0">
                <a:solidFill>
                  <a:srgbClr val="0000CC"/>
                </a:solidFill>
                <a:latin typeface="Arial"/>
                <a:cs typeface="Arial"/>
              </a:rPr>
              <a:t>activities  violated </a:t>
            </a:r>
            <a:r>
              <a:rPr sz="1588" spc="-9" dirty="0">
                <a:solidFill>
                  <a:srgbClr val="0000CC"/>
                </a:solidFill>
                <a:latin typeface="Arial"/>
                <a:cs typeface="Arial"/>
              </a:rPr>
              <a:t>the </a:t>
            </a:r>
            <a:r>
              <a:rPr sz="1588" spc="-4" dirty="0">
                <a:solidFill>
                  <a:srgbClr val="0000CC"/>
                </a:solidFill>
                <a:latin typeface="Arial"/>
                <a:cs typeface="Arial"/>
              </a:rPr>
              <a:t>model, raise </a:t>
            </a:r>
            <a:r>
              <a:rPr sz="1588" dirty="0">
                <a:solidFill>
                  <a:srgbClr val="0000CC"/>
                </a:solidFill>
                <a:latin typeface="Arial"/>
                <a:cs typeface="Arial"/>
              </a:rPr>
              <a:t>an</a:t>
            </a:r>
            <a:r>
              <a:rPr sz="1588" spc="13" dirty="0">
                <a:solidFill>
                  <a:srgbClr val="0000CC"/>
                </a:solidFill>
                <a:latin typeface="Arial"/>
                <a:cs typeface="Arial"/>
              </a:rPr>
              <a:t> </a:t>
            </a:r>
            <a:r>
              <a:rPr sz="1588" spc="-4" dirty="0">
                <a:solidFill>
                  <a:srgbClr val="0000CC"/>
                </a:solidFill>
                <a:latin typeface="Arial"/>
                <a:cs typeface="Arial"/>
              </a:rPr>
              <a:t>alarm.</a:t>
            </a:r>
            <a:endParaRPr sz="1588" dirty="0">
              <a:solidFill>
                <a:srgbClr val="0000CC"/>
              </a:solidFill>
              <a:latin typeface="Arial"/>
              <a:cs typeface="Arial"/>
            </a:endParaRPr>
          </a:p>
          <a:p>
            <a:pPr marL="667346" marR="4483" lvl="1" indent="-253266" defTabSz="806867">
              <a:lnSpc>
                <a:spcPct val="100400"/>
              </a:lnSpc>
              <a:spcBef>
                <a:spcPts val="340"/>
              </a:spcBef>
              <a:buFontTx/>
              <a:buChar char="–"/>
              <a:tabLst>
                <a:tab pos="667346" algn="l"/>
                <a:tab pos="667906" algn="l"/>
              </a:tabLst>
            </a:pPr>
            <a:r>
              <a:rPr sz="1412" spc="-4" dirty="0">
                <a:solidFill>
                  <a:srgbClr val="0EA246"/>
                </a:solidFill>
                <a:latin typeface="Arial"/>
                <a:cs typeface="Arial"/>
              </a:rPr>
              <a:t>Example: </a:t>
            </a:r>
            <a:r>
              <a:rPr sz="1412" spc="4" dirty="0">
                <a:solidFill>
                  <a:srgbClr val="0EA246"/>
                </a:solidFill>
                <a:latin typeface="Arial"/>
                <a:cs typeface="Arial"/>
              </a:rPr>
              <a:t>A </a:t>
            </a:r>
            <a:r>
              <a:rPr sz="1412" spc="-4" dirty="0">
                <a:solidFill>
                  <a:srgbClr val="0EA246"/>
                </a:solidFill>
                <a:latin typeface="Arial"/>
                <a:cs typeface="Arial"/>
              </a:rPr>
              <a:t>normal behavior </a:t>
            </a:r>
            <a:r>
              <a:rPr sz="1412" spc="-13" dirty="0">
                <a:solidFill>
                  <a:srgbClr val="0EA246"/>
                </a:solidFill>
                <a:latin typeface="Arial"/>
                <a:cs typeface="Arial"/>
              </a:rPr>
              <a:t>of </a:t>
            </a:r>
            <a:r>
              <a:rPr sz="1412" spc="-4" dirty="0">
                <a:solidFill>
                  <a:srgbClr val="0EA246"/>
                </a:solidFill>
                <a:latin typeface="Arial"/>
                <a:cs typeface="Arial"/>
              </a:rPr>
              <a:t>an employee </a:t>
            </a:r>
            <a:r>
              <a:rPr sz="1412" spc="4" dirty="0">
                <a:solidFill>
                  <a:srgbClr val="0EA246"/>
                </a:solidFill>
                <a:latin typeface="Arial"/>
                <a:cs typeface="Arial"/>
              </a:rPr>
              <a:t>to </a:t>
            </a:r>
            <a:r>
              <a:rPr sz="1412" dirty="0">
                <a:solidFill>
                  <a:srgbClr val="0EA246"/>
                </a:solidFill>
                <a:latin typeface="Arial"/>
                <a:cs typeface="Arial"/>
              </a:rPr>
              <a:t>start </a:t>
            </a:r>
            <a:r>
              <a:rPr sz="1412" spc="-9" dirty="0">
                <a:solidFill>
                  <a:srgbClr val="0EA246"/>
                </a:solidFill>
                <a:latin typeface="Arial"/>
                <a:cs typeface="Arial"/>
              </a:rPr>
              <a:t>his </a:t>
            </a:r>
            <a:r>
              <a:rPr sz="1412" spc="-4" dirty="0">
                <a:solidFill>
                  <a:srgbClr val="0EA246"/>
                </a:solidFill>
                <a:latin typeface="Arial"/>
                <a:cs typeface="Arial"/>
              </a:rPr>
              <a:t>day </a:t>
            </a:r>
            <a:r>
              <a:rPr sz="1412" dirty="0">
                <a:solidFill>
                  <a:srgbClr val="0EA246"/>
                </a:solidFill>
                <a:latin typeface="Arial"/>
                <a:cs typeface="Arial"/>
              </a:rPr>
              <a:t>in the </a:t>
            </a:r>
            <a:r>
              <a:rPr sz="1412" spc="-9" dirty="0">
                <a:solidFill>
                  <a:srgbClr val="0EA246"/>
                </a:solidFill>
                <a:latin typeface="Arial"/>
                <a:cs typeface="Arial"/>
              </a:rPr>
              <a:t>work </a:t>
            </a:r>
            <a:r>
              <a:rPr sz="1412" spc="-4" dirty="0">
                <a:solidFill>
                  <a:srgbClr val="0EA246"/>
                </a:solidFill>
                <a:latin typeface="Arial"/>
                <a:cs typeface="Arial"/>
              </a:rPr>
              <a:t>environment  </a:t>
            </a:r>
            <a:r>
              <a:rPr sz="1412" spc="-9" dirty="0">
                <a:solidFill>
                  <a:srgbClr val="0EA246"/>
                </a:solidFill>
                <a:latin typeface="Arial"/>
                <a:cs typeface="Arial"/>
              </a:rPr>
              <a:t>would </a:t>
            </a:r>
            <a:r>
              <a:rPr sz="1412" spc="-4" dirty="0">
                <a:solidFill>
                  <a:srgbClr val="0EA246"/>
                </a:solidFill>
                <a:latin typeface="Arial"/>
                <a:cs typeface="Arial"/>
              </a:rPr>
              <a:t>be </a:t>
            </a:r>
            <a:r>
              <a:rPr sz="1412" spc="4" dirty="0">
                <a:solidFill>
                  <a:srgbClr val="0EA246"/>
                </a:solidFill>
                <a:latin typeface="Arial"/>
                <a:cs typeface="Arial"/>
              </a:rPr>
              <a:t>to </a:t>
            </a:r>
            <a:r>
              <a:rPr sz="1412" spc="-4" dirty="0">
                <a:solidFill>
                  <a:srgbClr val="0EA246"/>
                </a:solidFill>
                <a:latin typeface="Arial"/>
                <a:cs typeface="Arial"/>
              </a:rPr>
              <a:t>read emails, write </a:t>
            </a:r>
            <a:r>
              <a:rPr sz="1412" dirty="0">
                <a:solidFill>
                  <a:srgbClr val="0EA246"/>
                </a:solidFill>
                <a:latin typeface="Arial"/>
                <a:cs typeface="Arial"/>
              </a:rPr>
              <a:t>many </a:t>
            </a:r>
            <a:r>
              <a:rPr sz="1412" spc="-4" dirty="0">
                <a:solidFill>
                  <a:srgbClr val="0EA246"/>
                </a:solidFill>
                <a:latin typeface="Arial"/>
                <a:cs typeface="Arial"/>
              </a:rPr>
              <a:t>documents using </a:t>
            </a:r>
            <a:r>
              <a:rPr sz="1412" dirty="0">
                <a:solidFill>
                  <a:srgbClr val="0EA246"/>
                </a:solidFill>
                <a:latin typeface="Arial"/>
                <a:cs typeface="Arial"/>
              </a:rPr>
              <a:t>a </a:t>
            </a:r>
            <a:r>
              <a:rPr sz="1412" spc="-9" dirty="0">
                <a:solidFill>
                  <a:srgbClr val="0EA246"/>
                </a:solidFill>
                <a:latin typeface="Arial"/>
                <a:cs typeface="Arial"/>
              </a:rPr>
              <a:t>word </a:t>
            </a:r>
            <a:r>
              <a:rPr sz="1412" dirty="0">
                <a:solidFill>
                  <a:srgbClr val="0EA246"/>
                </a:solidFill>
                <a:latin typeface="Arial"/>
                <a:cs typeface="Arial"/>
              </a:rPr>
              <a:t>processor, </a:t>
            </a:r>
            <a:r>
              <a:rPr sz="1412" spc="-9" dirty="0">
                <a:solidFill>
                  <a:srgbClr val="0EA246"/>
                </a:solidFill>
                <a:latin typeface="Arial"/>
                <a:cs typeface="Arial"/>
              </a:rPr>
              <a:t>and </a:t>
            </a:r>
            <a:r>
              <a:rPr sz="1412" spc="-4" dirty="0">
                <a:solidFill>
                  <a:srgbClr val="0EA246"/>
                </a:solidFill>
                <a:latin typeface="Arial"/>
                <a:cs typeface="Arial"/>
              </a:rPr>
              <a:t>occasionally  </a:t>
            </a:r>
            <a:r>
              <a:rPr sz="1412" dirty="0">
                <a:solidFill>
                  <a:srgbClr val="0EA246"/>
                </a:solidFill>
                <a:latin typeface="Arial"/>
                <a:cs typeface="Arial"/>
              </a:rPr>
              <a:t>backup </a:t>
            </a:r>
            <a:r>
              <a:rPr sz="1412" spc="-4" dirty="0">
                <a:solidFill>
                  <a:srgbClr val="0EA246"/>
                </a:solidFill>
                <a:latin typeface="Arial"/>
                <a:cs typeface="Arial"/>
              </a:rPr>
              <a:t>files, etc. </a:t>
            </a:r>
            <a:r>
              <a:rPr sz="1412" spc="4" dirty="0">
                <a:solidFill>
                  <a:srgbClr val="0EA246"/>
                </a:solidFill>
                <a:latin typeface="Arial"/>
                <a:cs typeface="Arial"/>
              </a:rPr>
              <a:t>If </a:t>
            </a:r>
            <a:r>
              <a:rPr sz="1412" spc="-4" dirty="0">
                <a:solidFill>
                  <a:srgbClr val="0EA246"/>
                </a:solidFill>
                <a:latin typeface="Arial"/>
                <a:cs typeface="Arial"/>
              </a:rPr>
              <a:t>an </a:t>
            </a:r>
            <a:r>
              <a:rPr sz="1412" spc="-9" dirty="0">
                <a:solidFill>
                  <a:srgbClr val="0EA246"/>
                </a:solidFill>
                <a:latin typeface="Arial"/>
                <a:cs typeface="Arial"/>
              </a:rPr>
              <a:t>employee </a:t>
            </a:r>
            <a:r>
              <a:rPr sz="1412" spc="-4" dirty="0">
                <a:solidFill>
                  <a:srgbClr val="0EA246"/>
                </a:solidFill>
                <a:latin typeface="Arial"/>
                <a:cs typeface="Arial"/>
              </a:rPr>
              <a:t>accesses system sensitive management </a:t>
            </a:r>
            <a:r>
              <a:rPr sz="1412" spc="-9" dirty="0">
                <a:solidFill>
                  <a:srgbClr val="0EA246"/>
                </a:solidFill>
                <a:latin typeface="Arial"/>
                <a:cs typeface="Arial"/>
              </a:rPr>
              <a:t>utilities  </a:t>
            </a:r>
            <a:r>
              <a:rPr sz="1412" spc="-4" dirty="0">
                <a:solidFill>
                  <a:srgbClr val="0EA246"/>
                </a:solidFill>
                <a:latin typeface="Arial"/>
                <a:cs typeface="Arial"/>
              </a:rPr>
              <a:t>immediately after </a:t>
            </a:r>
            <a:r>
              <a:rPr sz="1412" spc="-9" dirty="0">
                <a:solidFill>
                  <a:srgbClr val="0EA246"/>
                </a:solidFill>
                <a:latin typeface="Arial"/>
                <a:cs typeface="Arial"/>
              </a:rPr>
              <a:t>login, </a:t>
            </a:r>
            <a:r>
              <a:rPr sz="1412" dirty="0">
                <a:solidFill>
                  <a:srgbClr val="0EA246"/>
                </a:solidFill>
                <a:latin typeface="Arial"/>
                <a:cs typeface="Arial"/>
              </a:rPr>
              <a:t>it </a:t>
            </a:r>
            <a:r>
              <a:rPr sz="1412" spc="-4" dirty="0">
                <a:solidFill>
                  <a:srgbClr val="0EA246"/>
                </a:solidFill>
                <a:latin typeface="Arial"/>
                <a:cs typeface="Arial"/>
              </a:rPr>
              <a:t>could raise an</a:t>
            </a:r>
            <a:r>
              <a:rPr sz="1412" spc="49" dirty="0">
                <a:solidFill>
                  <a:srgbClr val="0EA246"/>
                </a:solidFill>
                <a:latin typeface="Arial"/>
                <a:cs typeface="Arial"/>
              </a:rPr>
              <a:t> </a:t>
            </a:r>
            <a:r>
              <a:rPr sz="1412" spc="-4" dirty="0">
                <a:solidFill>
                  <a:srgbClr val="0EA246"/>
                </a:solidFill>
                <a:latin typeface="Arial"/>
                <a:cs typeface="Arial"/>
              </a:rPr>
              <a:t>alarm.</a:t>
            </a:r>
            <a:endParaRPr sz="1412" dirty="0">
              <a:solidFill>
                <a:srgbClr val="0EA246"/>
              </a:solidFill>
              <a:latin typeface="Arial"/>
              <a:cs typeface="Arial"/>
            </a:endParaRPr>
          </a:p>
          <a:p>
            <a:pPr marL="314902" marR="196674" indent="-304256" defTabSz="806867">
              <a:spcBef>
                <a:spcPts val="375"/>
              </a:spcBef>
              <a:buFontTx/>
              <a:buChar char="•"/>
              <a:tabLst>
                <a:tab pos="314902" algn="l"/>
                <a:tab pos="315462" algn="l"/>
              </a:tabLst>
            </a:pPr>
            <a:r>
              <a:rPr sz="1588" b="1" spc="-4" dirty="0">
                <a:solidFill>
                  <a:srgbClr val="FF0000"/>
                </a:solidFill>
                <a:uFill>
                  <a:solidFill>
                    <a:srgbClr val="000000"/>
                  </a:solidFill>
                </a:uFill>
                <a:latin typeface="Arial"/>
                <a:cs typeface="Arial"/>
              </a:rPr>
              <a:t>State-based IDS</a:t>
            </a:r>
            <a:r>
              <a:rPr sz="1588" u="sng" spc="-4" dirty="0">
                <a:solidFill>
                  <a:srgbClr val="0000CC"/>
                </a:solidFill>
                <a:uFill>
                  <a:solidFill>
                    <a:srgbClr val="000000"/>
                  </a:solidFill>
                </a:uFill>
                <a:latin typeface="Arial"/>
                <a:cs typeface="Arial"/>
              </a:rPr>
              <a:t>:</a:t>
            </a:r>
            <a:r>
              <a:rPr sz="1588" spc="-4" dirty="0">
                <a:solidFill>
                  <a:srgbClr val="0000CC"/>
                </a:solidFill>
                <a:latin typeface="Arial"/>
                <a:cs typeface="Arial"/>
              </a:rPr>
              <a:t> Monitor </a:t>
            </a:r>
            <a:r>
              <a:rPr sz="1588" dirty="0">
                <a:solidFill>
                  <a:srgbClr val="0000CC"/>
                </a:solidFill>
                <a:latin typeface="Arial"/>
                <a:cs typeface="Arial"/>
              </a:rPr>
              <a:t>the system as it </a:t>
            </a:r>
            <a:r>
              <a:rPr sz="1588" spc="-4" dirty="0">
                <a:solidFill>
                  <a:srgbClr val="0000CC"/>
                </a:solidFill>
                <a:latin typeface="Arial"/>
                <a:cs typeface="Arial"/>
              </a:rPr>
              <a:t>goes through different state changes. </a:t>
            </a:r>
            <a:r>
              <a:rPr sz="1588" dirty="0">
                <a:solidFill>
                  <a:srgbClr val="0000CC"/>
                </a:solidFill>
                <a:latin typeface="Arial"/>
                <a:cs typeface="Arial"/>
              </a:rPr>
              <a:t>If  the </a:t>
            </a:r>
            <a:r>
              <a:rPr sz="1588" spc="-9" dirty="0">
                <a:solidFill>
                  <a:srgbClr val="0000CC"/>
                </a:solidFill>
                <a:latin typeface="Arial"/>
                <a:cs typeface="Arial"/>
              </a:rPr>
              <a:t>rate </a:t>
            </a:r>
            <a:r>
              <a:rPr sz="1588" dirty="0">
                <a:solidFill>
                  <a:srgbClr val="0000CC"/>
                </a:solidFill>
                <a:latin typeface="Arial"/>
                <a:cs typeface="Arial"/>
              </a:rPr>
              <a:t>of </a:t>
            </a:r>
            <a:r>
              <a:rPr sz="1588" spc="-4" dirty="0">
                <a:solidFill>
                  <a:srgbClr val="0000CC"/>
                </a:solidFill>
                <a:latin typeface="Arial"/>
                <a:cs typeface="Arial"/>
              </a:rPr>
              <a:t>state </a:t>
            </a:r>
            <a:r>
              <a:rPr sz="1588" dirty="0">
                <a:solidFill>
                  <a:srgbClr val="0000CC"/>
                </a:solidFill>
                <a:latin typeface="Arial"/>
                <a:cs typeface="Arial"/>
              </a:rPr>
              <a:t>change is </a:t>
            </a:r>
            <a:r>
              <a:rPr sz="1588" spc="-4" dirty="0">
                <a:solidFill>
                  <a:srgbClr val="0000CC"/>
                </a:solidFill>
                <a:latin typeface="Arial"/>
                <a:cs typeface="Arial"/>
              </a:rPr>
              <a:t>faster than a threshold </a:t>
            </a:r>
            <a:r>
              <a:rPr sz="1588" dirty="0">
                <a:solidFill>
                  <a:srgbClr val="0000CC"/>
                </a:solidFill>
                <a:latin typeface="Arial"/>
                <a:cs typeface="Arial"/>
              </a:rPr>
              <a:t>or the </a:t>
            </a:r>
            <a:r>
              <a:rPr sz="1588" spc="-4" dirty="0">
                <a:solidFill>
                  <a:srgbClr val="0000CC"/>
                </a:solidFill>
                <a:latin typeface="Arial"/>
                <a:cs typeface="Arial"/>
              </a:rPr>
              <a:t>system </a:t>
            </a:r>
            <a:r>
              <a:rPr sz="1588" spc="-9" dirty="0">
                <a:solidFill>
                  <a:srgbClr val="0000CC"/>
                </a:solidFill>
                <a:latin typeface="Arial"/>
                <a:cs typeface="Arial"/>
              </a:rPr>
              <a:t>has </a:t>
            </a:r>
            <a:r>
              <a:rPr sz="1588" spc="-4" dirty="0">
                <a:solidFill>
                  <a:srgbClr val="0000CC"/>
                </a:solidFill>
                <a:latin typeface="Arial"/>
                <a:cs typeface="Arial"/>
              </a:rPr>
              <a:t>entered </a:t>
            </a:r>
            <a:r>
              <a:rPr sz="1588" dirty="0">
                <a:solidFill>
                  <a:srgbClr val="0000CC"/>
                </a:solidFill>
                <a:latin typeface="Arial"/>
                <a:cs typeface="Arial"/>
              </a:rPr>
              <a:t>into  </a:t>
            </a:r>
            <a:r>
              <a:rPr sz="1588" spc="-4" dirty="0">
                <a:solidFill>
                  <a:srgbClr val="0000CC"/>
                </a:solidFill>
                <a:latin typeface="Arial"/>
                <a:cs typeface="Arial"/>
              </a:rPr>
              <a:t>previously unseen state, </a:t>
            </a:r>
            <a:r>
              <a:rPr sz="1588" dirty="0">
                <a:solidFill>
                  <a:srgbClr val="0000CC"/>
                </a:solidFill>
                <a:latin typeface="Arial"/>
                <a:cs typeface="Arial"/>
              </a:rPr>
              <a:t>or </a:t>
            </a:r>
            <a:r>
              <a:rPr sz="1588" spc="-9" dirty="0">
                <a:solidFill>
                  <a:srgbClr val="0000CC"/>
                </a:solidFill>
                <a:latin typeface="Arial"/>
                <a:cs typeface="Arial"/>
              </a:rPr>
              <a:t>the </a:t>
            </a:r>
            <a:r>
              <a:rPr sz="1588" spc="-4" dirty="0">
                <a:solidFill>
                  <a:srgbClr val="0000CC"/>
                </a:solidFill>
                <a:latin typeface="Arial"/>
                <a:cs typeface="Arial"/>
              </a:rPr>
              <a:t>system </a:t>
            </a:r>
            <a:r>
              <a:rPr sz="1588" spc="-9" dirty="0">
                <a:solidFill>
                  <a:srgbClr val="0000CC"/>
                </a:solidFill>
                <a:latin typeface="Arial"/>
                <a:cs typeface="Arial"/>
              </a:rPr>
              <a:t>has </a:t>
            </a:r>
            <a:r>
              <a:rPr sz="1588" spc="-4" dirty="0">
                <a:solidFill>
                  <a:srgbClr val="0000CC"/>
                </a:solidFill>
                <a:latin typeface="Arial"/>
                <a:cs typeface="Arial"/>
              </a:rPr>
              <a:t>veered into </a:t>
            </a:r>
            <a:r>
              <a:rPr sz="1588" dirty="0">
                <a:solidFill>
                  <a:srgbClr val="0000CC"/>
                </a:solidFill>
                <a:latin typeface="Arial"/>
                <a:cs typeface="Arial"/>
              </a:rPr>
              <a:t>an </a:t>
            </a:r>
            <a:r>
              <a:rPr sz="1588" spc="-4" dirty="0">
                <a:solidFill>
                  <a:srgbClr val="0000CC"/>
                </a:solidFill>
                <a:latin typeface="Arial"/>
                <a:cs typeface="Arial"/>
              </a:rPr>
              <a:t>unsafe mode, </a:t>
            </a:r>
            <a:r>
              <a:rPr sz="1588" dirty="0">
                <a:solidFill>
                  <a:srgbClr val="0000CC"/>
                </a:solidFill>
                <a:latin typeface="Arial"/>
                <a:cs typeface="Arial"/>
              </a:rPr>
              <a:t>it </a:t>
            </a:r>
            <a:r>
              <a:rPr sz="1588" spc="-9" dirty="0">
                <a:solidFill>
                  <a:srgbClr val="0000CC"/>
                </a:solidFill>
                <a:latin typeface="Arial"/>
                <a:cs typeface="Arial"/>
              </a:rPr>
              <a:t>could  </a:t>
            </a:r>
            <a:r>
              <a:rPr sz="1588" dirty="0">
                <a:solidFill>
                  <a:srgbClr val="0000CC"/>
                </a:solidFill>
                <a:latin typeface="Arial"/>
                <a:cs typeface="Arial"/>
              </a:rPr>
              <a:t>raise an</a:t>
            </a:r>
            <a:r>
              <a:rPr sz="1588" spc="-31" dirty="0">
                <a:solidFill>
                  <a:srgbClr val="0000CC"/>
                </a:solidFill>
                <a:latin typeface="Arial"/>
                <a:cs typeface="Arial"/>
              </a:rPr>
              <a:t> </a:t>
            </a:r>
            <a:r>
              <a:rPr sz="1588" spc="-4" dirty="0">
                <a:solidFill>
                  <a:srgbClr val="0000CC"/>
                </a:solidFill>
                <a:latin typeface="Arial"/>
                <a:cs typeface="Arial"/>
              </a:rPr>
              <a:t>alarm.</a:t>
            </a:r>
            <a:endParaRPr sz="1588" dirty="0">
              <a:solidFill>
                <a:srgbClr val="0000CC"/>
              </a:solidFill>
              <a:latin typeface="Arial"/>
              <a:cs typeface="Arial"/>
            </a:endParaRPr>
          </a:p>
          <a:p>
            <a:pPr marL="314902" indent="-304256" defTabSz="806867">
              <a:spcBef>
                <a:spcPts val="401"/>
              </a:spcBef>
              <a:buFontTx/>
              <a:buChar char="•"/>
              <a:tabLst>
                <a:tab pos="314902" algn="l"/>
                <a:tab pos="315462" algn="l"/>
              </a:tabLst>
            </a:pPr>
            <a:r>
              <a:rPr sz="1588" b="1" spc="-4" dirty="0">
                <a:solidFill>
                  <a:srgbClr val="FF0000"/>
                </a:solidFill>
                <a:uFill>
                  <a:solidFill>
                    <a:srgbClr val="000000"/>
                  </a:solidFill>
                </a:uFill>
                <a:latin typeface="Arial"/>
                <a:cs typeface="Arial"/>
              </a:rPr>
              <a:t>Misuse-based IDS:</a:t>
            </a:r>
            <a:r>
              <a:rPr sz="1588" b="1" spc="-4" dirty="0">
                <a:solidFill>
                  <a:srgbClr val="FF0000"/>
                </a:solidFill>
                <a:latin typeface="Arial"/>
                <a:cs typeface="Arial"/>
              </a:rPr>
              <a:t> </a:t>
            </a:r>
            <a:r>
              <a:rPr sz="1588" spc="-4" dirty="0">
                <a:solidFill>
                  <a:srgbClr val="0000CC"/>
                </a:solidFill>
                <a:latin typeface="Arial"/>
                <a:cs typeface="Arial"/>
              </a:rPr>
              <a:t>Identify activities that </a:t>
            </a:r>
            <a:r>
              <a:rPr sz="1588" spc="-9" dirty="0">
                <a:solidFill>
                  <a:srgbClr val="0000CC"/>
                </a:solidFill>
                <a:latin typeface="Arial"/>
                <a:cs typeface="Arial"/>
              </a:rPr>
              <a:t>could </a:t>
            </a:r>
            <a:r>
              <a:rPr sz="1588" dirty="0">
                <a:solidFill>
                  <a:srgbClr val="0000CC"/>
                </a:solidFill>
                <a:latin typeface="Arial"/>
                <a:cs typeface="Arial"/>
              </a:rPr>
              <a:t>be easily</a:t>
            </a:r>
            <a:r>
              <a:rPr sz="1588" spc="-9" dirty="0">
                <a:solidFill>
                  <a:srgbClr val="0000CC"/>
                </a:solidFill>
                <a:latin typeface="Arial"/>
                <a:cs typeface="Arial"/>
              </a:rPr>
              <a:t> </a:t>
            </a:r>
            <a:r>
              <a:rPr sz="1588" spc="-4" dirty="0">
                <a:solidFill>
                  <a:srgbClr val="0000CC"/>
                </a:solidFill>
                <a:latin typeface="Arial"/>
                <a:cs typeface="Arial"/>
              </a:rPr>
              <a:t>misused.</a:t>
            </a:r>
            <a:endParaRPr sz="1588" dirty="0">
              <a:solidFill>
                <a:srgbClr val="0000CC"/>
              </a:solidFill>
              <a:latin typeface="Arial"/>
              <a:cs typeface="Arial"/>
            </a:endParaRPr>
          </a:p>
          <a:p>
            <a:pPr marL="667346" marR="419122" lvl="1" indent="-253266" defTabSz="806867">
              <a:spcBef>
                <a:spcPts val="344"/>
              </a:spcBef>
              <a:buFontTx/>
              <a:buChar char="–"/>
              <a:tabLst>
                <a:tab pos="667346" algn="l"/>
                <a:tab pos="667906" algn="l"/>
              </a:tabLst>
            </a:pPr>
            <a:r>
              <a:rPr sz="1412" spc="-4" dirty="0">
                <a:solidFill>
                  <a:srgbClr val="0EA246"/>
                </a:solidFill>
                <a:latin typeface="Arial"/>
                <a:cs typeface="Arial"/>
              </a:rPr>
              <a:t>Example: </a:t>
            </a:r>
            <a:r>
              <a:rPr sz="1412" spc="4" dirty="0">
                <a:solidFill>
                  <a:srgbClr val="0EA246"/>
                </a:solidFill>
                <a:latin typeface="Arial"/>
                <a:cs typeface="Arial"/>
              </a:rPr>
              <a:t>An </a:t>
            </a:r>
            <a:r>
              <a:rPr sz="1412" spc="-4" dirty="0">
                <a:solidFill>
                  <a:srgbClr val="0EA246"/>
                </a:solidFill>
                <a:latin typeface="Arial"/>
                <a:cs typeface="Arial"/>
              </a:rPr>
              <a:t>attempt </a:t>
            </a:r>
            <a:r>
              <a:rPr sz="1412" spc="4" dirty="0">
                <a:solidFill>
                  <a:srgbClr val="0EA246"/>
                </a:solidFill>
                <a:latin typeface="Arial"/>
                <a:cs typeface="Arial"/>
              </a:rPr>
              <a:t>to </a:t>
            </a:r>
            <a:r>
              <a:rPr sz="1412" spc="-4" dirty="0">
                <a:solidFill>
                  <a:srgbClr val="0EA246"/>
                </a:solidFill>
                <a:latin typeface="Arial"/>
                <a:cs typeface="Arial"/>
              </a:rPr>
              <a:t>access </a:t>
            </a:r>
            <a:r>
              <a:rPr sz="1412" dirty="0">
                <a:solidFill>
                  <a:srgbClr val="0EA246"/>
                </a:solidFill>
                <a:latin typeface="Arial"/>
                <a:cs typeface="Arial"/>
              </a:rPr>
              <a:t>a </a:t>
            </a:r>
            <a:r>
              <a:rPr sz="1412" spc="-4" dirty="0">
                <a:solidFill>
                  <a:srgbClr val="0EA246"/>
                </a:solidFill>
                <a:latin typeface="Arial"/>
                <a:cs typeface="Arial"/>
              </a:rPr>
              <a:t>password </a:t>
            </a:r>
            <a:r>
              <a:rPr sz="1412" dirty="0">
                <a:solidFill>
                  <a:srgbClr val="0EA246"/>
                </a:solidFill>
                <a:latin typeface="Arial"/>
                <a:cs typeface="Arial"/>
              </a:rPr>
              <a:t>file </a:t>
            </a:r>
            <a:r>
              <a:rPr sz="1412" spc="-9" dirty="0">
                <a:solidFill>
                  <a:srgbClr val="0EA246"/>
                </a:solidFill>
                <a:latin typeface="Arial"/>
                <a:cs typeface="Arial"/>
              </a:rPr>
              <a:t>is </a:t>
            </a:r>
            <a:r>
              <a:rPr sz="1412" spc="-4" dirty="0">
                <a:solidFill>
                  <a:srgbClr val="0EA246"/>
                </a:solidFill>
                <a:latin typeface="Arial"/>
                <a:cs typeface="Arial"/>
              </a:rPr>
              <a:t>suspect, </a:t>
            </a:r>
            <a:r>
              <a:rPr sz="1412" spc="-9" dirty="0">
                <a:solidFill>
                  <a:srgbClr val="0EA246"/>
                </a:solidFill>
                <a:latin typeface="Arial"/>
                <a:cs typeface="Arial"/>
              </a:rPr>
              <a:t>except for </a:t>
            </a:r>
            <a:r>
              <a:rPr sz="1412" dirty="0">
                <a:solidFill>
                  <a:srgbClr val="0EA246"/>
                </a:solidFill>
                <a:latin typeface="Arial"/>
                <a:cs typeface="Arial"/>
              </a:rPr>
              <a:t>few </a:t>
            </a:r>
            <a:r>
              <a:rPr sz="1412" spc="-4" dirty="0">
                <a:solidFill>
                  <a:srgbClr val="0EA246"/>
                </a:solidFill>
                <a:latin typeface="Arial"/>
                <a:cs typeface="Arial"/>
              </a:rPr>
              <a:t>utilities like  login, </a:t>
            </a:r>
            <a:r>
              <a:rPr sz="1412" spc="-9" dirty="0">
                <a:solidFill>
                  <a:srgbClr val="0EA246"/>
                </a:solidFill>
                <a:latin typeface="Arial"/>
                <a:cs typeface="Arial"/>
              </a:rPr>
              <a:t>password </a:t>
            </a:r>
            <a:r>
              <a:rPr sz="1412" spc="-4" dirty="0">
                <a:solidFill>
                  <a:srgbClr val="0EA246"/>
                </a:solidFill>
                <a:latin typeface="Arial"/>
                <a:cs typeface="Arial"/>
              </a:rPr>
              <a:t>change, </a:t>
            </a:r>
            <a:r>
              <a:rPr sz="1412" dirty="0">
                <a:solidFill>
                  <a:srgbClr val="0EA246"/>
                </a:solidFill>
                <a:latin typeface="Arial"/>
                <a:cs typeface="Arial"/>
              </a:rPr>
              <a:t>create</a:t>
            </a:r>
            <a:r>
              <a:rPr sz="1412" spc="35" dirty="0">
                <a:solidFill>
                  <a:srgbClr val="0EA246"/>
                </a:solidFill>
                <a:latin typeface="Arial"/>
                <a:cs typeface="Arial"/>
              </a:rPr>
              <a:t> </a:t>
            </a:r>
            <a:r>
              <a:rPr sz="1412" spc="-9" dirty="0">
                <a:solidFill>
                  <a:srgbClr val="0EA246"/>
                </a:solidFill>
                <a:latin typeface="Arial"/>
                <a:cs typeface="Arial"/>
              </a:rPr>
              <a:t>user</a:t>
            </a:r>
            <a:r>
              <a:rPr sz="1412" spc="-9" dirty="0">
                <a:solidFill>
                  <a:srgbClr val="0000CC"/>
                </a:solidFill>
                <a:latin typeface="Arial"/>
                <a:cs typeface="Arial"/>
              </a:rPr>
              <a:t>.</a:t>
            </a:r>
            <a:endParaRPr sz="1412" dirty="0">
              <a:solidFill>
                <a:srgbClr val="0000CC"/>
              </a:solidFill>
              <a:latin typeface="Arial"/>
              <a:cs typeface="Arial"/>
            </a:endParaRPr>
          </a:p>
        </p:txBody>
      </p:sp>
      <p:sp>
        <p:nvSpPr>
          <p:cNvPr id="4" name="Title 5">
            <a:extLst>
              <a:ext uri="{FF2B5EF4-FFF2-40B4-BE49-F238E27FC236}">
                <a16:creationId xmlns:a16="http://schemas.microsoft.com/office/drawing/2014/main" id="{CC7A9E50-0F0E-4589-8309-0FCC80F70157}"/>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08B1-ED37-4C6F-90FD-74402DF27EEB}"/>
              </a:ext>
            </a:extLst>
          </p:cNvPr>
          <p:cNvSpPr>
            <a:spLocks noGrp="1"/>
          </p:cNvSpPr>
          <p:nvPr>
            <p:ph type="title"/>
          </p:nvPr>
        </p:nvSpPr>
        <p:spPr>
          <a:xfrm>
            <a:off x="1314299" y="257113"/>
            <a:ext cx="6659417" cy="597536"/>
          </a:xfrm>
        </p:spPr>
        <p:txBody>
          <a:bodyPr>
            <a:normAutofit/>
          </a:bodyPr>
          <a:lstStyle/>
          <a:p>
            <a:pPr marL="11206">
              <a:spcBef>
                <a:spcPts val="93"/>
              </a:spcBef>
            </a:pPr>
            <a:r>
              <a:rPr lang="en-IN" sz="2800" dirty="0">
                <a:solidFill>
                  <a:srgbClr val="C00000"/>
                </a:solidFill>
                <a:latin typeface="Arial Black" panose="020B0A04020102020204" pitchFamily="34" charset="0"/>
              </a:rPr>
              <a:t>Policy Based IDS</a:t>
            </a:r>
          </a:p>
        </p:txBody>
      </p:sp>
      <p:sp>
        <p:nvSpPr>
          <p:cNvPr id="3" name="Text Placeholder 2">
            <a:extLst>
              <a:ext uri="{FF2B5EF4-FFF2-40B4-BE49-F238E27FC236}">
                <a16:creationId xmlns:a16="http://schemas.microsoft.com/office/drawing/2014/main" id="{233EABD2-CD65-49CD-9528-BCB84CDA0B30}"/>
              </a:ext>
            </a:extLst>
          </p:cNvPr>
          <p:cNvSpPr>
            <a:spLocks noGrp="1"/>
          </p:cNvSpPr>
          <p:nvPr>
            <p:ph type="body" idx="1"/>
          </p:nvPr>
        </p:nvSpPr>
        <p:spPr>
          <a:xfrm>
            <a:off x="683568" y="1116145"/>
            <a:ext cx="7920880" cy="5741855"/>
          </a:xfrm>
        </p:spPr>
        <p:txBody>
          <a:bodyPr>
            <a:normAutofit/>
          </a:bodyPr>
          <a:lstStyle/>
          <a:p>
            <a:r>
              <a:rPr lang="en-IN" sz="1588" b="1" kern="1200" spc="-4" dirty="0">
                <a:solidFill>
                  <a:srgbClr val="FF0000"/>
                </a:solidFill>
              </a:rPr>
              <a:t>Policy-Based </a:t>
            </a:r>
            <a:r>
              <a:rPr lang="en-IN" sz="1588" kern="1200" spc="-4" dirty="0">
                <a:solidFill>
                  <a:srgbClr val="0000CC"/>
                </a:solidFill>
              </a:rPr>
              <a:t>- This approach requires administrators to configure security policies according to organizational security policies and the network infrastructure. When an activity occurs that violates a security policy, an alert is triggered and sent to the system administrators</a:t>
            </a:r>
          </a:p>
          <a:p>
            <a:r>
              <a:rPr lang="en-IN" sz="1588" kern="1200" spc="-4" dirty="0">
                <a:solidFill>
                  <a:srgbClr val="0000CC"/>
                </a:solidFill>
              </a:rPr>
              <a:t>Policy-based techniques establish boundaries between the allowed and not allowed events by imposing a set of rules. </a:t>
            </a:r>
          </a:p>
          <a:p>
            <a:r>
              <a:rPr lang="en-IN" sz="1588" kern="1200" spc="-4" dirty="0">
                <a:solidFill>
                  <a:srgbClr val="0000CC"/>
                </a:solidFill>
              </a:rPr>
              <a:t>It solves two major problems: (1) detection of unknown attacks, (2) classification of normal unseen </a:t>
            </a:r>
            <a:r>
              <a:rPr lang="en-IN" sz="1588" kern="1200" spc="-4" dirty="0" err="1">
                <a:solidFill>
                  <a:srgbClr val="0000CC"/>
                </a:solidFill>
              </a:rPr>
              <a:t>behavior</a:t>
            </a:r>
            <a:r>
              <a:rPr lang="en-IN" sz="1588" kern="1200" spc="-4" dirty="0">
                <a:solidFill>
                  <a:srgbClr val="0000CC"/>
                </a:solidFill>
              </a:rPr>
              <a:t> into attack class. This approach is flexible.</a:t>
            </a:r>
            <a:endParaRPr lang="en-IN" sz="1800" kern="1200" spc="-4" dirty="0">
              <a:solidFill>
                <a:srgbClr val="0000CC"/>
              </a:solidFill>
            </a:endParaRPr>
          </a:p>
          <a:p>
            <a:pPr marL="0" indent="0">
              <a:buNone/>
            </a:pPr>
            <a:r>
              <a:rPr lang="en-IN" sz="1800" b="1" kern="1200" spc="-4" dirty="0">
                <a:solidFill>
                  <a:srgbClr val="FF0000"/>
                </a:solidFill>
              </a:rPr>
              <a:t>Drawback </a:t>
            </a:r>
          </a:p>
          <a:p>
            <a:r>
              <a:rPr lang="en-IN" sz="1588" kern="1200" spc="-4" dirty="0">
                <a:solidFill>
                  <a:srgbClr val="0000CC"/>
                </a:solidFill>
              </a:rPr>
              <a:t>First, a security specialist is required to design effective policies. </a:t>
            </a:r>
          </a:p>
          <a:p>
            <a:r>
              <a:rPr lang="en-IN" sz="1588" kern="1200" spc="-4" dirty="0">
                <a:solidFill>
                  <a:srgbClr val="0000CC"/>
                </a:solidFill>
              </a:rPr>
              <a:t>Second, defined policies should be consistent and in a logically correct state throughout the system to avoid any adverse circumstances. </a:t>
            </a:r>
          </a:p>
          <a:p>
            <a:r>
              <a:rPr lang="en-IN" sz="1588" kern="1200" spc="-4" dirty="0">
                <a:solidFill>
                  <a:srgbClr val="0000CC"/>
                </a:solidFill>
              </a:rPr>
              <a:t>Policies are interrelated through their associated conditions, and, therefore, there may exist </a:t>
            </a:r>
            <a:r>
              <a:rPr lang="en-IN" sz="1588" kern="1200" spc="-4" dirty="0">
                <a:solidFill>
                  <a:srgbClr val="0EA246"/>
                </a:solidFill>
              </a:rPr>
              <a:t>inter or </a:t>
            </a:r>
            <a:r>
              <a:rPr lang="en-IN" sz="1588" kern="1200" spc="-4" dirty="0" err="1">
                <a:solidFill>
                  <a:srgbClr val="0EA246"/>
                </a:solidFill>
              </a:rPr>
              <a:t>intrapolicy</a:t>
            </a:r>
            <a:r>
              <a:rPr lang="en-IN" sz="1588" kern="1200" spc="-4" dirty="0">
                <a:solidFill>
                  <a:srgbClr val="0EA246"/>
                </a:solidFill>
              </a:rPr>
              <a:t> conflicts </a:t>
            </a:r>
            <a:r>
              <a:rPr lang="en-IN" sz="1588" kern="1200" spc="-4" dirty="0">
                <a:solidFill>
                  <a:srgbClr val="0000CC"/>
                </a:solidFill>
              </a:rPr>
              <a:t>as an incoming event may trigger more than one rule either within a policy or between two policies. </a:t>
            </a:r>
          </a:p>
          <a:p>
            <a:r>
              <a:rPr lang="en-IN" sz="1588" kern="1200" spc="-4" dirty="0">
                <a:solidFill>
                  <a:srgbClr val="0000CC"/>
                </a:solidFill>
              </a:rPr>
              <a:t>Moreover, these policies are usually implemented sequentially, and improper ordering can cause a feedback loop or deadlock situation.</a:t>
            </a:r>
          </a:p>
          <a:p>
            <a:r>
              <a:rPr lang="en-IN" sz="1588" kern="1200" spc="-4" dirty="0">
                <a:solidFill>
                  <a:srgbClr val="0000CC"/>
                </a:solidFill>
              </a:rPr>
              <a:t>However, ontology-based systems can be used to simplify the policy specification and management tasks.</a:t>
            </a:r>
          </a:p>
        </p:txBody>
      </p:sp>
      <p:sp>
        <p:nvSpPr>
          <p:cNvPr id="4" name="Title 5">
            <a:extLst>
              <a:ext uri="{FF2B5EF4-FFF2-40B4-BE49-F238E27FC236}">
                <a16:creationId xmlns:a16="http://schemas.microsoft.com/office/drawing/2014/main" id="{3B617487-F6BA-473E-AAC4-1D888D3ECB60}"/>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extLst>
      <p:ext uri="{BB962C8B-B14F-4D97-AF65-F5344CB8AC3E}">
        <p14:creationId xmlns:p14="http://schemas.microsoft.com/office/powerpoint/2010/main" val="19309265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547" y="601933"/>
            <a:ext cx="2130799" cy="441071"/>
          </a:xfrm>
          <a:prstGeom prst="rect">
            <a:avLst/>
          </a:prstGeom>
        </p:spPr>
        <p:txBody>
          <a:bodyPr vert="horz" wrap="square" lIns="0" tIns="10085" rIns="0" bIns="0" rtlCol="0">
            <a:spAutoFit/>
          </a:bodyPr>
          <a:lstStyle/>
          <a:p>
            <a:pPr marL="11206">
              <a:spcBef>
                <a:spcPts val="93"/>
              </a:spcBef>
            </a:pPr>
            <a:r>
              <a:rPr sz="2800" dirty="0">
                <a:solidFill>
                  <a:srgbClr val="C00000"/>
                </a:solidFill>
                <a:latin typeface="Arial Black" panose="020B0A04020102020204" pitchFamily="34" charset="0"/>
              </a:rPr>
              <a:t>Honeypot</a:t>
            </a:r>
          </a:p>
        </p:txBody>
      </p:sp>
      <p:sp>
        <p:nvSpPr>
          <p:cNvPr id="3" name="object 3"/>
          <p:cNvSpPr txBox="1"/>
          <p:nvPr/>
        </p:nvSpPr>
        <p:spPr>
          <a:xfrm>
            <a:off x="685800" y="1102054"/>
            <a:ext cx="8173570" cy="4653891"/>
          </a:xfrm>
          <a:prstGeom prst="rect">
            <a:avLst/>
          </a:prstGeom>
        </p:spPr>
        <p:txBody>
          <a:bodyPr vert="horz" wrap="square" lIns="0" tIns="57710" rIns="0" bIns="0" rtlCol="0">
            <a:spAutoFit/>
          </a:bodyPr>
          <a:lstStyle/>
          <a:p>
            <a:pPr marL="314902" marR="272878" indent="-304256" defTabSz="806867">
              <a:lnSpc>
                <a:spcPts val="1527"/>
              </a:lnSpc>
              <a:spcBef>
                <a:spcPts val="454"/>
              </a:spcBef>
              <a:spcAft>
                <a:spcPts val="600"/>
              </a:spcAft>
              <a:buFontTx/>
              <a:buChar char="•"/>
              <a:tabLst>
                <a:tab pos="314902" algn="l"/>
                <a:tab pos="315462" algn="l"/>
              </a:tabLst>
            </a:pPr>
            <a:r>
              <a:rPr sz="1600" dirty="0">
                <a:solidFill>
                  <a:srgbClr val="0000CC"/>
                </a:solidFill>
                <a:latin typeface="Arial"/>
                <a:cs typeface="Arial"/>
              </a:rPr>
              <a:t>A </a:t>
            </a:r>
            <a:r>
              <a:rPr sz="1600" spc="-4" dirty="0">
                <a:solidFill>
                  <a:srgbClr val="0000CC"/>
                </a:solidFill>
                <a:latin typeface="Arial"/>
                <a:cs typeface="Arial"/>
              </a:rPr>
              <a:t>honeypot </a:t>
            </a:r>
            <a:r>
              <a:rPr sz="1600" spc="-13" dirty="0">
                <a:solidFill>
                  <a:srgbClr val="0000CC"/>
                </a:solidFill>
                <a:latin typeface="Arial"/>
                <a:cs typeface="Arial"/>
              </a:rPr>
              <a:t>is </a:t>
            </a:r>
            <a:r>
              <a:rPr sz="1600" spc="-4" dirty="0">
                <a:solidFill>
                  <a:srgbClr val="0000CC"/>
                </a:solidFill>
                <a:latin typeface="Arial"/>
                <a:cs typeface="Arial"/>
              </a:rPr>
              <a:t>a </a:t>
            </a:r>
            <a:r>
              <a:rPr sz="1600" dirty="0">
                <a:solidFill>
                  <a:srgbClr val="FF0000"/>
                </a:solidFill>
                <a:latin typeface="Arial"/>
                <a:cs typeface="Arial"/>
              </a:rPr>
              <a:t>trap to </a:t>
            </a:r>
            <a:r>
              <a:rPr sz="1600" spc="-4" dirty="0">
                <a:solidFill>
                  <a:srgbClr val="FF0000"/>
                </a:solidFill>
                <a:latin typeface="Arial"/>
                <a:cs typeface="Arial"/>
              </a:rPr>
              <a:t>detect</a:t>
            </a:r>
            <a:r>
              <a:rPr sz="1600" spc="-4" dirty="0">
                <a:solidFill>
                  <a:srgbClr val="0000CC"/>
                </a:solidFill>
                <a:latin typeface="Arial"/>
                <a:cs typeface="Arial"/>
              </a:rPr>
              <a:t>, </a:t>
            </a:r>
            <a:r>
              <a:rPr sz="1600" dirty="0">
                <a:solidFill>
                  <a:srgbClr val="0000CC"/>
                </a:solidFill>
                <a:latin typeface="Arial"/>
                <a:cs typeface="Arial"/>
              </a:rPr>
              <a:t>deflect or in </a:t>
            </a:r>
            <a:r>
              <a:rPr sz="1600" spc="-4" dirty="0">
                <a:solidFill>
                  <a:srgbClr val="0000CC"/>
                </a:solidFill>
                <a:latin typeface="Arial"/>
                <a:cs typeface="Arial"/>
              </a:rPr>
              <a:t>some </a:t>
            </a:r>
            <a:r>
              <a:rPr sz="1600" dirty="0">
                <a:solidFill>
                  <a:srgbClr val="0000CC"/>
                </a:solidFill>
                <a:latin typeface="Arial"/>
                <a:cs typeface="Arial"/>
              </a:rPr>
              <a:t>manner </a:t>
            </a:r>
            <a:r>
              <a:rPr sz="1600" spc="-4" dirty="0">
                <a:solidFill>
                  <a:srgbClr val="0000CC"/>
                </a:solidFill>
                <a:latin typeface="Arial"/>
                <a:cs typeface="Arial"/>
              </a:rPr>
              <a:t>counteract attempts </a:t>
            </a:r>
            <a:r>
              <a:rPr sz="1600" dirty="0">
                <a:solidFill>
                  <a:srgbClr val="0000CC"/>
                </a:solidFill>
                <a:latin typeface="Arial"/>
                <a:cs typeface="Arial"/>
              </a:rPr>
              <a:t>at  </a:t>
            </a:r>
            <a:r>
              <a:rPr sz="1600" spc="-4" dirty="0">
                <a:solidFill>
                  <a:srgbClr val="0000CC"/>
                </a:solidFill>
                <a:latin typeface="Arial"/>
                <a:cs typeface="Arial"/>
              </a:rPr>
              <a:t>unauthorized use </a:t>
            </a:r>
            <a:r>
              <a:rPr sz="1600" spc="-9" dirty="0">
                <a:solidFill>
                  <a:srgbClr val="0000CC"/>
                </a:solidFill>
                <a:latin typeface="Arial"/>
                <a:cs typeface="Arial"/>
              </a:rPr>
              <a:t>of information </a:t>
            </a:r>
            <a:r>
              <a:rPr sz="1600" spc="-4" dirty="0">
                <a:solidFill>
                  <a:srgbClr val="0000CC"/>
                </a:solidFill>
                <a:latin typeface="Arial"/>
                <a:cs typeface="Arial"/>
              </a:rPr>
              <a:t>systems.</a:t>
            </a:r>
            <a:r>
              <a:rPr sz="1600" spc="62" dirty="0">
                <a:solidFill>
                  <a:srgbClr val="0000CC"/>
                </a:solidFill>
                <a:latin typeface="Arial"/>
                <a:cs typeface="Arial"/>
              </a:rPr>
              <a:t> </a:t>
            </a:r>
            <a:r>
              <a:rPr sz="1600" spc="-4" dirty="0">
                <a:solidFill>
                  <a:srgbClr val="0000CC"/>
                </a:solidFill>
                <a:latin typeface="Arial"/>
                <a:cs typeface="Arial"/>
              </a:rPr>
              <a:t>–</a:t>
            </a:r>
            <a:endParaRPr sz="1600" dirty="0">
              <a:solidFill>
                <a:srgbClr val="0000CC"/>
              </a:solidFill>
              <a:latin typeface="Arial"/>
              <a:cs typeface="Arial"/>
            </a:endParaRPr>
          </a:p>
          <a:p>
            <a:pPr marL="314902" marR="82368" indent="-304256" defTabSz="806867">
              <a:lnSpc>
                <a:spcPts val="1527"/>
              </a:lnSpc>
              <a:spcBef>
                <a:spcPts val="379"/>
              </a:spcBef>
              <a:spcAft>
                <a:spcPts val="600"/>
              </a:spcAft>
              <a:buFontTx/>
              <a:buChar char="•"/>
              <a:tabLst>
                <a:tab pos="314902" algn="l"/>
                <a:tab pos="315462" algn="l"/>
              </a:tabLst>
            </a:pPr>
            <a:r>
              <a:rPr sz="1600" dirty="0">
                <a:solidFill>
                  <a:srgbClr val="0000CC"/>
                </a:solidFill>
                <a:latin typeface="Arial"/>
                <a:cs typeface="Arial"/>
              </a:rPr>
              <a:t>A </a:t>
            </a:r>
            <a:r>
              <a:rPr sz="1600" spc="-4" dirty="0">
                <a:solidFill>
                  <a:srgbClr val="0000CC"/>
                </a:solidFill>
                <a:latin typeface="Arial"/>
                <a:cs typeface="Arial"/>
              </a:rPr>
              <a:t>honeypot </a:t>
            </a:r>
            <a:r>
              <a:rPr sz="1600" spc="-13" dirty="0">
                <a:solidFill>
                  <a:srgbClr val="0000CC"/>
                </a:solidFill>
                <a:latin typeface="Arial"/>
                <a:cs typeface="Arial"/>
              </a:rPr>
              <a:t>is </a:t>
            </a:r>
            <a:r>
              <a:rPr sz="1600" spc="-4" dirty="0">
                <a:solidFill>
                  <a:srgbClr val="0000CC"/>
                </a:solidFill>
                <a:latin typeface="Arial"/>
                <a:cs typeface="Arial"/>
              </a:rPr>
              <a:t>usually a computer, </a:t>
            </a:r>
            <a:r>
              <a:rPr sz="1600" spc="-9" dirty="0">
                <a:solidFill>
                  <a:srgbClr val="0000CC"/>
                </a:solidFill>
                <a:latin typeface="Arial"/>
                <a:cs typeface="Arial"/>
              </a:rPr>
              <a:t>and </a:t>
            </a:r>
            <a:r>
              <a:rPr sz="1600" spc="-4" dirty="0">
                <a:solidFill>
                  <a:srgbClr val="0000CC"/>
                </a:solidFill>
                <a:latin typeface="Arial"/>
                <a:cs typeface="Arial"/>
              </a:rPr>
              <a:t>sometimes data </a:t>
            </a:r>
            <a:r>
              <a:rPr sz="1600" dirty="0">
                <a:solidFill>
                  <a:srgbClr val="0000CC"/>
                </a:solidFill>
                <a:latin typeface="Arial"/>
                <a:cs typeface="Arial"/>
              </a:rPr>
              <a:t>or an unused IP </a:t>
            </a:r>
            <a:r>
              <a:rPr sz="1600" spc="-4" dirty="0">
                <a:solidFill>
                  <a:srgbClr val="0000CC"/>
                </a:solidFill>
                <a:latin typeface="Arial"/>
                <a:cs typeface="Arial"/>
              </a:rPr>
              <a:t>address  </a:t>
            </a:r>
            <a:r>
              <a:rPr sz="1600" dirty="0">
                <a:solidFill>
                  <a:srgbClr val="0000CC"/>
                </a:solidFill>
                <a:latin typeface="Arial"/>
                <a:cs typeface="Arial"/>
              </a:rPr>
              <a:t>space </a:t>
            </a:r>
            <a:r>
              <a:rPr sz="1600" spc="-4" dirty="0">
                <a:solidFill>
                  <a:srgbClr val="0000CC"/>
                </a:solidFill>
                <a:latin typeface="Arial"/>
                <a:cs typeface="Arial"/>
              </a:rPr>
              <a:t>that appears </a:t>
            </a:r>
            <a:r>
              <a:rPr sz="1600" dirty="0">
                <a:solidFill>
                  <a:srgbClr val="0000CC"/>
                </a:solidFill>
                <a:latin typeface="Arial"/>
                <a:cs typeface="Arial"/>
              </a:rPr>
              <a:t>to be </a:t>
            </a:r>
            <a:r>
              <a:rPr sz="1600" spc="-4" dirty="0">
                <a:solidFill>
                  <a:srgbClr val="0000CC"/>
                </a:solidFill>
                <a:latin typeface="Arial"/>
                <a:cs typeface="Arial"/>
              </a:rPr>
              <a:t>part </a:t>
            </a:r>
            <a:r>
              <a:rPr sz="1600" dirty="0">
                <a:solidFill>
                  <a:srgbClr val="0000CC"/>
                </a:solidFill>
                <a:latin typeface="Arial"/>
                <a:cs typeface="Arial"/>
              </a:rPr>
              <a:t>of </a:t>
            </a:r>
            <a:r>
              <a:rPr sz="1600" spc="-4" dirty="0">
                <a:solidFill>
                  <a:srgbClr val="0000CC"/>
                </a:solidFill>
                <a:latin typeface="Arial"/>
                <a:cs typeface="Arial"/>
              </a:rPr>
              <a:t>a </a:t>
            </a:r>
            <a:r>
              <a:rPr sz="1600" spc="-9" dirty="0">
                <a:solidFill>
                  <a:srgbClr val="0000CC"/>
                </a:solidFill>
                <a:latin typeface="Arial"/>
                <a:cs typeface="Arial"/>
              </a:rPr>
              <a:t>network but </a:t>
            </a:r>
            <a:r>
              <a:rPr sz="1600" spc="-4" dirty="0">
                <a:solidFill>
                  <a:srgbClr val="0000CC"/>
                </a:solidFill>
                <a:latin typeface="Arial"/>
                <a:cs typeface="Arial"/>
              </a:rPr>
              <a:t>which </a:t>
            </a:r>
            <a:r>
              <a:rPr sz="1600" dirty="0">
                <a:solidFill>
                  <a:srgbClr val="0000CC"/>
                </a:solidFill>
                <a:latin typeface="Arial"/>
                <a:cs typeface="Arial"/>
              </a:rPr>
              <a:t>is </a:t>
            </a:r>
            <a:r>
              <a:rPr sz="1600" spc="-4" dirty="0">
                <a:solidFill>
                  <a:srgbClr val="0000CC"/>
                </a:solidFill>
                <a:latin typeface="Arial"/>
                <a:cs typeface="Arial"/>
              </a:rPr>
              <a:t>actually </a:t>
            </a:r>
            <a:r>
              <a:rPr sz="1600" spc="-4" dirty="0">
                <a:solidFill>
                  <a:srgbClr val="FF0000"/>
                </a:solidFill>
                <a:latin typeface="Arial"/>
                <a:cs typeface="Arial"/>
              </a:rPr>
              <a:t>isolated,  unprotected </a:t>
            </a:r>
            <a:r>
              <a:rPr sz="1600" dirty="0">
                <a:solidFill>
                  <a:srgbClr val="FF0000"/>
                </a:solidFill>
                <a:latin typeface="Arial"/>
                <a:cs typeface="Arial"/>
              </a:rPr>
              <a:t>and </a:t>
            </a:r>
            <a:r>
              <a:rPr sz="1600" spc="-4" dirty="0">
                <a:solidFill>
                  <a:srgbClr val="FF0000"/>
                </a:solidFill>
                <a:latin typeface="Arial"/>
                <a:cs typeface="Arial"/>
              </a:rPr>
              <a:t>monitored,</a:t>
            </a:r>
            <a:r>
              <a:rPr sz="1600" spc="-4" dirty="0">
                <a:solidFill>
                  <a:srgbClr val="0000CC"/>
                </a:solidFill>
                <a:latin typeface="Arial"/>
                <a:cs typeface="Arial"/>
              </a:rPr>
              <a:t> </a:t>
            </a:r>
            <a:r>
              <a:rPr sz="1600" spc="-9" dirty="0">
                <a:solidFill>
                  <a:srgbClr val="0000CC"/>
                </a:solidFill>
                <a:latin typeface="Arial"/>
                <a:cs typeface="Arial"/>
              </a:rPr>
              <a:t>and </a:t>
            </a:r>
            <a:r>
              <a:rPr sz="1600" spc="-4" dirty="0">
                <a:solidFill>
                  <a:srgbClr val="0000CC"/>
                </a:solidFill>
                <a:latin typeface="Arial"/>
                <a:cs typeface="Arial"/>
              </a:rPr>
              <a:t>which seems </a:t>
            </a:r>
            <a:r>
              <a:rPr sz="1600" spc="-13" dirty="0">
                <a:solidFill>
                  <a:srgbClr val="0000CC"/>
                </a:solidFill>
                <a:latin typeface="Arial"/>
                <a:cs typeface="Arial"/>
              </a:rPr>
              <a:t>to </a:t>
            </a:r>
            <a:r>
              <a:rPr sz="1600" spc="-4" dirty="0">
                <a:solidFill>
                  <a:srgbClr val="0000CC"/>
                </a:solidFill>
                <a:latin typeface="Arial"/>
                <a:cs typeface="Arial"/>
              </a:rPr>
              <a:t>contain information </a:t>
            </a:r>
            <a:r>
              <a:rPr sz="1600" dirty="0">
                <a:solidFill>
                  <a:srgbClr val="0000CC"/>
                </a:solidFill>
                <a:latin typeface="Arial"/>
                <a:cs typeface="Arial"/>
              </a:rPr>
              <a:t>or </a:t>
            </a:r>
            <a:r>
              <a:rPr sz="1600" spc="-4" dirty="0">
                <a:solidFill>
                  <a:srgbClr val="0000CC"/>
                </a:solidFill>
                <a:latin typeface="Arial"/>
                <a:cs typeface="Arial"/>
              </a:rPr>
              <a:t>a resource  </a:t>
            </a:r>
            <a:r>
              <a:rPr sz="1600" dirty="0">
                <a:solidFill>
                  <a:srgbClr val="0000CC"/>
                </a:solidFill>
                <a:latin typeface="Arial"/>
                <a:cs typeface="Arial"/>
              </a:rPr>
              <a:t>that </a:t>
            </a:r>
            <a:r>
              <a:rPr sz="1600" spc="-4" dirty="0">
                <a:solidFill>
                  <a:srgbClr val="0000CC"/>
                </a:solidFill>
                <a:latin typeface="Arial"/>
                <a:cs typeface="Arial"/>
              </a:rPr>
              <a:t>would </a:t>
            </a:r>
            <a:r>
              <a:rPr sz="1600" dirty="0">
                <a:solidFill>
                  <a:srgbClr val="0000CC"/>
                </a:solidFill>
                <a:latin typeface="Arial"/>
                <a:cs typeface="Arial"/>
              </a:rPr>
              <a:t>be of </a:t>
            </a:r>
            <a:r>
              <a:rPr sz="1600" spc="-9" dirty="0">
                <a:solidFill>
                  <a:srgbClr val="0000CC"/>
                </a:solidFill>
                <a:latin typeface="Arial"/>
                <a:cs typeface="Arial"/>
              </a:rPr>
              <a:t>value </a:t>
            </a:r>
            <a:r>
              <a:rPr sz="1600" dirty="0">
                <a:solidFill>
                  <a:srgbClr val="0000CC"/>
                </a:solidFill>
                <a:latin typeface="Arial"/>
                <a:cs typeface="Arial"/>
              </a:rPr>
              <a:t>to</a:t>
            </a:r>
            <a:r>
              <a:rPr sz="1600" spc="-13" dirty="0">
                <a:solidFill>
                  <a:srgbClr val="0000CC"/>
                </a:solidFill>
                <a:latin typeface="Arial"/>
                <a:cs typeface="Arial"/>
              </a:rPr>
              <a:t> </a:t>
            </a:r>
            <a:r>
              <a:rPr sz="1600" spc="-4" dirty="0">
                <a:solidFill>
                  <a:srgbClr val="0000CC"/>
                </a:solidFill>
                <a:latin typeface="Arial"/>
                <a:cs typeface="Arial"/>
              </a:rPr>
              <a:t>attackers.</a:t>
            </a:r>
            <a:endParaRPr sz="1600" dirty="0">
              <a:solidFill>
                <a:srgbClr val="0000CC"/>
              </a:solidFill>
              <a:latin typeface="Arial"/>
              <a:cs typeface="Arial"/>
            </a:endParaRPr>
          </a:p>
          <a:p>
            <a:pPr marL="314902" marR="450500" indent="-304256" defTabSz="806867">
              <a:lnSpc>
                <a:spcPct val="79400"/>
              </a:lnSpc>
              <a:spcBef>
                <a:spcPts val="397"/>
              </a:spcBef>
              <a:spcAft>
                <a:spcPts val="600"/>
              </a:spcAft>
              <a:buFontTx/>
              <a:buChar char="•"/>
              <a:tabLst>
                <a:tab pos="314902" algn="l"/>
                <a:tab pos="315462" algn="l"/>
              </a:tabLst>
            </a:pPr>
            <a:r>
              <a:rPr sz="1600" spc="-4" dirty="0">
                <a:solidFill>
                  <a:srgbClr val="0000CC"/>
                </a:solidFill>
                <a:latin typeface="Arial"/>
                <a:cs typeface="Arial"/>
              </a:rPr>
              <a:t>Honeypots have </a:t>
            </a:r>
            <a:r>
              <a:rPr sz="1600" dirty="0">
                <a:solidFill>
                  <a:srgbClr val="0000CC"/>
                </a:solidFill>
                <a:latin typeface="Arial"/>
                <a:cs typeface="Arial"/>
              </a:rPr>
              <a:t>no </a:t>
            </a:r>
            <a:r>
              <a:rPr sz="1600" spc="-4" dirty="0">
                <a:solidFill>
                  <a:srgbClr val="0000CC"/>
                </a:solidFill>
                <a:latin typeface="Arial"/>
                <a:cs typeface="Arial"/>
              </a:rPr>
              <a:t>production value </a:t>
            </a:r>
            <a:r>
              <a:rPr sz="1600" spc="-9" dirty="0">
                <a:solidFill>
                  <a:srgbClr val="0000CC"/>
                </a:solidFill>
                <a:latin typeface="Arial"/>
                <a:cs typeface="Arial"/>
              </a:rPr>
              <a:t>and </a:t>
            </a:r>
            <a:r>
              <a:rPr sz="1600" spc="-4" dirty="0">
                <a:solidFill>
                  <a:srgbClr val="0000CC"/>
                </a:solidFill>
                <a:latin typeface="Arial"/>
                <a:cs typeface="Arial"/>
              </a:rPr>
              <a:t>hence </a:t>
            </a:r>
            <a:r>
              <a:rPr sz="1600" dirty="0">
                <a:solidFill>
                  <a:srgbClr val="0000CC"/>
                </a:solidFill>
                <a:latin typeface="Arial"/>
                <a:cs typeface="Arial"/>
              </a:rPr>
              <a:t>should not </a:t>
            </a:r>
            <a:r>
              <a:rPr sz="1600" spc="-4" dirty="0">
                <a:solidFill>
                  <a:srgbClr val="0000CC"/>
                </a:solidFill>
                <a:latin typeface="Arial"/>
                <a:cs typeface="Arial"/>
              </a:rPr>
              <a:t>see </a:t>
            </a:r>
            <a:r>
              <a:rPr sz="1600" dirty="0">
                <a:solidFill>
                  <a:srgbClr val="0000CC"/>
                </a:solidFill>
                <a:latin typeface="Arial"/>
                <a:cs typeface="Arial"/>
              </a:rPr>
              <a:t>any </a:t>
            </a:r>
            <a:r>
              <a:rPr sz="1600" spc="-4" dirty="0">
                <a:solidFill>
                  <a:srgbClr val="0000CC"/>
                </a:solidFill>
                <a:latin typeface="Arial"/>
                <a:cs typeface="Arial"/>
              </a:rPr>
              <a:t>legitimate  traffic </a:t>
            </a:r>
            <a:r>
              <a:rPr sz="1600" dirty="0">
                <a:solidFill>
                  <a:srgbClr val="0000CC"/>
                </a:solidFill>
                <a:latin typeface="Arial"/>
                <a:cs typeface="Arial"/>
              </a:rPr>
              <a:t>or </a:t>
            </a:r>
            <a:r>
              <a:rPr sz="1600" spc="-4" dirty="0">
                <a:solidFill>
                  <a:srgbClr val="0000CC"/>
                </a:solidFill>
                <a:latin typeface="Arial"/>
                <a:cs typeface="Arial"/>
              </a:rPr>
              <a:t>activity. </a:t>
            </a:r>
            <a:r>
              <a:rPr sz="1600" dirty="0">
                <a:solidFill>
                  <a:srgbClr val="0000CC"/>
                </a:solidFill>
                <a:latin typeface="Arial"/>
                <a:cs typeface="Arial"/>
              </a:rPr>
              <a:t>Whatever </a:t>
            </a:r>
            <a:r>
              <a:rPr sz="1600" spc="-13" dirty="0">
                <a:solidFill>
                  <a:srgbClr val="0000CC"/>
                </a:solidFill>
                <a:latin typeface="Arial"/>
                <a:cs typeface="Arial"/>
              </a:rPr>
              <a:t>they </a:t>
            </a:r>
            <a:r>
              <a:rPr sz="1600" spc="-4" dirty="0">
                <a:solidFill>
                  <a:srgbClr val="0000CC"/>
                </a:solidFill>
                <a:latin typeface="Arial"/>
                <a:cs typeface="Arial"/>
              </a:rPr>
              <a:t>capture can </a:t>
            </a:r>
            <a:r>
              <a:rPr sz="1600" spc="-13" dirty="0">
                <a:solidFill>
                  <a:srgbClr val="0000CC"/>
                </a:solidFill>
                <a:latin typeface="Arial"/>
                <a:cs typeface="Arial"/>
              </a:rPr>
              <a:t>be </a:t>
            </a:r>
            <a:r>
              <a:rPr sz="1600" spc="-4" dirty="0">
                <a:solidFill>
                  <a:srgbClr val="0000CC"/>
                </a:solidFill>
                <a:latin typeface="Arial"/>
                <a:cs typeface="Arial"/>
              </a:rPr>
              <a:t>surmised </a:t>
            </a:r>
            <a:r>
              <a:rPr sz="1600" spc="-13" dirty="0">
                <a:solidFill>
                  <a:srgbClr val="0000CC"/>
                </a:solidFill>
                <a:latin typeface="Arial"/>
                <a:cs typeface="Arial"/>
              </a:rPr>
              <a:t>as </a:t>
            </a:r>
            <a:r>
              <a:rPr sz="1600" spc="-4" dirty="0">
                <a:solidFill>
                  <a:srgbClr val="0000CC"/>
                </a:solidFill>
                <a:latin typeface="Arial"/>
                <a:cs typeface="Arial"/>
              </a:rPr>
              <a:t>malicious </a:t>
            </a:r>
            <a:r>
              <a:rPr sz="1600" dirty="0">
                <a:solidFill>
                  <a:srgbClr val="0000CC"/>
                </a:solidFill>
                <a:latin typeface="Arial"/>
                <a:cs typeface="Arial"/>
              </a:rPr>
              <a:t>or  </a:t>
            </a:r>
            <a:r>
              <a:rPr sz="1600" spc="-4" dirty="0">
                <a:solidFill>
                  <a:srgbClr val="0000CC"/>
                </a:solidFill>
                <a:latin typeface="Arial"/>
                <a:cs typeface="Arial"/>
              </a:rPr>
              <a:t>unauthorized.</a:t>
            </a:r>
            <a:endParaRPr sz="1600" dirty="0">
              <a:solidFill>
                <a:srgbClr val="0000CC"/>
              </a:solidFill>
              <a:latin typeface="Arial"/>
              <a:cs typeface="Arial"/>
            </a:endParaRPr>
          </a:p>
          <a:p>
            <a:pPr marL="314902" marR="170338" indent="-304256" defTabSz="806867">
              <a:lnSpc>
                <a:spcPct val="78900"/>
              </a:lnSpc>
              <a:spcBef>
                <a:spcPts val="424"/>
              </a:spcBef>
              <a:spcAft>
                <a:spcPts val="600"/>
              </a:spcAft>
              <a:buFontTx/>
              <a:buChar char="•"/>
              <a:tabLst>
                <a:tab pos="314902" algn="l"/>
                <a:tab pos="315462" algn="l"/>
              </a:tabLst>
            </a:pPr>
            <a:r>
              <a:rPr sz="1600" dirty="0">
                <a:solidFill>
                  <a:srgbClr val="0000CC"/>
                </a:solidFill>
                <a:latin typeface="Arial"/>
                <a:cs typeface="Arial"/>
              </a:rPr>
              <a:t>A </a:t>
            </a:r>
            <a:r>
              <a:rPr sz="1600" spc="-4" dirty="0">
                <a:solidFill>
                  <a:srgbClr val="0000CC"/>
                </a:solidFill>
                <a:latin typeface="Arial"/>
                <a:cs typeface="Arial"/>
              </a:rPr>
              <a:t>honeynet </a:t>
            </a:r>
            <a:r>
              <a:rPr sz="1600" spc="-13" dirty="0">
                <a:solidFill>
                  <a:srgbClr val="0000CC"/>
                </a:solidFill>
                <a:latin typeface="Arial"/>
                <a:cs typeface="Arial"/>
              </a:rPr>
              <a:t>is </a:t>
            </a:r>
            <a:r>
              <a:rPr sz="1600" spc="-4" dirty="0">
                <a:solidFill>
                  <a:srgbClr val="0000CC"/>
                </a:solidFill>
                <a:latin typeface="Arial"/>
                <a:cs typeface="Arial"/>
              </a:rPr>
              <a:t>a network </a:t>
            </a:r>
            <a:r>
              <a:rPr sz="1600" spc="-9" dirty="0">
                <a:solidFill>
                  <a:srgbClr val="0000CC"/>
                </a:solidFill>
                <a:latin typeface="Arial"/>
                <a:cs typeface="Arial"/>
              </a:rPr>
              <a:t>of </a:t>
            </a:r>
            <a:r>
              <a:rPr sz="1600" spc="-4" dirty="0">
                <a:solidFill>
                  <a:srgbClr val="0000CC"/>
                </a:solidFill>
                <a:latin typeface="Arial"/>
                <a:cs typeface="Arial"/>
              </a:rPr>
              <a:t>honeypots. </a:t>
            </a:r>
            <a:r>
              <a:rPr sz="1600" dirty="0">
                <a:solidFill>
                  <a:srgbClr val="0000CC"/>
                </a:solidFill>
                <a:latin typeface="Arial"/>
                <a:cs typeface="Arial"/>
              </a:rPr>
              <a:t>A </a:t>
            </a:r>
            <a:r>
              <a:rPr sz="1600" spc="-4" dirty="0">
                <a:solidFill>
                  <a:srgbClr val="0000CC"/>
                </a:solidFill>
                <a:latin typeface="Arial"/>
                <a:cs typeface="Arial"/>
              </a:rPr>
              <a:t>honeynet </a:t>
            </a:r>
            <a:r>
              <a:rPr sz="1600" spc="-13" dirty="0">
                <a:solidFill>
                  <a:srgbClr val="0000CC"/>
                </a:solidFill>
                <a:latin typeface="Arial"/>
                <a:cs typeface="Arial"/>
              </a:rPr>
              <a:t>is </a:t>
            </a:r>
            <a:r>
              <a:rPr sz="1600" spc="-4" dirty="0">
                <a:solidFill>
                  <a:srgbClr val="0000CC"/>
                </a:solidFill>
                <a:latin typeface="Arial"/>
                <a:cs typeface="Arial"/>
              </a:rPr>
              <a:t>used </a:t>
            </a:r>
            <a:r>
              <a:rPr sz="1600" spc="-9" dirty="0">
                <a:solidFill>
                  <a:srgbClr val="0000CC"/>
                </a:solidFill>
                <a:latin typeface="Arial"/>
                <a:cs typeface="Arial"/>
              </a:rPr>
              <a:t>for </a:t>
            </a:r>
            <a:r>
              <a:rPr sz="1600" spc="-4" dirty="0">
                <a:solidFill>
                  <a:srgbClr val="0000CC"/>
                </a:solidFill>
                <a:latin typeface="Arial"/>
                <a:cs typeface="Arial"/>
              </a:rPr>
              <a:t>monitoring a larger  </a:t>
            </a:r>
            <a:r>
              <a:rPr sz="1600" dirty="0">
                <a:solidFill>
                  <a:srgbClr val="0000CC"/>
                </a:solidFill>
                <a:latin typeface="Arial"/>
                <a:cs typeface="Arial"/>
              </a:rPr>
              <a:t>and/or </a:t>
            </a:r>
            <a:r>
              <a:rPr sz="1600" spc="-4" dirty="0">
                <a:solidFill>
                  <a:srgbClr val="0000CC"/>
                </a:solidFill>
                <a:latin typeface="Arial"/>
                <a:cs typeface="Arial"/>
              </a:rPr>
              <a:t>more diverse network </a:t>
            </a:r>
            <a:r>
              <a:rPr sz="1600" spc="-13" dirty="0">
                <a:solidFill>
                  <a:srgbClr val="0000CC"/>
                </a:solidFill>
                <a:latin typeface="Arial"/>
                <a:cs typeface="Arial"/>
              </a:rPr>
              <a:t>in </a:t>
            </a:r>
            <a:r>
              <a:rPr sz="1600" spc="-4" dirty="0">
                <a:solidFill>
                  <a:srgbClr val="0000CC"/>
                </a:solidFill>
                <a:latin typeface="Arial"/>
                <a:cs typeface="Arial"/>
              </a:rPr>
              <a:t>which </a:t>
            </a:r>
            <a:r>
              <a:rPr sz="1600" spc="-9" dirty="0">
                <a:solidFill>
                  <a:srgbClr val="0000CC"/>
                </a:solidFill>
                <a:latin typeface="Arial"/>
                <a:cs typeface="Arial"/>
              </a:rPr>
              <a:t>one </a:t>
            </a:r>
            <a:r>
              <a:rPr sz="1600" spc="-4" dirty="0">
                <a:solidFill>
                  <a:srgbClr val="0000CC"/>
                </a:solidFill>
                <a:latin typeface="Arial"/>
                <a:cs typeface="Arial"/>
              </a:rPr>
              <a:t>honeypot may </a:t>
            </a:r>
            <a:r>
              <a:rPr sz="1600" dirty="0">
                <a:solidFill>
                  <a:srgbClr val="0000CC"/>
                </a:solidFill>
                <a:latin typeface="Arial"/>
                <a:cs typeface="Arial"/>
              </a:rPr>
              <a:t>not be</a:t>
            </a:r>
            <a:r>
              <a:rPr sz="1600" spc="75" dirty="0">
                <a:solidFill>
                  <a:srgbClr val="0000CC"/>
                </a:solidFill>
                <a:latin typeface="Arial"/>
                <a:cs typeface="Arial"/>
              </a:rPr>
              <a:t> </a:t>
            </a:r>
            <a:r>
              <a:rPr sz="1600" spc="-4" dirty="0">
                <a:solidFill>
                  <a:srgbClr val="0000CC"/>
                </a:solidFill>
                <a:latin typeface="Arial"/>
                <a:cs typeface="Arial"/>
              </a:rPr>
              <a:t>sufficient.</a:t>
            </a:r>
            <a:endParaRPr sz="1600" dirty="0">
              <a:solidFill>
                <a:srgbClr val="0000CC"/>
              </a:solidFill>
              <a:latin typeface="Arial"/>
              <a:cs typeface="Arial"/>
            </a:endParaRPr>
          </a:p>
          <a:p>
            <a:pPr marL="314902" marR="305377" indent="-304256" algn="just" defTabSz="806867">
              <a:lnSpc>
                <a:spcPct val="79400"/>
              </a:lnSpc>
              <a:spcBef>
                <a:spcPts val="415"/>
              </a:spcBef>
              <a:spcAft>
                <a:spcPts val="600"/>
              </a:spcAft>
              <a:buFontTx/>
              <a:buChar char="•"/>
              <a:tabLst>
                <a:tab pos="315462" algn="l"/>
              </a:tabLst>
            </a:pPr>
            <a:r>
              <a:rPr sz="1600" dirty="0">
                <a:solidFill>
                  <a:srgbClr val="0000CC"/>
                </a:solidFill>
                <a:latin typeface="Arial"/>
                <a:cs typeface="Arial"/>
              </a:rPr>
              <a:t>A </a:t>
            </a:r>
            <a:r>
              <a:rPr sz="1600" spc="-4" dirty="0">
                <a:solidFill>
                  <a:srgbClr val="0000CC"/>
                </a:solidFill>
                <a:latin typeface="Arial"/>
                <a:cs typeface="Arial"/>
              </a:rPr>
              <a:t>honeypot/ honeynet </a:t>
            </a:r>
            <a:r>
              <a:rPr sz="1600" spc="-13" dirty="0">
                <a:solidFill>
                  <a:srgbClr val="0000CC"/>
                </a:solidFill>
                <a:latin typeface="Arial"/>
                <a:cs typeface="Arial"/>
              </a:rPr>
              <a:t>is </a:t>
            </a:r>
            <a:r>
              <a:rPr sz="1600" spc="-4" dirty="0">
                <a:solidFill>
                  <a:srgbClr val="0000CC"/>
                </a:solidFill>
                <a:latin typeface="Arial"/>
                <a:cs typeface="Arial"/>
              </a:rPr>
              <a:t>more </a:t>
            </a:r>
            <a:r>
              <a:rPr sz="1600" dirty="0">
                <a:solidFill>
                  <a:srgbClr val="0000CC"/>
                </a:solidFill>
                <a:latin typeface="Arial"/>
                <a:cs typeface="Arial"/>
              </a:rPr>
              <a:t>of </a:t>
            </a:r>
            <a:r>
              <a:rPr sz="1600" spc="-4" dirty="0">
                <a:solidFill>
                  <a:srgbClr val="0000CC"/>
                </a:solidFill>
                <a:latin typeface="Arial"/>
                <a:cs typeface="Arial"/>
              </a:rPr>
              <a:t>a </a:t>
            </a:r>
            <a:r>
              <a:rPr sz="1600" spc="-4" dirty="0">
                <a:solidFill>
                  <a:srgbClr val="FF0000"/>
                </a:solidFill>
                <a:latin typeface="Arial"/>
                <a:cs typeface="Arial"/>
              </a:rPr>
              <a:t>preventative approach </a:t>
            </a:r>
            <a:r>
              <a:rPr sz="1600" dirty="0">
                <a:solidFill>
                  <a:srgbClr val="FF0000"/>
                </a:solidFill>
                <a:latin typeface="Arial"/>
                <a:cs typeface="Arial"/>
              </a:rPr>
              <a:t>of </a:t>
            </a:r>
            <a:r>
              <a:rPr sz="1600" spc="-4" dirty="0">
                <a:solidFill>
                  <a:srgbClr val="FF0000"/>
                </a:solidFill>
                <a:latin typeface="Arial"/>
                <a:cs typeface="Arial"/>
              </a:rPr>
              <a:t>detecting </a:t>
            </a:r>
            <a:r>
              <a:rPr sz="1600" spc="-9" dirty="0">
                <a:solidFill>
                  <a:srgbClr val="FF0000"/>
                </a:solidFill>
                <a:latin typeface="Arial"/>
                <a:cs typeface="Arial"/>
              </a:rPr>
              <a:t>potential  </a:t>
            </a:r>
            <a:r>
              <a:rPr sz="1600" spc="-4" dirty="0">
                <a:solidFill>
                  <a:srgbClr val="FF0000"/>
                </a:solidFill>
                <a:latin typeface="Arial"/>
                <a:cs typeface="Arial"/>
              </a:rPr>
              <a:t>attackers </a:t>
            </a:r>
            <a:r>
              <a:rPr sz="1600" spc="-4" dirty="0">
                <a:solidFill>
                  <a:srgbClr val="0000CC"/>
                </a:solidFill>
                <a:latin typeface="Arial"/>
                <a:cs typeface="Arial"/>
              </a:rPr>
              <a:t>existing </a:t>
            </a:r>
            <a:r>
              <a:rPr sz="1600" spc="-13" dirty="0">
                <a:solidFill>
                  <a:srgbClr val="0000CC"/>
                </a:solidFill>
                <a:latin typeface="Arial"/>
                <a:cs typeface="Arial"/>
              </a:rPr>
              <a:t>in </a:t>
            </a:r>
            <a:r>
              <a:rPr sz="1600" spc="-9" dirty="0">
                <a:solidFill>
                  <a:srgbClr val="0000CC"/>
                </a:solidFill>
                <a:latin typeface="Arial"/>
                <a:cs typeface="Arial"/>
              </a:rPr>
              <a:t>the </a:t>
            </a:r>
            <a:r>
              <a:rPr sz="1600" spc="-4" dirty="0">
                <a:solidFill>
                  <a:srgbClr val="0000CC"/>
                </a:solidFill>
                <a:latin typeface="Arial"/>
                <a:cs typeface="Arial"/>
              </a:rPr>
              <a:t>Internet </a:t>
            </a:r>
            <a:r>
              <a:rPr sz="1600" spc="-9" dirty="0">
                <a:solidFill>
                  <a:srgbClr val="0000CC"/>
                </a:solidFill>
                <a:latin typeface="Arial"/>
                <a:cs typeface="Arial"/>
              </a:rPr>
              <a:t>who </a:t>
            </a:r>
            <a:r>
              <a:rPr sz="1600" dirty="0">
                <a:solidFill>
                  <a:srgbClr val="0000CC"/>
                </a:solidFill>
                <a:latin typeface="Arial"/>
                <a:cs typeface="Arial"/>
              </a:rPr>
              <a:t>may </a:t>
            </a:r>
            <a:r>
              <a:rPr sz="1600" spc="-4" dirty="0">
                <a:solidFill>
                  <a:srgbClr val="0000CC"/>
                </a:solidFill>
                <a:latin typeface="Arial"/>
                <a:cs typeface="Arial"/>
              </a:rPr>
              <a:t>target </a:t>
            </a:r>
            <a:r>
              <a:rPr sz="1600" spc="-9" dirty="0">
                <a:solidFill>
                  <a:srgbClr val="0000CC"/>
                </a:solidFill>
                <a:latin typeface="Arial"/>
                <a:cs typeface="Arial"/>
              </a:rPr>
              <a:t>the </a:t>
            </a:r>
            <a:r>
              <a:rPr sz="1600" spc="-4" dirty="0">
                <a:solidFill>
                  <a:srgbClr val="0000CC"/>
                </a:solidFill>
                <a:latin typeface="Arial"/>
                <a:cs typeface="Arial"/>
              </a:rPr>
              <a:t>organization network </a:t>
            </a:r>
            <a:r>
              <a:rPr sz="1600" dirty="0">
                <a:solidFill>
                  <a:srgbClr val="0000CC"/>
                </a:solidFill>
                <a:latin typeface="Arial"/>
                <a:cs typeface="Arial"/>
              </a:rPr>
              <a:t>in </a:t>
            </a:r>
            <a:r>
              <a:rPr sz="1600" spc="-9" dirty="0">
                <a:solidFill>
                  <a:srgbClr val="0000CC"/>
                </a:solidFill>
                <a:latin typeface="Arial"/>
                <a:cs typeface="Arial"/>
              </a:rPr>
              <a:t>the  </a:t>
            </a:r>
            <a:r>
              <a:rPr sz="1600" dirty="0">
                <a:solidFill>
                  <a:srgbClr val="0000CC"/>
                </a:solidFill>
                <a:latin typeface="Arial"/>
                <a:cs typeface="Arial"/>
              </a:rPr>
              <a:t>near</a:t>
            </a:r>
            <a:r>
              <a:rPr sz="1600" spc="-4" dirty="0">
                <a:solidFill>
                  <a:srgbClr val="0000CC"/>
                </a:solidFill>
                <a:latin typeface="Arial"/>
                <a:cs typeface="Arial"/>
              </a:rPr>
              <a:t> future.</a:t>
            </a:r>
            <a:endParaRPr sz="1600" dirty="0">
              <a:solidFill>
                <a:srgbClr val="0000CC"/>
              </a:solidFill>
              <a:latin typeface="Arial"/>
              <a:cs typeface="Arial"/>
            </a:endParaRPr>
          </a:p>
          <a:p>
            <a:pPr marL="314902" marR="4483" indent="-304256" defTabSz="806867">
              <a:lnSpc>
                <a:spcPts val="1527"/>
              </a:lnSpc>
              <a:spcBef>
                <a:spcPts val="366"/>
              </a:spcBef>
              <a:spcAft>
                <a:spcPts val="600"/>
              </a:spcAft>
              <a:buFontTx/>
              <a:buChar char="•"/>
              <a:tabLst>
                <a:tab pos="314902" algn="l"/>
                <a:tab pos="315462" algn="l"/>
              </a:tabLst>
            </a:pPr>
            <a:r>
              <a:rPr sz="1600" spc="-4" dirty="0">
                <a:solidFill>
                  <a:srgbClr val="0000CC"/>
                </a:solidFill>
                <a:latin typeface="Arial"/>
                <a:cs typeface="Arial"/>
              </a:rPr>
              <a:t>Honeypots </a:t>
            </a:r>
            <a:r>
              <a:rPr sz="1600" spc="-9" dirty="0">
                <a:solidFill>
                  <a:srgbClr val="0000CC"/>
                </a:solidFill>
                <a:latin typeface="Arial"/>
                <a:cs typeface="Arial"/>
              </a:rPr>
              <a:t>could </a:t>
            </a:r>
            <a:r>
              <a:rPr sz="1600" dirty="0">
                <a:solidFill>
                  <a:srgbClr val="0000CC"/>
                </a:solidFill>
                <a:latin typeface="Arial"/>
                <a:cs typeface="Arial"/>
              </a:rPr>
              <a:t>be </a:t>
            </a:r>
            <a:r>
              <a:rPr sz="1600" spc="-4" dirty="0">
                <a:solidFill>
                  <a:srgbClr val="0000CC"/>
                </a:solidFill>
                <a:latin typeface="Arial"/>
                <a:cs typeface="Arial"/>
              </a:rPr>
              <a:t>used </a:t>
            </a:r>
            <a:r>
              <a:rPr sz="1600" spc="-13" dirty="0">
                <a:solidFill>
                  <a:srgbClr val="0000CC"/>
                </a:solidFill>
                <a:latin typeface="Arial"/>
                <a:cs typeface="Arial"/>
              </a:rPr>
              <a:t>to </a:t>
            </a:r>
            <a:r>
              <a:rPr sz="1600" spc="-4" dirty="0">
                <a:solidFill>
                  <a:srgbClr val="0000CC"/>
                </a:solidFill>
                <a:latin typeface="Arial"/>
                <a:cs typeface="Arial"/>
              </a:rPr>
              <a:t>fake </a:t>
            </a:r>
            <a:r>
              <a:rPr sz="1600" spc="-13" dirty="0">
                <a:solidFill>
                  <a:srgbClr val="0000CC"/>
                </a:solidFill>
                <a:latin typeface="Arial"/>
                <a:cs typeface="Arial"/>
              </a:rPr>
              <a:t>as </a:t>
            </a:r>
            <a:r>
              <a:rPr sz="1600" spc="-4" dirty="0">
                <a:solidFill>
                  <a:srgbClr val="0000CC"/>
                </a:solidFill>
                <a:latin typeface="Arial"/>
                <a:cs typeface="Arial"/>
              </a:rPr>
              <a:t>open relays </a:t>
            </a:r>
            <a:r>
              <a:rPr sz="1600" dirty="0">
                <a:solidFill>
                  <a:srgbClr val="0000CC"/>
                </a:solidFill>
                <a:latin typeface="Arial"/>
                <a:cs typeface="Arial"/>
              </a:rPr>
              <a:t>to </a:t>
            </a:r>
            <a:r>
              <a:rPr sz="1600" spc="-4" dirty="0">
                <a:solidFill>
                  <a:srgbClr val="0000CC"/>
                </a:solidFill>
                <a:latin typeface="Arial"/>
                <a:cs typeface="Arial"/>
              </a:rPr>
              <a:t>attract spam emails </a:t>
            </a:r>
            <a:r>
              <a:rPr sz="1600" dirty="0">
                <a:solidFill>
                  <a:srgbClr val="0000CC"/>
                </a:solidFill>
                <a:latin typeface="Arial"/>
                <a:cs typeface="Arial"/>
              </a:rPr>
              <a:t>and  </a:t>
            </a:r>
            <a:r>
              <a:rPr sz="1600" spc="-4" dirty="0">
                <a:solidFill>
                  <a:srgbClr val="0000CC"/>
                </a:solidFill>
                <a:latin typeface="Arial"/>
                <a:cs typeface="Arial"/>
              </a:rPr>
              <a:t>determine </a:t>
            </a:r>
            <a:r>
              <a:rPr sz="1600" spc="-9" dirty="0">
                <a:solidFill>
                  <a:srgbClr val="0000CC"/>
                </a:solidFill>
                <a:latin typeface="Arial"/>
                <a:cs typeface="Arial"/>
              </a:rPr>
              <a:t>the </a:t>
            </a:r>
            <a:r>
              <a:rPr sz="1600" spc="-4" dirty="0">
                <a:solidFill>
                  <a:srgbClr val="0000CC"/>
                </a:solidFill>
                <a:latin typeface="Arial"/>
                <a:cs typeface="Arial"/>
              </a:rPr>
              <a:t>source e-mail address </a:t>
            </a:r>
            <a:r>
              <a:rPr sz="1600" spc="-9" dirty="0">
                <a:solidFill>
                  <a:srgbClr val="0000CC"/>
                </a:solidFill>
                <a:latin typeface="Arial"/>
                <a:cs typeface="Arial"/>
              </a:rPr>
              <a:t>and </a:t>
            </a:r>
            <a:r>
              <a:rPr sz="1600" spc="-4" dirty="0">
                <a:solidFill>
                  <a:srgbClr val="0000CC"/>
                </a:solidFill>
                <a:latin typeface="Arial"/>
                <a:cs typeface="Arial"/>
              </a:rPr>
              <a:t>destination e-mail addresses used </a:t>
            </a:r>
            <a:r>
              <a:rPr sz="1600" dirty="0">
                <a:solidFill>
                  <a:srgbClr val="0000CC"/>
                </a:solidFill>
                <a:latin typeface="Arial"/>
                <a:cs typeface="Arial"/>
              </a:rPr>
              <a:t>by </a:t>
            </a:r>
            <a:r>
              <a:rPr sz="1600" spc="-9" dirty="0">
                <a:solidFill>
                  <a:srgbClr val="0000CC"/>
                </a:solidFill>
                <a:latin typeface="Arial"/>
                <a:cs typeface="Arial"/>
              </a:rPr>
              <a:t>the  </a:t>
            </a:r>
            <a:r>
              <a:rPr sz="1600" dirty="0">
                <a:solidFill>
                  <a:srgbClr val="0000CC"/>
                </a:solidFill>
                <a:latin typeface="Arial"/>
                <a:cs typeface="Arial"/>
              </a:rPr>
              <a:t>spammers.</a:t>
            </a:r>
          </a:p>
          <a:p>
            <a:pPr marL="667346" marR="555281" lvl="1" indent="-253266" defTabSz="806867">
              <a:lnSpc>
                <a:spcPts val="1359"/>
              </a:lnSpc>
              <a:spcBef>
                <a:spcPts val="340"/>
              </a:spcBef>
              <a:spcAft>
                <a:spcPts val="600"/>
              </a:spcAft>
              <a:buFontTx/>
              <a:buChar char="–"/>
              <a:tabLst>
                <a:tab pos="667346" algn="l"/>
                <a:tab pos="667906" algn="l"/>
              </a:tabLst>
            </a:pPr>
            <a:r>
              <a:rPr sz="1600" spc="4" dirty="0">
                <a:solidFill>
                  <a:srgbClr val="0EA246"/>
                </a:solidFill>
                <a:latin typeface="Arial"/>
                <a:cs typeface="Arial"/>
              </a:rPr>
              <a:t>An </a:t>
            </a:r>
            <a:r>
              <a:rPr sz="1600" spc="-4" dirty="0">
                <a:solidFill>
                  <a:srgbClr val="0EA246"/>
                </a:solidFill>
                <a:latin typeface="Arial"/>
                <a:cs typeface="Arial"/>
              </a:rPr>
              <a:t>open relay </a:t>
            </a:r>
            <a:r>
              <a:rPr sz="1600" dirty="0">
                <a:solidFill>
                  <a:srgbClr val="0EA246"/>
                </a:solidFill>
                <a:latin typeface="Arial"/>
                <a:cs typeface="Arial"/>
              </a:rPr>
              <a:t>is </a:t>
            </a:r>
            <a:r>
              <a:rPr sz="1600" spc="-4" dirty="0">
                <a:solidFill>
                  <a:srgbClr val="0EA246"/>
                </a:solidFill>
                <a:latin typeface="Arial"/>
                <a:cs typeface="Arial"/>
              </a:rPr>
              <a:t>an </a:t>
            </a:r>
            <a:r>
              <a:rPr sz="1600" spc="-9" dirty="0">
                <a:solidFill>
                  <a:srgbClr val="0EA246"/>
                </a:solidFill>
                <a:latin typeface="Arial"/>
                <a:cs typeface="Arial"/>
              </a:rPr>
              <a:t>e-mail </a:t>
            </a:r>
            <a:r>
              <a:rPr sz="1600" spc="-4" dirty="0">
                <a:solidFill>
                  <a:srgbClr val="0EA246"/>
                </a:solidFill>
                <a:latin typeface="Arial"/>
                <a:cs typeface="Arial"/>
              </a:rPr>
              <a:t>server that </a:t>
            </a:r>
            <a:r>
              <a:rPr sz="1600" spc="-9" dirty="0">
                <a:solidFill>
                  <a:srgbClr val="0EA246"/>
                </a:solidFill>
                <a:latin typeface="Arial"/>
                <a:cs typeface="Arial"/>
              </a:rPr>
              <a:t>allows </a:t>
            </a:r>
            <a:r>
              <a:rPr sz="1600" spc="-4" dirty="0">
                <a:solidFill>
                  <a:srgbClr val="0EA246"/>
                </a:solidFill>
                <a:latin typeface="Arial"/>
                <a:cs typeface="Arial"/>
              </a:rPr>
              <a:t>anyone on </a:t>
            </a:r>
            <a:r>
              <a:rPr sz="1600" dirty="0">
                <a:solidFill>
                  <a:srgbClr val="0EA246"/>
                </a:solidFill>
                <a:latin typeface="Arial"/>
                <a:cs typeface="Arial"/>
              </a:rPr>
              <a:t>the </a:t>
            </a:r>
            <a:r>
              <a:rPr sz="1600" spc="-4" dirty="0">
                <a:solidFill>
                  <a:srgbClr val="0EA246"/>
                </a:solidFill>
                <a:latin typeface="Arial"/>
                <a:cs typeface="Arial"/>
              </a:rPr>
              <a:t>Internet to </a:t>
            </a:r>
            <a:r>
              <a:rPr sz="1600" dirty="0">
                <a:solidFill>
                  <a:srgbClr val="0EA246"/>
                </a:solidFill>
                <a:latin typeface="Arial"/>
                <a:cs typeface="Arial"/>
              </a:rPr>
              <a:t>send </a:t>
            </a:r>
            <a:r>
              <a:rPr sz="1600" spc="-4" dirty="0">
                <a:solidFill>
                  <a:srgbClr val="0EA246"/>
                </a:solidFill>
                <a:latin typeface="Arial"/>
                <a:cs typeface="Arial"/>
              </a:rPr>
              <a:t>email  through</a:t>
            </a:r>
            <a:r>
              <a:rPr sz="1600" dirty="0">
                <a:solidFill>
                  <a:srgbClr val="0EA246"/>
                </a:solidFill>
                <a:latin typeface="Arial"/>
                <a:cs typeface="Arial"/>
              </a:rPr>
              <a:t> it.</a:t>
            </a:r>
          </a:p>
          <a:p>
            <a:pPr marL="667346" marR="87971" lvl="1" indent="-253266" defTabSz="806867">
              <a:lnSpc>
                <a:spcPts val="1359"/>
              </a:lnSpc>
              <a:spcBef>
                <a:spcPts val="353"/>
              </a:spcBef>
              <a:spcAft>
                <a:spcPts val="600"/>
              </a:spcAft>
              <a:buFontTx/>
              <a:buChar char="–"/>
              <a:tabLst>
                <a:tab pos="667346" algn="l"/>
                <a:tab pos="667906" algn="l"/>
              </a:tabLst>
            </a:pPr>
            <a:r>
              <a:rPr sz="1600" dirty="0">
                <a:solidFill>
                  <a:srgbClr val="0EA246"/>
                </a:solidFill>
                <a:latin typeface="Arial"/>
                <a:cs typeface="Arial"/>
              </a:rPr>
              <a:t>Once they </a:t>
            </a:r>
            <a:r>
              <a:rPr sz="1600" spc="-4" dirty="0">
                <a:solidFill>
                  <a:srgbClr val="0EA246"/>
                </a:solidFill>
                <a:latin typeface="Arial"/>
                <a:cs typeface="Arial"/>
              </a:rPr>
              <a:t>find an open relay, spammers </a:t>
            </a:r>
            <a:r>
              <a:rPr sz="1600" dirty="0">
                <a:solidFill>
                  <a:srgbClr val="0EA246"/>
                </a:solidFill>
                <a:latin typeface="Arial"/>
                <a:cs typeface="Arial"/>
              </a:rPr>
              <a:t>keep </a:t>
            </a:r>
            <a:r>
              <a:rPr sz="1600" spc="-4" dirty="0">
                <a:solidFill>
                  <a:srgbClr val="0EA246"/>
                </a:solidFill>
                <a:latin typeface="Arial"/>
                <a:cs typeface="Arial"/>
              </a:rPr>
              <a:t>sending </a:t>
            </a:r>
            <a:r>
              <a:rPr sz="1600" dirty="0">
                <a:solidFill>
                  <a:srgbClr val="0EA246"/>
                </a:solidFill>
                <a:latin typeface="Arial"/>
                <a:cs typeface="Arial"/>
              </a:rPr>
              <a:t>the span </a:t>
            </a:r>
            <a:r>
              <a:rPr sz="1600" spc="-4" dirty="0">
                <a:solidFill>
                  <a:srgbClr val="0EA246"/>
                </a:solidFill>
                <a:latin typeface="Arial"/>
                <a:cs typeface="Arial"/>
              </a:rPr>
              <a:t>email </a:t>
            </a:r>
            <a:r>
              <a:rPr sz="1600" spc="4" dirty="0">
                <a:solidFill>
                  <a:srgbClr val="0EA246"/>
                </a:solidFill>
                <a:latin typeface="Arial"/>
                <a:cs typeface="Arial"/>
              </a:rPr>
              <a:t>to </a:t>
            </a:r>
            <a:r>
              <a:rPr sz="1600" dirty="0">
                <a:solidFill>
                  <a:srgbClr val="0EA246"/>
                </a:solidFill>
                <a:latin typeface="Arial"/>
                <a:cs typeface="Arial"/>
              </a:rPr>
              <a:t>the </a:t>
            </a:r>
            <a:r>
              <a:rPr sz="1600" spc="-4" dirty="0">
                <a:solidFill>
                  <a:srgbClr val="0EA246"/>
                </a:solidFill>
                <a:latin typeface="Arial"/>
                <a:cs typeface="Arial"/>
              </a:rPr>
              <a:t>open </a:t>
            </a:r>
            <a:r>
              <a:rPr sz="1600" spc="-9" dirty="0">
                <a:solidFill>
                  <a:srgbClr val="0EA246"/>
                </a:solidFill>
                <a:latin typeface="Arial"/>
                <a:cs typeface="Arial"/>
              </a:rPr>
              <a:t>relay  </a:t>
            </a:r>
            <a:r>
              <a:rPr sz="1600" spc="-4" dirty="0">
                <a:solidFill>
                  <a:srgbClr val="0EA246"/>
                </a:solidFill>
                <a:latin typeface="Arial"/>
                <a:cs typeface="Arial"/>
              </a:rPr>
              <a:t>and </a:t>
            </a:r>
            <a:r>
              <a:rPr sz="1600" spc="-9" dirty="0">
                <a:solidFill>
                  <a:srgbClr val="0EA246"/>
                </a:solidFill>
                <a:latin typeface="Arial"/>
                <a:cs typeface="Arial"/>
              </a:rPr>
              <a:t>expect </a:t>
            </a:r>
            <a:r>
              <a:rPr sz="1600" dirty="0">
                <a:solidFill>
                  <a:srgbClr val="0EA246"/>
                </a:solidFill>
                <a:latin typeface="Arial"/>
                <a:cs typeface="Arial"/>
              </a:rPr>
              <a:t>it </a:t>
            </a:r>
            <a:r>
              <a:rPr sz="1600" spc="4" dirty="0">
                <a:solidFill>
                  <a:srgbClr val="0EA246"/>
                </a:solidFill>
                <a:latin typeface="Arial"/>
                <a:cs typeface="Arial"/>
              </a:rPr>
              <a:t>to </a:t>
            </a:r>
            <a:r>
              <a:rPr sz="1600" spc="-4" dirty="0">
                <a:solidFill>
                  <a:srgbClr val="0EA246"/>
                </a:solidFill>
                <a:latin typeface="Arial"/>
                <a:cs typeface="Arial"/>
              </a:rPr>
              <a:t>spread the</a:t>
            </a:r>
            <a:r>
              <a:rPr sz="1600" spc="40" dirty="0">
                <a:solidFill>
                  <a:srgbClr val="0EA246"/>
                </a:solidFill>
                <a:latin typeface="Arial"/>
                <a:cs typeface="Arial"/>
              </a:rPr>
              <a:t> </a:t>
            </a:r>
            <a:r>
              <a:rPr sz="1600" spc="-4" dirty="0">
                <a:solidFill>
                  <a:srgbClr val="0EA246"/>
                </a:solidFill>
                <a:latin typeface="Arial"/>
                <a:cs typeface="Arial"/>
              </a:rPr>
              <a:t>spam.</a:t>
            </a:r>
            <a:endParaRPr sz="1600" dirty="0">
              <a:solidFill>
                <a:srgbClr val="0EA246"/>
              </a:solidFill>
              <a:latin typeface="Arial"/>
              <a:cs typeface="Arial"/>
            </a:endParaRPr>
          </a:p>
          <a:p>
            <a:pPr marL="314902" marR="620279" indent="-304256" defTabSz="806867">
              <a:lnSpc>
                <a:spcPts val="1527"/>
              </a:lnSpc>
              <a:spcBef>
                <a:spcPts val="366"/>
              </a:spcBef>
              <a:spcAft>
                <a:spcPts val="600"/>
              </a:spcAft>
              <a:buFontTx/>
              <a:buChar char="•"/>
              <a:tabLst>
                <a:tab pos="314902" algn="l"/>
                <a:tab pos="315462" algn="l"/>
              </a:tabLst>
            </a:pPr>
            <a:r>
              <a:rPr sz="1600" spc="-4" dirty="0">
                <a:solidFill>
                  <a:srgbClr val="0000CC"/>
                </a:solidFill>
                <a:latin typeface="Arial"/>
                <a:cs typeface="Arial"/>
              </a:rPr>
              <a:t>Note that </a:t>
            </a:r>
            <a:r>
              <a:rPr sz="1600" spc="-13" dirty="0">
                <a:solidFill>
                  <a:srgbClr val="0000CC"/>
                </a:solidFill>
                <a:latin typeface="Arial"/>
                <a:cs typeface="Arial"/>
              </a:rPr>
              <a:t>no </a:t>
            </a:r>
            <a:r>
              <a:rPr sz="1600" spc="-4" dirty="0">
                <a:solidFill>
                  <a:srgbClr val="0000CC"/>
                </a:solidFill>
                <a:latin typeface="Arial"/>
                <a:cs typeface="Arial"/>
              </a:rPr>
              <a:t>ordinary </a:t>
            </a:r>
            <a:r>
              <a:rPr sz="1588" spc="-4" dirty="0">
                <a:solidFill>
                  <a:srgbClr val="0000CC"/>
                </a:solidFill>
                <a:latin typeface="Arial"/>
                <a:cs typeface="Arial"/>
              </a:rPr>
              <a:t>e-mail </a:t>
            </a:r>
            <a:r>
              <a:rPr sz="1588" spc="-9" dirty="0">
                <a:solidFill>
                  <a:srgbClr val="0000CC"/>
                </a:solidFill>
                <a:latin typeface="Arial"/>
                <a:cs typeface="Arial"/>
              </a:rPr>
              <a:t>will </a:t>
            </a:r>
            <a:r>
              <a:rPr sz="1588" spc="-4" dirty="0">
                <a:solidFill>
                  <a:srgbClr val="0000CC"/>
                </a:solidFill>
                <a:latin typeface="Arial"/>
                <a:cs typeface="Arial"/>
              </a:rPr>
              <a:t>come </a:t>
            </a:r>
            <a:r>
              <a:rPr sz="1588" dirty="0">
                <a:solidFill>
                  <a:srgbClr val="0000CC"/>
                </a:solidFill>
                <a:latin typeface="Arial"/>
                <a:cs typeface="Arial"/>
              </a:rPr>
              <a:t>to </a:t>
            </a:r>
            <a:r>
              <a:rPr sz="1588" spc="-4" dirty="0">
                <a:solidFill>
                  <a:srgbClr val="0000CC"/>
                </a:solidFill>
                <a:latin typeface="Arial"/>
                <a:cs typeface="Arial"/>
              </a:rPr>
              <a:t>a honeypot. All </a:t>
            </a:r>
            <a:r>
              <a:rPr sz="1588" dirty="0">
                <a:solidFill>
                  <a:srgbClr val="0000CC"/>
                </a:solidFill>
                <a:latin typeface="Arial"/>
                <a:cs typeface="Arial"/>
              </a:rPr>
              <a:t>it </a:t>
            </a:r>
            <a:r>
              <a:rPr sz="1588" spc="-4" dirty="0">
                <a:solidFill>
                  <a:srgbClr val="0000CC"/>
                </a:solidFill>
                <a:latin typeface="Arial"/>
                <a:cs typeface="Arial"/>
              </a:rPr>
              <a:t>receives could </a:t>
            </a:r>
            <a:r>
              <a:rPr sz="1588" spc="-13" dirty="0">
                <a:solidFill>
                  <a:srgbClr val="0000CC"/>
                </a:solidFill>
                <a:latin typeface="Arial"/>
                <a:cs typeface="Arial"/>
              </a:rPr>
              <a:t>be  </a:t>
            </a:r>
            <a:r>
              <a:rPr sz="1588" spc="-4" dirty="0">
                <a:solidFill>
                  <a:srgbClr val="0000CC"/>
                </a:solidFill>
                <a:latin typeface="Arial"/>
                <a:cs typeface="Arial"/>
              </a:rPr>
              <a:t>categorized </a:t>
            </a:r>
            <a:r>
              <a:rPr sz="1588" dirty="0">
                <a:solidFill>
                  <a:srgbClr val="0000CC"/>
                </a:solidFill>
                <a:latin typeface="Arial"/>
                <a:cs typeface="Arial"/>
              </a:rPr>
              <a:t>as</a:t>
            </a:r>
            <a:r>
              <a:rPr sz="1588" spc="-22" dirty="0">
                <a:solidFill>
                  <a:srgbClr val="0000CC"/>
                </a:solidFill>
                <a:latin typeface="Arial"/>
                <a:cs typeface="Arial"/>
              </a:rPr>
              <a:t> </a:t>
            </a:r>
            <a:r>
              <a:rPr sz="1588" dirty="0">
                <a:solidFill>
                  <a:srgbClr val="0000CC"/>
                </a:solidFill>
                <a:latin typeface="Arial"/>
                <a:cs typeface="Arial"/>
              </a:rPr>
              <a:t>spam.</a:t>
            </a:r>
          </a:p>
        </p:txBody>
      </p:sp>
      <p:sp>
        <p:nvSpPr>
          <p:cNvPr id="4" name="Title 5">
            <a:extLst>
              <a:ext uri="{FF2B5EF4-FFF2-40B4-BE49-F238E27FC236}">
                <a16:creationId xmlns:a16="http://schemas.microsoft.com/office/drawing/2014/main" id="{40543D9F-52F0-486A-A7C3-C16DC717A9F9}"/>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38"/>
          <p:cNvGraphicFramePr>
            <a:graphicFrameLocks/>
          </p:cNvGraphicFramePr>
          <p:nvPr>
            <p:extLst>
              <p:ext uri="{D42A27DB-BD31-4B8C-83A1-F6EECF244321}">
                <p14:modId xmlns:p14="http://schemas.microsoft.com/office/powerpoint/2010/main" val="4147517155"/>
              </p:ext>
            </p:extLst>
          </p:nvPr>
        </p:nvGraphicFramePr>
        <p:xfrm>
          <a:off x="285750" y="969844"/>
          <a:ext cx="8639887" cy="5053934"/>
        </p:xfrm>
        <a:graphic>
          <a:graphicData uri="http://schemas.openxmlformats.org/drawingml/2006/table">
            <a:tbl>
              <a:tblPr/>
              <a:tblGrid>
                <a:gridCol w="1893189">
                  <a:extLst>
                    <a:ext uri="{9D8B030D-6E8A-4147-A177-3AD203B41FA5}">
                      <a16:colId xmlns:a16="http://schemas.microsoft.com/office/drawing/2014/main" val="20000"/>
                    </a:ext>
                  </a:extLst>
                </a:gridCol>
                <a:gridCol w="3043889">
                  <a:extLst>
                    <a:ext uri="{9D8B030D-6E8A-4147-A177-3AD203B41FA5}">
                      <a16:colId xmlns:a16="http://schemas.microsoft.com/office/drawing/2014/main" val="20001"/>
                    </a:ext>
                  </a:extLst>
                </a:gridCol>
                <a:gridCol w="3702809">
                  <a:extLst>
                    <a:ext uri="{9D8B030D-6E8A-4147-A177-3AD203B41FA5}">
                      <a16:colId xmlns:a16="http://schemas.microsoft.com/office/drawing/2014/main" val="20002"/>
                    </a:ext>
                  </a:extLst>
                </a:gridCol>
              </a:tblGrid>
              <a:tr h="459277">
                <a:tc>
                  <a:txBody>
                    <a:bodyPr/>
                    <a:lstStyle/>
                    <a:p>
                      <a:pPr marL="0" marR="0" lvl="0" indent="0" algn="l" defTabSz="814388" rtl="0" eaLnBrk="0" fontAlgn="base" latinLnBrk="0" hangingPunct="0">
                        <a:lnSpc>
                          <a:spcPct val="95000"/>
                        </a:lnSpc>
                        <a:spcBef>
                          <a:spcPct val="50000"/>
                        </a:spcBef>
                        <a:spcAft>
                          <a:spcPct val="0"/>
                        </a:spcAft>
                        <a:buClr>
                          <a:srgbClr val="005569"/>
                        </a:buClr>
                        <a:buSzTx/>
                        <a:buFontTx/>
                        <a:buNone/>
                        <a:tabLst/>
                        <a:defRPr/>
                      </a:pPr>
                      <a:r>
                        <a:rPr kumimoji="0" lang="en-US" altLang="en-US" sz="1200" b="1" i="0" u="none" strike="noStrike" cap="none" normalizeH="0" baseline="0" dirty="0">
                          <a:ln>
                            <a:noFill/>
                          </a:ln>
                          <a:solidFill>
                            <a:srgbClr val="FF0000"/>
                          </a:solidFill>
                          <a:effectLst/>
                          <a:latin typeface="Arial" charset="0"/>
                        </a:rPr>
                        <a:t>Approaches to Identifying Malicious Traffic</a:t>
                      </a:r>
                      <a:endParaRPr kumimoji="0" lang="de-DE" sz="1200" b="1" i="0" u="none" strike="noStrike" cap="none" normalizeH="0" baseline="0" dirty="0">
                        <a:ln>
                          <a:noFill/>
                        </a:ln>
                        <a:solidFill>
                          <a:srgbClr val="FF0000"/>
                        </a:solidFill>
                        <a:effectLst/>
                        <a:latin typeface="Arial" charset="0"/>
                      </a:endParaRPr>
                    </a:p>
                  </a:txBody>
                  <a:tcPr marL="68580" marR="0" marT="68573"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GB" sz="1800" b="1" i="0" u="none" strike="noStrike" cap="none" normalizeH="0" baseline="0" dirty="0">
                          <a:ln>
                            <a:noFill/>
                          </a:ln>
                          <a:solidFill>
                            <a:schemeClr val="tx1"/>
                          </a:solidFill>
                          <a:effectLst/>
                          <a:latin typeface="Arial" charset="0"/>
                        </a:rPr>
                        <a:t>Advantages</a:t>
                      </a:r>
                    </a:p>
                  </a:txBody>
                  <a:tcPr marL="68580" marR="0" marT="6857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GB" sz="1800" b="1" i="0" u="none" strike="noStrike" cap="none" normalizeH="0" baseline="0" dirty="0">
                          <a:ln>
                            <a:noFill/>
                          </a:ln>
                          <a:solidFill>
                            <a:schemeClr val="tx1"/>
                          </a:solidFill>
                          <a:effectLst/>
                          <a:latin typeface="Arial" charset="0"/>
                        </a:rPr>
                        <a:t>Disadvantages</a:t>
                      </a:r>
                    </a:p>
                  </a:txBody>
                  <a:tcPr marL="68580" marR="0" marT="6857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13429">
                <a:tc>
                  <a:txBody>
                    <a:bodyPr/>
                    <a:lstStyle/>
                    <a:p>
                      <a:pPr marL="0" marR="0" lvl="0" indent="0" algn="ctr" defTabSz="814388" rtl="0" eaLnBrk="0" fontAlgn="base" latinLnBrk="0" hangingPunct="0">
                        <a:lnSpc>
                          <a:spcPct val="95000"/>
                        </a:lnSpc>
                        <a:spcBef>
                          <a:spcPct val="0"/>
                        </a:spcBef>
                        <a:spcAft>
                          <a:spcPct val="0"/>
                        </a:spcAft>
                        <a:buClr>
                          <a:srgbClr val="005569"/>
                        </a:buClr>
                        <a:buSzTx/>
                        <a:buFontTx/>
                        <a:buNone/>
                        <a:tabLst/>
                      </a:pPr>
                      <a:r>
                        <a:rPr kumimoji="0" lang="en-US" sz="1800" b="1" i="0" u="none" strike="noStrike" cap="none" normalizeH="0" baseline="0" dirty="0">
                          <a:ln>
                            <a:noFill/>
                          </a:ln>
                          <a:solidFill>
                            <a:schemeClr val="tx1"/>
                          </a:solidFill>
                          <a:effectLst/>
                          <a:latin typeface="Arial" charset="0"/>
                        </a:rPr>
                        <a:t>Signature-based</a:t>
                      </a:r>
                      <a:br>
                        <a:rPr kumimoji="0" lang="en-US" sz="1800" b="1" i="0" u="none" strike="noStrike" cap="none" normalizeH="0" baseline="0" dirty="0">
                          <a:ln>
                            <a:noFill/>
                          </a:ln>
                          <a:solidFill>
                            <a:schemeClr val="tx1"/>
                          </a:solidFill>
                          <a:effectLst/>
                          <a:latin typeface="Arial" charset="0"/>
                        </a:rPr>
                      </a:br>
                      <a:r>
                        <a:rPr kumimoji="0" lang="en-US" sz="1800" b="1" i="0" u="none" strike="noStrike" cap="none" normalizeH="0" baseline="0" dirty="0">
                          <a:ln>
                            <a:noFill/>
                          </a:ln>
                          <a:solidFill>
                            <a:schemeClr val="tx1"/>
                          </a:solidFill>
                          <a:effectLst/>
                          <a:latin typeface="Arial" charset="0"/>
                        </a:rPr>
                        <a:t>Detection</a:t>
                      </a:r>
                    </a:p>
                  </a:txBody>
                  <a:tcPr marL="68580" marR="0" marT="6857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 Easy configuration</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 Fewer false positives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 Good signature design</a:t>
                      </a:r>
                    </a:p>
                  </a:txBody>
                  <a:tcPr marL="68580" marR="0" marT="6857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a:ln>
                            <a:noFill/>
                          </a:ln>
                          <a:solidFill>
                            <a:schemeClr val="tx1"/>
                          </a:solidFill>
                          <a:effectLst/>
                          <a:latin typeface="Arial" charset="0"/>
                        </a:rPr>
                        <a:t>No detection of unknown signatures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a:ln>
                            <a:noFill/>
                          </a:ln>
                          <a:solidFill>
                            <a:schemeClr val="tx1"/>
                          </a:solidFill>
                          <a:effectLst/>
                          <a:latin typeface="Arial" charset="0"/>
                        </a:rPr>
                        <a:t>Initially a lot of false positives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a:ln>
                            <a:noFill/>
                          </a:ln>
                          <a:solidFill>
                            <a:schemeClr val="tx1"/>
                          </a:solidFill>
                          <a:effectLst/>
                          <a:latin typeface="Arial" charset="0"/>
                        </a:rPr>
                        <a:t>Signatures must be created, updated, and tuned</a:t>
                      </a:r>
                    </a:p>
                  </a:txBody>
                  <a:tcPr marL="68580" marR="0" marT="6857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1044342">
                <a:tc>
                  <a:txBody>
                    <a:bodyPr/>
                    <a:lstStyle/>
                    <a:p>
                      <a:pPr marL="0" marR="0" lvl="0" indent="0" algn="ctr" defTabSz="814388" rtl="0" eaLnBrk="0" fontAlgn="base" latinLnBrk="0" hangingPunct="0">
                        <a:lnSpc>
                          <a:spcPct val="95000"/>
                        </a:lnSpc>
                        <a:spcBef>
                          <a:spcPct val="0"/>
                        </a:spcBef>
                        <a:spcAft>
                          <a:spcPct val="0"/>
                        </a:spcAft>
                        <a:buClr>
                          <a:srgbClr val="005569"/>
                        </a:buClr>
                        <a:buSzTx/>
                        <a:buFontTx/>
                        <a:buNone/>
                        <a:tabLst/>
                      </a:pPr>
                      <a:r>
                        <a:rPr kumimoji="0" lang="en-US" sz="1800" b="1" i="0" u="none" strike="noStrike" cap="none" normalizeH="0" baseline="0" dirty="0">
                          <a:ln>
                            <a:noFill/>
                          </a:ln>
                          <a:solidFill>
                            <a:schemeClr val="tx1"/>
                          </a:solidFill>
                          <a:effectLst/>
                          <a:latin typeface="Arial" charset="0"/>
                        </a:rPr>
                        <a:t>Anomaly-based</a:t>
                      </a:r>
                      <a:br>
                        <a:rPr kumimoji="0" lang="en-US" sz="1800" b="1" i="0" u="none" strike="noStrike" cap="none" normalizeH="0" baseline="0" dirty="0">
                          <a:ln>
                            <a:noFill/>
                          </a:ln>
                          <a:solidFill>
                            <a:schemeClr val="tx1"/>
                          </a:solidFill>
                          <a:effectLst/>
                          <a:latin typeface="Arial" charset="0"/>
                        </a:rPr>
                      </a:br>
                      <a:r>
                        <a:rPr kumimoji="0" lang="en-US" sz="1800" b="1" i="0" u="none" strike="noStrike" cap="none" normalizeH="0" baseline="0" dirty="0">
                          <a:ln>
                            <a:noFill/>
                          </a:ln>
                          <a:solidFill>
                            <a:schemeClr val="tx1"/>
                          </a:solidFill>
                          <a:effectLst/>
                          <a:latin typeface="Arial" charset="0"/>
                        </a:rPr>
                        <a:t> Detection</a:t>
                      </a:r>
                    </a:p>
                  </a:txBody>
                  <a:tcPr marL="68580" marR="0" marT="6857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 Simple and reliable</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 Customized policies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 Can detect unknown attacks</a:t>
                      </a:r>
                    </a:p>
                  </a:txBody>
                  <a:tcPr marL="68580" marR="0" marT="6857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 Generic output</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 Policy must be created</a:t>
                      </a:r>
                    </a:p>
                  </a:txBody>
                  <a:tcPr marL="68580" marR="0" marT="6857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876915">
                <a:tc>
                  <a:txBody>
                    <a:bodyPr/>
                    <a:lstStyle/>
                    <a:p>
                      <a:pPr marL="0" marR="0" lvl="0" indent="0" algn="ctr" defTabSz="814388" rtl="0" eaLnBrk="0" fontAlgn="base" latinLnBrk="0" hangingPunct="0">
                        <a:lnSpc>
                          <a:spcPct val="95000"/>
                        </a:lnSpc>
                        <a:spcBef>
                          <a:spcPct val="0"/>
                        </a:spcBef>
                        <a:spcAft>
                          <a:spcPct val="0"/>
                        </a:spcAft>
                        <a:buClr>
                          <a:srgbClr val="005569"/>
                        </a:buClr>
                        <a:buSzTx/>
                        <a:buFontTx/>
                        <a:buNone/>
                        <a:tabLst/>
                      </a:pPr>
                      <a:r>
                        <a:rPr kumimoji="0" lang="en-US" sz="1800" b="1" i="0" u="none" strike="noStrike" cap="none" normalizeH="0" baseline="0" dirty="0">
                          <a:ln>
                            <a:noFill/>
                          </a:ln>
                          <a:solidFill>
                            <a:schemeClr val="tx1"/>
                          </a:solidFill>
                          <a:effectLst/>
                          <a:latin typeface="Arial" charset="0"/>
                        </a:rPr>
                        <a:t>Policy-based</a:t>
                      </a:r>
                      <a:br>
                        <a:rPr kumimoji="0" lang="en-US" sz="1800" b="1" i="0" u="none" strike="noStrike" cap="none" normalizeH="0" baseline="0" dirty="0">
                          <a:ln>
                            <a:noFill/>
                          </a:ln>
                          <a:solidFill>
                            <a:schemeClr val="tx1"/>
                          </a:solidFill>
                          <a:effectLst/>
                          <a:latin typeface="Arial" charset="0"/>
                        </a:rPr>
                      </a:br>
                      <a:r>
                        <a:rPr kumimoji="0" lang="en-US" sz="1800" b="1" i="0" u="none" strike="noStrike" cap="none" normalizeH="0" baseline="0" dirty="0">
                          <a:ln>
                            <a:noFill/>
                          </a:ln>
                          <a:solidFill>
                            <a:schemeClr val="tx1"/>
                          </a:solidFill>
                          <a:effectLst/>
                          <a:latin typeface="Arial" charset="0"/>
                        </a:rPr>
                        <a:t>Detection</a:t>
                      </a:r>
                    </a:p>
                  </a:txBody>
                  <a:tcPr marL="68580" marR="0" marT="6857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 Easy configuration</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 Can detect unknown attacks</a:t>
                      </a:r>
                    </a:p>
                  </a:txBody>
                  <a:tcPr marL="68580" marR="0" marT="6857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a:ln>
                            <a:noFill/>
                          </a:ln>
                          <a:solidFill>
                            <a:schemeClr val="tx1"/>
                          </a:solidFill>
                          <a:effectLst/>
                          <a:latin typeface="Arial" charset="0"/>
                        </a:rPr>
                        <a:t>Difficult to profile typical activity in large networks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a:ln>
                            <a:noFill/>
                          </a:ln>
                          <a:solidFill>
                            <a:schemeClr val="tx1"/>
                          </a:solidFill>
                          <a:effectLst/>
                          <a:latin typeface="Arial" charset="0"/>
                        </a:rPr>
                        <a:t>Traffic profile must be constant</a:t>
                      </a:r>
                    </a:p>
                  </a:txBody>
                  <a:tcPr marL="68580" marR="0" marT="6857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29467">
                <a:tc>
                  <a:txBody>
                    <a:body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GB" sz="1800" b="1" i="0" u="none" strike="noStrike" cap="none" normalizeH="0" baseline="0" dirty="0">
                          <a:ln>
                            <a:noFill/>
                          </a:ln>
                          <a:solidFill>
                            <a:schemeClr val="tx1"/>
                          </a:solidFill>
                          <a:effectLst/>
                          <a:latin typeface="Arial" charset="0"/>
                        </a:rPr>
                        <a:t>Honey Pot-Based</a:t>
                      </a:r>
                      <a:br>
                        <a:rPr kumimoji="0" lang="en-GB" sz="1800" b="1" i="0" u="none" strike="noStrike" cap="none" normalizeH="0" baseline="0" dirty="0">
                          <a:ln>
                            <a:noFill/>
                          </a:ln>
                          <a:solidFill>
                            <a:schemeClr val="tx1"/>
                          </a:solidFill>
                          <a:effectLst/>
                          <a:latin typeface="Arial" charset="0"/>
                        </a:rPr>
                      </a:br>
                      <a:r>
                        <a:rPr kumimoji="0" lang="en-GB" sz="1800" b="1" i="0" u="none" strike="noStrike" cap="none" normalizeH="0" baseline="0" dirty="0">
                          <a:ln>
                            <a:noFill/>
                          </a:ln>
                          <a:solidFill>
                            <a:schemeClr val="tx1"/>
                          </a:solidFill>
                          <a:effectLst/>
                          <a:latin typeface="Arial" charset="0"/>
                        </a:rPr>
                        <a:t>Detection</a:t>
                      </a:r>
                      <a:endParaRPr kumimoji="0" lang="en-GB" sz="1800" b="0" i="0" u="none" strike="noStrike" cap="none" normalizeH="0" baseline="0" dirty="0">
                        <a:ln>
                          <a:noFill/>
                        </a:ln>
                        <a:solidFill>
                          <a:schemeClr val="tx1"/>
                        </a:solidFill>
                        <a:effectLst/>
                        <a:latin typeface="Arial" charset="0"/>
                      </a:endParaRPr>
                    </a:p>
                  </a:txBody>
                  <a:tcPr marL="68580" marR="0" marT="6857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a:ln>
                            <a:noFill/>
                          </a:ln>
                          <a:solidFill>
                            <a:schemeClr val="tx1"/>
                          </a:solidFill>
                          <a:effectLst/>
                          <a:latin typeface="Arial" charset="0"/>
                        </a:rPr>
                        <a:t> Window to view attacks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a:ln>
                            <a:noFill/>
                          </a:ln>
                          <a:solidFill>
                            <a:schemeClr val="tx1"/>
                          </a:solidFill>
                          <a:effectLst/>
                          <a:latin typeface="Arial" charset="0"/>
                        </a:rPr>
                        <a:t> Distract and confuse attackers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a:ln>
                            <a:noFill/>
                          </a:ln>
                          <a:solidFill>
                            <a:schemeClr val="tx1"/>
                          </a:solidFill>
                          <a:effectLst/>
                          <a:latin typeface="Arial" charset="0"/>
                        </a:rPr>
                        <a:t> Slow down and avert attacks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a:ln>
                            <a:noFill/>
                          </a:ln>
                          <a:solidFill>
                            <a:schemeClr val="tx1"/>
                          </a:solidFill>
                          <a:effectLst/>
                          <a:latin typeface="Arial" charset="0"/>
                        </a:rPr>
                        <a:t> Collect information about attack</a:t>
                      </a:r>
                    </a:p>
                  </a:txBody>
                  <a:tcPr marL="68580" marR="0" marT="6857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Dedicated honey pot server</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sz="1400" b="0" i="0" u="none" strike="noStrike" cap="none" normalizeH="0" baseline="0" dirty="0">
                          <a:ln>
                            <a:noFill/>
                          </a:ln>
                          <a:solidFill>
                            <a:schemeClr val="tx1"/>
                          </a:solidFill>
                          <a:effectLst/>
                          <a:latin typeface="Arial" charset="0"/>
                        </a:rPr>
                        <a:t>Honey pot server must not be trusted</a:t>
                      </a:r>
                    </a:p>
                  </a:txBody>
                  <a:tcPr marL="68580" marR="0" marT="6857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bl>
          </a:graphicData>
        </a:graphic>
      </p:graphicFrame>
      <p:sp>
        <p:nvSpPr>
          <p:cNvPr id="4" name="Title 5">
            <a:extLst>
              <a:ext uri="{FF2B5EF4-FFF2-40B4-BE49-F238E27FC236}">
                <a16:creationId xmlns:a16="http://schemas.microsoft.com/office/drawing/2014/main" id="{9A1CD7A8-59EF-4E6B-81B9-5F22B80E7863}"/>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extLst>
      <p:ext uri="{BB962C8B-B14F-4D97-AF65-F5344CB8AC3E}">
        <p14:creationId xmlns:p14="http://schemas.microsoft.com/office/powerpoint/2010/main" val="634684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215237"/>
            <a:ext cx="7247964" cy="555107"/>
          </a:xfrm>
          <a:prstGeom prst="rect">
            <a:avLst/>
          </a:prstGeom>
        </p:spPr>
        <p:txBody>
          <a:bodyPr vert="horz" wrap="square" lIns="0" tIns="11766" rIns="0" bIns="0" rtlCol="0">
            <a:spAutoFit/>
          </a:bodyPr>
          <a:lstStyle/>
          <a:p>
            <a:pPr marL="11206">
              <a:spcBef>
                <a:spcPts val="93"/>
              </a:spcBef>
            </a:pPr>
            <a:r>
              <a:rPr sz="2800" dirty="0">
                <a:solidFill>
                  <a:srgbClr val="C00000"/>
                </a:solidFill>
                <a:latin typeface="Arial Black" panose="020B0A04020102020204" pitchFamily="34" charset="0"/>
              </a:rPr>
              <a:t>False Positives and False Negatives</a:t>
            </a:r>
          </a:p>
        </p:txBody>
      </p:sp>
      <p:sp>
        <p:nvSpPr>
          <p:cNvPr id="3" name="object 3"/>
          <p:cNvSpPr txBox="1"/>
          <p:nvPr/>
        </p:nvSpPr>
        <p:spPr>
          <a:xfrm>
            <a:off x="556501" y="793535"/>
            <a:ext cx="7977899" cy="3262356"/>
          </a:xfrm>
          <a:prstGeom prst="rect">
            <a:avLst/>
          </a:prstGeom>
        </p:spPr>
        <p:txBody>
          <a:bodyPr vert="horz" wrap="square" lIns="0" tIns="10085" rIns="0" bIns="0" rtlCol="0">
            <a:spAutoFit/>
          </a:bodyPr>
          <a:lstStyle/>
          <a:p>
            <a:pPr marL="314902" marR="100297" indent="-304256" algn="just" defTabSz="806867">
              <a:spcBef>
                <a:spcPts val="79"/>
              </a:spcBef>
              <a:buFontTx/>
              <a:buChar char="•"/>
              <a:tabLst>
                <a:tab pos="314902" algn="l"/>
                <a:tab pos="315462" algn="l"/>
              </a:tabLst>
            </a:pPr>
            <a:r>
              <a:rPr spc="-4" dirty="0">
                <a:solidFill>
                  <a:srgbClr val="0000CC"/>
                </a:solidFill>
                <a:latin typeface="Arial"/>
                <a:cs typeface="Arial"/>
              </a:rPr>
              <a:t>When an IDS matches an activity to a specific pattern and generates  an alarm for a non-malicious traffic that is not a threat, it is called a  false positive.</a:t>
            </a:r>
          </a:p>
          <a:p>
            <a:pPr marL="314902" marR="4483" indent="-304256" algn="just" defTabSz="806867">
              <a:spcBef>
                <a:spcPts val="424"/>
              </a:spcBef>
              <a:buFontTx/>
              <a:buChar char="•"/>
              <a:tabLst>
                <a:tab pos="314902" algn="l"/>
                <a:tab pos="315462" algn="l"/>
              </a:tabLst>
            </a:pPr>
            <a:r>
              <a:rPr spc="-4" dirty="0">
                <a:solidFill>
                  <a:srgbClr val="0000CC"/>
                </a:solidFill>
                <a:latin typeface="Arial"/>
                <a:cs typeface="Arial"/>
              </a:rPr>
              <a:t>Technically, the IDS is functioning correctly by matching the pattern  and has no ability to determine the intent behind the activity; but, from  a human standpoint, this is not an information the analyst needed to  see, as it does not constitute a threat and does not require  intervention.</a:t>
            </a:r>
          </a:p>
          <a:p>
            <a:pPr marL="314902" marR="718896" indent="-304256" algn="just" defTabSz="806867">
              <a:spcBef>
                <a:spcPts val="424"/>
              </a:spcBef>
              <a:buFontTx/>
              <a:buChar char="•"/>
              <a:tabLst>
                <a:tab pos="314902" algn="l"/>
                <a:tab pos="315462" algn="l"/>
              </a:tabLst>
            </a:pPr>
            <a:r>
              <a:rPr spc="-4" dirty="0">
                <a:solidFill>
                  <a:srgbClr val="0000CC"/>
                </a:solidFill>
                <a:latin typeface="Arial"/>
                <a:cs typeface="Arial"/>
              </a:rPr>
              <a:t>Hostile activity that does not match an IDS signature and goes  undetected is called a </a:t>
            </a:r>
            <a:r>
              <a:rPr lang="en-IN" b="1" spc="-4" dirty="0">
                <a:solidFill>
                  <a:srgbClr val="FF0000"/>
                </a:solidFill>
                <a:latin typeface="Arial"/>
                <a:cs typeface="Arial"/>
              </a:rPr>
              <a:t>F</a:t>
            </a:r>
            <a:r>
              <a:rPr b="1" spc="-4" dirty="0" err="1">
                <a:solidFill>
                  <a:srgbClr val="FF0000"/>
                </a:solidFill>
                <a:latin typeface="Arial"/>
                <a:cs typeface="Arial"/>
              </a:rPr>
              <a:t>alse</a:t>
            </a:r>
            <a:r>
              <a:rPr b="1" spc="-4" dirty="0">
                <a:solidFill>
                  <a:srgbClr val="FF0000"/>
                </a:solidFill>
                <a:latin typeface="Arial"/>
                <a:cs typeface="Arial"/>
              </a:rPr>
              <a:t> negative</a:t>
            </a:r>
            <a:r>
              <a:rPr spc="-4" dirty="0">
                <a:solidFill>
                  <a:srgbClr val="0000CC"/>
                </a:solidFill>
                <a:latin typeface="Arial"/>
                <a:cs typeface="Arial"/>
              </a:rPr>
              <a:t>.</a:t>
            </a:r>
          </a:p>
          <a:p>
            <a:pPr marL="314902" marR="444337" indent="-304256" algn="just" defTabSz="806867">
              <a:spcBef>
                <a:spcPts val="401"/>
              </a:spcBef>
              <a:buFontTx/>
              <a:buChar char="•"/>
              <a:tabLst>
                <a:tab pos="314902" algn="l"/>
                <a:tab pos="315462" algn="l"/>
              </a:tabLst>
            </a:pPr>
            <a:r>
              <a:rPr spc="-4" dirty="0">
                <a:solidFill>
                  <a:srgbClr val="0000CC"/>
                </a:solidFill>
                <a:latin typeface="Arial"/>
                <a:cs typeface="Arial"/>
              </a:rPr>
              <a:t>Note that an IDS is limited by its signature set – it can match only  activity for which it has stored patterns</a:t>
            </a:r>
            <a:r>
              <a:rPr sz="1765" spc="-4" dirty="0">
                <a:solidFill>
                  <a:prstClr val="black"/>
                </a:solidFill>
                <a:latin typeface="Arial"/>
                <a:cs typeface="Arial"/>
              </a:rPr>
              <a:t>.</a:t>
            </a:r>
            <a:endParaRPr sz="1765" dirty="0">
              <a:solidFill>
                <a:prstClr val="black"/>
              </a:solidFill>
              <a:latin typeface="Arial"/>
              <a:cs typeface="Arial"/>
            </a:endParaRPr>
          </a:p>
        </p:txBody>
      </p:sp>
      <p:pic>
        <p:nvPicPr>
          <p:cNvPr id="4" name="Picture 4">
            <a:extLst>
              <a:ext uri="{FF2B5EF4-FFF2-40B4-BE49-F238E27FC236}">
                <a16:creationId xmlns:a16="http://schemas.microsoft.com/office/drawing/2014/main" id="{AF99F592-DCAD-48C8-AAD2-CC018DC6E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59" t="4625" r="7159" b="13875"/>
          <a:stretch>
            <a:fillRect/>
          </a:stretch>
        </p:blipFill>
        <p:spPr bwMode="auto">
          <a:xfrm>
            <a:off x="4267200" y="4013710"/>
            <a:ext cx="4605328" cy="2541835"/>
          </a:xfrm>
          <a:prstGeom prst="rect">
            <a:avLst/>
          </a:prstGeom>
          <a:noFill/>
          <a:extLst>
            <a:ext uri="{909E8E84-426E-40DD-AFC4-6F175D3DCCD1}">
              <a14:hiddenFill xmlns:a14="http://schemas.microsoft.com/office/drawing/2010/main">
                <a:solidFill>
                  <a:srgbClr val="FFFFFF">
                    <a:alpha val="70000"/>
                  </a:srgbClr>
                </a:solidFill>
              </a14:hiddenFill>
            </a:ext>
          </a:extLst>
        </p:spPr>
      </p:pic>
      <p:sp>
        <p:nvSpPr>
          <p:cNvPr id="5" name="Title 5">
            <a:extLst>
              <a:ext uri="{FF2B5EF4-FFF2-40B4-BE49-F238E27FC236}">
                <a16:creationId xmlns:a16="http://schemas.microsoft.com/office/drawing/2014/main" id="{4110AF8E-C4AE-4082-8B16-C586D57CA304}"/>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C00000"/>
                </a:solidFill>
                <a:latin typeface="Arial Black" panose="020B0A04020102020204" pitchFamily="34" charset="0"/>
              </a:rPr>
              <a:t>Additional Information about Hubs</a:t>
            </a:r>
          </a:p>
        </p:txBody>
      </p:sp>
      <p:sp>
        <p:nvSpPr>
          <p:cNvPr id="3" name="Content Placeholder 2"/>
          <p:cNvSpPr>
            <a:spLocks noGrp="1"/>
          </p:cNvSpPr>
          <p:nvPr>
            <p:ph idx="1"/>
          </p:nvPr>
        </p:nvSpPr>
        <p:spPr/>
        <p:txBody>
          <a:bodyPr>
            <a:normAutofit/>
          </a:bodyPr>
          <a:lstStyle/>
          <a:p>
            <a:pPr algn="just"/>
            <a:r>
              <a:rPr lang="en-US" sz="2800" dirty="0">
                <a:solidFill>
                  <a:srgbClr val="0000CC"/>
                </a:solidFill>
                <a:latin typeface="Arial" panose="020B0604020202020204" pitchFamily="34" charset="0"/>
                <a:cs typeface="Arial" panose="020B0604020202020204" pitchFamily="34" charset="0"/>
              </a:rPr>
              <a:t>Most hubs contain </a:t>
            </a:r>
            <a:r>
              <a:rPr lang="en-US" sz="2800" dirty="0">
                <a:solidFill>
                  <a:srgbClr val="0EA246"/>
                </a:solidFill>
                <a:latin typeface="Arial" panose="020B0604020202020204" pitchFamily="34" charset="0"/>
                <a:cs typeface="Arial" panose="020B0604020202020204" pitchFamily="34" charset="0"/>
              </a:rPr>
              <a:t>4 ports </a:t>
            </a:r>
            <a:r>
              <a:rPr lang="en-US" sz="2800" dirty="0">
                <a:solidFill>
                  <a:srgbClr val="0000CC"/>
                </a:solidFill>
                <a:latin typeface="Arial" panose="020B0604020202020204" pitchFamily="34" charset="0"/>
                <a:cs typeface="Arial" panose="020B0604020202020204" pitchFamily="34" charset="0"/>
              </a:rPr>
              <a:t>some have 5 or more ports. </a:t>
            </a:r>
          </a:p>
          <a:p>
            <a:pPr algn="just"/>
            <a:r>
              <a:rPr lang="en-US" sz="2800" dirty="0">
                <a:solidFill>
                  <a:srgbClr val="0000CC"/>
                </a:solidFill>
                <a:latin typeface="Arial" panose="020B0604020202020204" pitchFamily="34" charset="0"/>
                <a:cs typeface="Arial" panose="020B0604020202020204" pitchFamily="34" charset="0"/>
              </a:rPr>
              <a:t>Hubs can be used for a </a:t>
            </a:r>
            <a:r>
              <a:rPr lang="en-US" sz="2800" dirty="0">
                <a:solidFill>
                  <a:srgbClr val="0EA246"/>
                </a:solidFill>
                <a:latin typeface="Arial" panose="020B0604020202020204" pitchFamily="34" charset="0"/>
                <a:cs typeface="Arial" panose="020B0604020202020204" pitchFamily="34" charset="0"/>
              </a:rPr>
              <a:t>smaller network </a:t>
            </a:r>
            <a:r>
              <a:rPr lang="en-US" sz="2800" dirty="0">
                <a:solidFill>
                  <a:srgbClr val="0000CC"/>
                </a:solidFill>
                <a:latin typeface="Arial" panose="020B0604020202020204" pitchFamily="34" charset="0"/>
                <a:cs typeface="Arial" panose="020B0604020202020204" pitchFamily="34" charset="0"/>
              </a:rPr>
              <a:t>such as a home network or a </a:t>
            </a:r>
            <a:r>
              <a:rPr lang="en-US" sz="2800" dirty="0">
                <a:solidFill>
                  <a:srgbClr val="0EA246"/>
                </a:solidFill>
                <a:latin typeface="Arial" panose="020B0604020202020204" pitchFamily="34" charset="0"/>
                <a:cs typeface="Arial" panose="020B0604020202020204" pitchFamily="34" charset="0"/>
              </a:rPr>
              <a:t>small office </a:t>
            </a:r>
            <a:r>
              <a:rPr lang="en-US" sz="2800" dirty="0">
                <a:solidFill>
                  <a:srgbClr val="0000CC"/>
                </a:solidFill>
                <a:latin typeface="Arial" panose="020B0604020202020204" pitchFamily="34" charset="0"/>
                <a:cs typeface="Arial" panose="020B0604020202020204" pitchFamily="34" charset="0"/>
              </a:rPr>
              <a:t>network.</a:t>
            </a:r>
          </a:p>
          <a:p>
            <a:pPr algn="just"/>
            <a:r>
              <a:rPr lang="en-US" sz="2800" dirty="0">
                <a:solidFill>
                  <a:srgbClr val="0000CC"/>
                </a:solidFill>
                <a:latin typeface="Arial" panose="020B0604020202020204" pitchFamily="34" charset="0"/>
                <a:cs typeface="Arial" panose="020B0604020202020204" pitchFamily="34" charset="0"/>
              </a:rPr>
              <a:t>Hubs are </a:t>
            </a:r>
            <a:r>
              <a:rPr lang="en-US" sz="2800" dirty="0">
                <a:solidFill>
                  <a:srgbClr val="0EA246"/>
                </a:solidFill>
                <a:latin typeface="Arial" panose="020B0604020202020204" pitchFamily="34" charset="0"/>
                <a:cs typeface="Arial" panose="020B0604020202020204" pitchFamily="34" charset="0"/>
              </a:rPr>
              <a:t>not that expensive </a:t>
            </a:r>
            <a:r>
              <a:rPr lang="en-US" sz="2800" dirty="0">
                <a:solidFill>
                  <a:srgbClr val="0000CC"/>
                </a:solidFill>
                <a:latin typeface="Arial" panose="020B0604020202020204" pitchFamily="34" charset="0"/>
                <a:cs typeface="Arial" panose="020B0604020202020204" pitchFamily="34" charset="0"/>
              </a:rPr>
              <a:t>most range for less than $30. </a:t>
            </a:r>
          </a:p>
          <a:p>
            <a:pPr algn="just"/>
            <a:r>
              <a:rPr lang="en-US" sz="2800" dirty="0">
                <a:solidFill>
                  <a:srgbClr val="0000CC"/>
                </a:solidFill>
                <a:latin typeface="Arial" panose="020B0604020202020204" pitchFamily="34" charset="0"/>
                <a:cs typeface="Arial" panose="020B0604020202020204" pitchFamily="34" charset="0"/>
              </a:rPr>
              <a:t>Hubs may </a:t>
            </a:r>
            <a:r>
              <a:rPr lang="en-US" sz="2800" dirty="0">
                <a:solidFill>
                  <a:srgbClr val="0EA246"/>
                </a:solidFill>
                <a:latin typeface="Arial" panose="020B0604020202020204" pitchFamily="34" charset="0"/>
                <a:cs typeface="Arial" panose="020B0604020202020204" pitchFamily="34" charset="0"/>
              </a:rPr>
              <a:t>not</a:t>
            </a:r>
            <a:r>
              <a:rPr lang="en-US" sz="2800" dirty="0">
                <a:solidFill>
                  <a:srgbClr val="0000CC"/>
                </a:solidFill>
                <a:latin typeface="Arial" panose="020B0604020202020204" pitchFamily="34" charset="0"/>
                <a:cs typeface="Arial" panose="020B0604020202020204" pitchFamily="34" charset="0"/>
              </a:rPr>
              <a:t> be the best option for </a:t>
            </a:r>
            <a:r>
              <a:rPr lang="en-US" sz="2800" dirty="0">
                <a:solidFill>
                  <a:srgbClr val="0EA246"/>
                </a:solidFill>
                <a:latin typeface="Arial" panose="020B0604020202020204" pitchFamily="34" charset="0"/>
                <a:cs typeface="Arial" panose="020B0604020202020204" pitchFamily="34" charset="0"/>
              </a:rPr>
              <a:t>sophisticated or complex </a:t>
            </a:r>
            <a:r>
              <a:rPr lang="en-US" sz="2800" dirty="0">
                <a:solidFill>
                  <a:srgbClr val="0000CC"/>
                </a:solidFill>
                <a:latin typeface="Arial" panose="020B0604020202020204" pitchFamily="34" charset="0"/>
                <a:cs typeface="Arial" panose="020B0604020202020204" pitchFamily="34" charset="0"/>
              </a:rPr>
              <a:t>networks.</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80883700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1040" y="356373"/>
            <a:ext cx="5941919" cy="441071"/>
          </a:xfrm>
          <a:prstGeom prst="rect">
            <a:avLst/>
          </a:prstGeom>
        </p:spPr>
        <p:txBody>
          <a:bodyPr vert="horz" wrap="square" lIns="0" tIns="10085" rIns="0" bIns="0" rtlCol="0">
            <a:spAutoFit/>
          </a:bodyPr>
          <a:lstStyle/>
          <a:p>
            <a:pPr marL="11206">
              <a:spcBef>
                <a:spcPts val="79"/>
              </a:spcBef>
              <a:tabLst>
                <a:tab pos="4424318" algn="l"/>
              </a:tabLst>
            </a:pPr>
            <a:r>
              <a:rPr sz="2800" dirty="0">
                <a:solidFill>
                  <a:srgbClr val="C00000"/>
                </a:solidFill>
                <a:latin typeface="Arial Black" panose="020B0A04020102020204" pitchFamily="34" charset="0"/>
              </a:rPr>
              <a:t>Network-based ID</a:t>
            </a:r>
            <a:r>
              <a:rPr lang="en-IN" sz="2800" dirty="0">
                <a:solidFill>
                  <a:srgbClr val="C00000"/>
                </a:solidFill>
                <a:latin typeface="Arial Black" panose="020B0A04020102020204" pitchFamily="34" charset="0"/>
              </a:rPr>
              <a:t>S </a:t>
            </a:r>
            <a:r>
              <a:rPr sz="2800" dirty="0">
                <a:solidFill>
                  <a:srgbClr val="C00000"/>
                </a:solidFill>
                <a:latin typeface="Arial Black" panose="020B0A04020102020204" pitchFamily="34" charset="0"/>
              </a:rPr>
              <a:t>(NIDS</a:t>
            </a:r>
            <a:r>
              <a:rPr lang="en-IN" sz="2800" spc="-4" dirty="0">
                <a:solidFill>
                  <a:srgbClr val="C00000"/>
                </a:solidFill>
                <a:latin typeface="Arial Black" panose="020B0A04020102020204" pitchFamily="34" charset="0"/>
              </a:rPr>
              <a:t>)</a:t>
            </a:r>
            <a:endParaRPr spc="-4" dirty="0"/>
          </a:p>
        </p:txBody>
      </p:sp>
      <p:sp>
        <p:nvSpPr>
          <p:cNvPr id="4" name="object 4"/>
          <p:cNvSpPr txBox="1">
            <a:spLocks noGrp="1"/>
          </p:cNvSpPr>
          <p:nvPr>
            <p:ph type="body" idx="1"/>
          </p:nvPr>
        </p:nvSpPr>
        <p:spPr>
          <a:xfrm>
            <a:off x="869985" y="1027119"/>
            <a:ext cx="3777319" cy="3941981"/>
          </a:xfrm>
          <a:prstGeom prst="rect">
            <a:avLst/>
          </a:prstGeom>
        </p:spPr>
        <p:txBody>
          <a:bodyPr vert="horz" wrap="square" lIns="0" tIns="63313" rIns="0" bIns="0" rtlCol="0">
            <a:spAutoFit/>
          </a:bodyPr>
          <a:lstStyle/>
          <a:p>
            <a:pPr marL="314902" marR="4483" indent="-304256" algn="just">
              <a:lnSpc>
                <a:spcPct val="80200"/>
              </a:lnSpc>
              <a:spcBef>
                <a:spcPts val="499"/>
              </a:spcBef>
              <a:buChar char="•"/>
              <a:tabLst>
                <a:tab pos="314902" algn="l"/>
                <a:tab pos="315462" algn="l"/>
              </a:tabLst>
            </a:pPr>
            <a:r>
              <a:rPr sz="1800" spc="-4" dirty="0">
                <a:solidFill>
                  <a:srgbClr val="0000CC"/>
                </a:solidFill>
                <a:latin typeface="Arial"/>
                <a:cs typeface="Arial"/>
              </a:rPr>
              <a:t>NIDS are placed next to the  firewall on the network perimeter  and analyze the traffic as it passe  by for the protocols, source,  destination, content, traffic already  seen and etc.</a:t>
            </a:r>
          </a:p>
          <a:p>
            <a:pPr marL="314902" marR="289127" indent="-304256" algn="just">
              <a:lnSpc>
                <a:spcPct val="80500"/>
              </a:lnSpc>
              <a:spcBef>
                <a:spcPts val="415"/>
              </a:spcBef>
              <a:buChar char="•"/>
              <a:tabLst>
                <a:tab pos="314902" algn="l"/>
                <a:tab pos="315462" algn="l"/>
              </a:tabLst>
            </a:pPr>
            <a:r>
              <a:rPr sz="1800" spc="-4" dirty="0">
                <a:solidFill>
                  <a:srgbClr val="0000CC"/>
                </a:solidFill>
                <a:latin typeface="Arial"/>
                <a:cs typeface="Arial"/>
              </a:rPr>
              <a:t>A </a:t>
            </a:r>
            <a:r>
              <a:rPr sz="1800" b="1" spc="-4" dirty="0">
                <a:solidFill>
                  <a:srgbClr val="FF0000"/>
                </a:solidFill>
                <a:latin typeface="Arial"/>
                <a:cs typeface="Arial"/>
              </a:rPr>
              <a:t>NIDS</a:t>
            </a:r>
            <a:r>
              <a:rPr sz="1800" spc="-4" dirty="0">
                <a:solidFill>
                  <a:srgbClr val="0000CC"/>
                </a:solidFill>
                <a:latin typeface="Arial"/>
                <a:cs typeface="Arial"/>
              </a:rPr>
              <a:t> typically looks for traffic  that typify hostile actions or  misuse, such as the following:</a:t>
            </a:r>
          </a:p>
          <a:p>
            <a:pPr marL="667346" marR="90212" indent="-253266" algn="just">
              <a:lnSpc>
                <a:spcPct val="79800"/>
              </a:lnSpc>
              <a:spcBef>
                <a:spcPts val="371"/>
              </a:spcBef>
              <a:tabLst>
                <a:tab pos="667346" algn="l"/>
              </a:tabLst>
            </a:pPr>
            <a:r>
              <a:rPr sz="1800" spc="-4" dirty="0">
                <a:solidFill>
                  <a:srgbClr val="0000CC"/>
                </a:solidFill>
                <a:latin typeface="Arial"/>
                <a:cs typeface="Arial"/>
              </a:rPr>
              <a:t>–	</a:t>
            </a:r>
            <a:r>
              <a:rPr sz="1800" spc="-4" dirty="0">
                <a:solidFill>
                  <a:srgbClr val="FF0000"/>
                </a:solidFill>
                <a:latin typeface="Arial"/>
                <a:cs typeface="Arial"/>
              </a:rPr>
              <a:t>Denial-of-service attacks, Port  scans or sweeps, Malicious  content in the data payload of a  packet or packets, Vulnerability  scanning, Trojans, Viruses,  Worms, Tunneling and Brute-</a:t>
            </a:r>
            <a:r>
              <a:rPr sz="1800" spc="-4" dirty="0" err="1">
                <a:solidFill>
                  <a:srgbClr val="FF0000"/>
                </a:solidFill>
                <a:latin typeface="Arial"/>
                <a:cs typeface="Arial"/>
              </a:rPr>
              <a:t>forc</a:t>
            </a:r>
            <a:r>
              <a:rPr lang="en-IN" sz="1800" spc="-4" dirty="0">
                <a:solidFill>
                  <a:srgbClr val="FF0000"/>
                </a:solidFill>
                <a:latin typeface="Arial"/>
                <a:cs typeface="Arial"/>
              </a:rPr>
              <a:t>e</a:t>
            </a:r>
            <a:r>
              <a:rPr sz="1800" spc="-4" dirty="0">
                <a:solidFill>
                  <a:srgbClr val="FF0000"/>
                </a:solidFill>
                <a:latin typeface="Arial"/>
                <a:cs typeface="Arial"/>
              </a:rPr>
              <a:t>  attacks.</a:t>
            </a:r>
          </a:p>
        </p:txBody>
      </p:sp>
      <p:sp>
        <p:nvSpPr>
          <p:cNvPr id="5" name="object 5"/>
          <p:cNvSpPr txBox="1"/>
          <p:nvPr/>
        </p:nvSpPr>
        <p:spPr>
          <a:xfrm>
            <a:off x="988583" y="5078447"/>
            <a:ext cx="3658721" cy="1393526"/>
          </a:xfrm>
          <a:prstGeom prst="rect">
            <a:avLst/>
          </a:prstGeom>
        </p:spPr>
        <p:txBody>
          <a:bodyPr vert="horz" wrap="square" lIns="0" tIns="63313" rIns="0" bIns="0" rtlCol="0">
            <a:spAutoFit/>
          </a:bodyPr>
          <a:lstStyle/>
          <a:p>
            <a:pPr marL="314902" marR="4483" indent="-304256" algn="just" defTabSz="806867">
              <a:lnSpc>
                <a:spcPct val="80200"/>
              </a:lnSpc>
              <a:spcBef>
                <a:spcPts val="499"/>
              </a:spcBef>
              <a:buFontTx/>
              <a:buChar char="•"/>
              <a:tabLst>
                <a:tab pos="314902" algn="l"/>
                <a:tab pos="315462" algn="l"/>
              </a:tabLst>
            </a:pPr>
            <a:r>
              <a:rPr spc="-4" dirty="0">
                <a:solidFill>
                  <a:srgbClr val="0000CC"/>
                </a:solidFill>
                <a:latin typeface="Arial"/>
                <a:cs typeface="Arial"/>
              </a:rPr>
              <a:t>The traffic collector of a NIDS  logically attaches itself to a  Network Interface Card (NIC) that  operates in promiscuous mode  </a:t>
            </a:r>
            <a:r>
              <a:rPr spc="-4" dirty="0">
                <a:solidFill>
                  <a:srgbClr val="0EA246"/>
                </a:solidFill>
                <a:latin typeface="Arial"/>
                <a:cs typeface="Arial"/>
              </a:rPr>
              <a:t>(stealth mode) and sniffs the  passing traffic.</a:t>
            </a:r>
          </a:p>
        </p:txBody>
      </p:sp>
      <p:sp>
        <p:nvSpPr>
          <p:cNvPr id="6" name="object 6"/>
          <p:cNvSpPr/>
          <p:nvPr/>
        </p:nvSpPr>
        <p:spPr>
          <a:xfrm>
            <a:off x="4647304" y="1495313"/>
            <a:ext cx="3757107" cy="3009451"/>
          </a:xfrm>
          <a:prstGeom prst="rect">
            <a:avLst/>
          </a:prstGeom>
          <a:blipFill>
            <a:blip r:embed="rId3" cstate="print"/>
            <a:stretch>
              <a:fillRect/>
            </a:stretch>
          </a:blipFill>
        </p:spPr>
        <p:txBody>
          <a:bodyPr wrap="square" lIns="0" tIns="0" rIns="0" bIns="0" rtlCol="0"/>
          <a:lstStyle/>
          <a:p>
            <a:pPr defTabSz="806867"/>
            <a:endParaRPr sz="1588" dirty="0">
              <a:solidFill>
                <a:prstClr val="black"/>
              </a:solidFill>
              <a:latin typeface="Calibri"/>
            </a:endParaRPr>
          </a:p>
        </p:txBody>
      </p:sp>
      <p:sp>
        <p:nvSpPr>
          <p:cNvPr id="7" name="object 7"/>
          <p:cNvSpPr txBox="1"/>
          <p:nvPr/>
        </p:nvSpPr>
        <p:spPr>
          <a:xfrm>
            <a:off x="4753539" y="4797466"/>
            <a:ext cx="3709707" cy="434425"/>
          </a:xfrm>
          <a:prstGeom prst="rect">
            <a:avLst/>
          </a:prstGeom>
        </p:spPr>
        <p:txBody>
          <a:bodyPr vert="horz" wrap="square" lIns="0" tIns="8965" rIns="0" bIns="0" rtlCol="0">
            <a:spAutoFit/>
          </a:bodyPr>
          <a:lstStyle/>
          <a:p>
            <a:pPr marL="33619" marR="26896" defTabSz="806867">
              <a:lnSpc>
                <a:spcPct val="101299"/>
              </a:lnSpc>
              <a:spcBef>
                <a:spcPts val="71"/>
              </a:spcBef>
            </a:pPr>
            <a:r>
              <a:rPr sz="1412" dirty="0">
                <a:solidFill>
                  <a:prstClr val="black"/>
                </a:solidFill>
                <a:latin typeface="Arial"/>
                <a:cs typeface="Arial"/>
              </a:rPr>
              <a:t>Source: </a:t>
            </a:r>
            <a:r>
              <a:rPr sz="1412" spc="-4" dirty="0">
                <a:solidFill>
                  <a:prstClr val="black"/>
                </a:solidFill>
                <a:latin typeface="Arial"/>
                <a:cs typeface="Arial"/>
              </a:rPr>
              <a:t>Figure 13.4 from </a:t>
            </a:r>
            <a:r>
              <a:rPr sz="1412" spc="-9" dirty="0">
                <a:solidFill>
                  <a:prstClr val="black"/>
                </a:solidFill>
                <a:latin typeface="Arial"/>
                <a:cs typeface="Arial"/>
              </a:rPr>
              <a:t>Conklin </a:t>
            </a:r>
            <a:r>
              <a:rPr sz="1412" spc="-4" dirty="0">
                <a:solidFill>
                  <a:prstClr val="black"/>
                </a:solidFill>
                <a:latin typeface="Arial"/>
                <a:cs typeface="Arial"/>
              </a:rPr>
              <a:t>and </a:t>
            </a:r>
            <a:r>
              <a:rPr sz="1412" spc="4" dirty="0">
                <a:solidFill>
                  <a:prstClr val="black"/>
                </a:solidFill>
                <a:latin typeface="Arial"/>
                <a:cs typeface="Arial"/>
              </a:rPr>
              <a:t>White </a:t>
            </a:r>
            <a:r>
              <a:rPr sz="1412" dirty="0">
                <a:solidFill>
                  <a:prstClr val="black"/>
                </a:solidFill>
                <a:latin typeface="Arial"/>
                <a:cs typeface="Arial"/>
              </a:rPr>
              <a:t>–  </a:t>
            </a:r>
            <a:r>
              <a:rPr sz="1412" spc="-4" dirty="0">
                <a:solidFill>
                  <a:prstClr val="black"/>
                </a:solidFill>
                <a:latin typeface="Arial"/>
                <a:cs typeface="Arial"/>
              </a:rPr>
              <a:t>Principles of Computer Security, </a:t>
            </a:r>
            <a:r>
              <a:rPr sz="1412" spc="-9" dirty="0">
                <a:solidFill>
                  <a:prstClr val="black"/>
                </a:solidFill>
                <a:latin typeface="Arial"/>
                <a:cs typeface="Arial"/>
              </a:rPr>
              <a:t>2</a:t>
            </a:r>
            <a:r>
              <a:rPr sz="1456" spc="-13" baseline="25252" dirty="0">
                <a:solidFill>
                  <a:prstClr val="black"/>
                </a:solidFill>
                <a:latin typeface="Arial"/>
                <a:cs typeface="Arial"/>
              </a:rPr>
              <a:t>nd</a:t>
            </a:r>
            <a:r>
              <a:rPr sz="1456" spc="238" baseline="25252" dirty="0">
                <a:solidFill>
                  <a:prstClr val="black"/>
                </a:solidFill>
                <a:latin typeface="Arial"/>
                <a:cs typeface="Arial"/>
              </a:rPr>
              <a:t> </a:t>
            </a:r>
            <a:r>
              <a:rPr sz="1412" spc="-4" dirty="0">
                <a:solidFill>
                  <a:prstClr val="black"/>
                </a:solidFill>
                <a:latin typeface="Arial"/>
                <a:cs typeface="Arial"/>
              </a:rPr>
              <a:t>Edition</a:t>
            </a:r>
            <a:endParaRPr sz="1412">
              <a:solidFill>
                <a:prstClr val="black"/>
              </a:solidFill>
              <a:latin typeface="Arial"/>
              <a:cs typeface="Arial"/>
            </a:endParaRPr>
          </a:p>
        </p:txBody>
      </p:sp>
      <p:sp>
        <p:nvSpPr>
          <p:cNvPr id="8" name="Title 5">
            <a:extLst>
              <a:ext uri="{FF2B5EF4-FFF2-40B4-BE49-F238E27FC236}">
                <a16:creationId xmlns:a16="http://schemas.microsoft.com/office/drawing/2014/main" id="{15A8A49E-D407-4586-B5F2-AC8DCDC114A8}"/>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9562" y="913904"/>
            <a:ext cx="6301628" cy="441071"/>
          </a:xfrm>
          <a:prstGeom prst="rect">
            <a:avLst/>
          </a:prstGeom>
        </p:spPr>
        <p:txBody>
          <a:bodyPr vert="horz" wrap="square" lIns="0" tIns="10085" rIns="0" bIns="0" rtlCol="0">
            <a:spAutoFit/>
          </a:bodyPr>
          <a:lstStyle/>
          <a:p>
            <a:pPr marL="11206">
              <a:spcBef>
                <a:spcPts val="79"/>
              </a:spcBef>
              <a:tabLst>
                <a:tab pos="1323485" algn="l"/>
              </a:tabLst>
            </a:pPr>
            <a:r>
              <a:rPr sz="2800" dirty="0">
                <a:solidFill>
                  <a:srgbClr val="C00000"/>
                </a:solidFill>
                <a:latin typeface="Arial Black" panose="020B0A04020102020204" pitchFamily="34" charset="0"/>
              </a:rPr>
              <a:t>NIDS	Placed behind Firewall</a:t>
            </a:r>
          </a:p>
        </p:txBody>
      </p:sp>
      <p:sp>
        <p:nvSpPr>
          <p:cNvPr id="3" name="object 3"/>
          <p:cNvSpPr/>
          <p:nvPr/>
        </p:nvSpPr>
        <p:spPr>
          <a:xfrm>
            <a:off x="736898" y="1765578"/>
            <a:ext cx="7667512" cy="3226652"/>
          </a:xfrm>
          <a:prstGeom prst="rect">
            <a:avLst/>
          </a:prstGeom>
          <a:blipFill>
            <a:blip r:embed="rId2" cstate="print"/>
            <a:stretch>
              <a:fillRect/>
            </a:stretch>
          </a:blipFill>
        </p:spPr>
        <p:txBody>
          <a:bodyPr wrap="square" lIns="0" tIns="0" rIns="0" bIns="0" rtlCol="0"/>
          <a:lstStyle/>
          <a:p>
            <a:pPr defTabSz="806867"/>
            <a:endParaRPr sz="1588">
              <a:solidFill>
                <a:prstClr val="black"/>
              </a:solidFill>
              <a:latin typeface="Calibri"/>
            </a:endParaRPr>
          </a:p>
        </p:txBody>
      </p:sp>
      <p:sp>
        <p:nvSpPr>
          <p:cNvPr id="4" name="object 4"/>
          <p:cNvSpPr txBox="1"/>
          <p:nvPr/>
        </p:nvSpPr>
        <p:spPr>
          <a:xfrm>
            <a:off x="652183" y="6142173"/>
            <a:ext cx="7203140" cy="229184"/>
          </a:xfrm>
          <a:prstGeom prst="rect">
            <a:avLst/>
          </a:prstGeom>
        </p:spPr>
        <p:txBody>
          <a:bodyPr vert="horz" wrap="square" lIns="0" tIns="11766" rIns="0" bIns="0" rtlCol="0">
            <a:spAutoFit/>
          </a:bodyPr>
          <a:lstStyle/>
          <a:p>
            <a:pPr marL="33619" defTabSz="806867">
              <a:spcBef>
                <a:spcPts val="93"/>
              </a:spcBef>
            </a:pPr>
            <a:r>
              <a:rPr sz="1412" dirty="0">
                <a:solidFill>
                  <a:prstClr val="black"/>
                </a:solidFill>
                <a:latin typeface="Arial"/>
                <a:cs typeface="Arial"/>
              </a:rPr>
              <a:t>Source: </a:t>
            </a:r>
            <a:r>
              <a:rPr sz="1412" spc="-4" dirty="0">
                <a:solidFill>
                  <a:prstClr val="black"/>
                </a:solidFill>
                <a:latin typeface="Arial"/>
                <a:cs typeface="Arial"/>
              </a:rPr>
              <a:t>Figure 13.7 from </a:t>
            </a:r>
            <a:r>
              <a:rPr sz="1412" spc="-9" dirty="0">
                <a:solidFill>
                  <a:prstClr val="black"/>
                </a:solidFill>
                <a:latin typeface="Arial"/>
                <a:cs typeface="Arial"/>
              </a:rPr>
              <a:t>Conklin </a:t>
            </a:r>
            <a:r>
              <a:rPr sz="1412" spc="-4" dirty="0">
                <a:solidFill>
                  <a:prstClr val="black"/>
                </a:solidFill>
                <a:latin typeface="Arial"/>
                <a:cs typeface="Arial"/>
              </a:rPr>
              <a:t>and </a:t>
            </a:r>
            <a:r>
              <a:rPr sz="1412" spc="4" dirty="0">
                <a:solidFill>
                  <a:prstClr val="black"/>
                </a:solidFill>
                <a:latin typeface="Arial"/>
                <a:cs typeface="Arial"/>
              </a:rPr>
              <a:t>White </a:t>
            </a:r>
            <a:r>
              <a:rPr sz="1412" dirty="0">
                <a:solidFill>
                  <a:prstClr val="black"/>
                </a:solidFill>
                <a:latin typeface="Arial"/>
                <a:cs typeface="Arial"/>
              </a:rPr>
              <a:t>– </a:t>
            </a:r>
            <a:r>
              <a:rPr sz="1412" spc="-4" dirty="0">
                <a:solidFill>
                  <a:prstClr val="black"/>
                </a:solidFill>
                <a:latin typeface="Arial"/>
                <a:cs typeface="Arial"/>
              </a:rPr>
              <a:t>Principles of </a:t>
            </a:r>
            <a:r>
              <a:rPr sz="1412" spc="-9" dirty="0">
                <a:solidFill>
                  <a:prstClr val="black"/>
                </a:solidFill>
                <a:latin typeface="Arial"/>
                <a:cs typeface="Arial"/>
              </a:rPr>
              <a:t>Computer </a:t>
            </a:r>
            <a:r>
              <a:rPr sz="1412" spc="-4" dirty="0">
                <a:solidFill>
                  <a:prstClr val="black"/>
                </a:solidFill>
                <a:latin typeface="Arial"/>
                <a:cs typeface="Arial"/>
              </a:rPr>
              <a:t>Security, </a:t>
            </a:r>
            <a:r>
              <a:rPr sz="1412" spc="-9" dirty="0">
                <a:solidFill>
                  <a:prstClr val="black"/>
                </a:solidFill>
                <a:latin typeface="Arial"/>
                <a:cs typeface="Arial"/>
              </a:rPr>
              <a:t>2</a:t>
            </a:r>
            <a:r>
              <a:rPr sz="1456" spc="-13" baseline="25252" dirty="0">
                <a:solidFill>
                  <a:prstClr val="black"/>
                </a:solidFill>
                <a:latin typeface="Arial"/>
                <a:cs typeface="Arial"/>
              </a:rPr>
              <a:t>nd</a:t>
            </a:r>
            <a:r>
              <a:rPr sz="1456" baseline="25252" dirty="0">
                <a:solidFill>
                  <a:prstClr val="black"/>
                </a:solidFill>
                <a:latin typeface="Arial"/>
                <a:cs typeface="Arial"/>
              </a:rPr>
              <a:t> </a:t>
            </a:r>
            <a:r>
              <a:rPr sz="1412" spc="-4" dirty="0">
                <a:solidFill>
                  <a:prstClr val="black"/>
                </a:solidFill>
                <a:latin typeface="Arial"/>
                <a:cs typeface="Arial"/>
              </a:rPr>
              <a:t>Edition</a:t>
            </a:r>
            <a:endParaRPr sz="1412">
              <a:solidFill>
                <a:prstClr val="black"/>
              </a:solidFill>
              <a:latin typeface="Arial"/>
              <a:cs typeface="Arial"/>
            </a:endParaRPr>
          </a:p>
        </p:txBody>
      </p:sp>
      <p:sp>
        <p:nvSpPr>
          <p:cNvPr id="5" name="Title 5">
            <a:extLst>
              <a:ext uri="{FF2B5EF4-FFF2-40B4-BE49-F238E27FC236}">
                <a16:creationId xmlns:a16="http://schemas.microsoft.com/office/drawing/2014/main" id="{6AEA4139-3016-4B06-B859-E722A7084BAB}"/>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723" y="682663"/>
            <a:ext cx="7672668" cy="555107"/>
          </a:xfrm>
          <a:prstGeom prst="rect">
            <a:avLst/>
          </a:prstGeom>
        </p:spPr>
        <p:txBody>
          <a:bodyPr vert="horz" wrap="square" lIns="0" tIns="11766" rIns="0" bIns="0" rtlCol="0">
            <a:spAutoFit/>
          </a:bodyPr>
          <a:lstStyle/>
          <a:p>
            <a:pPr marL="11206">
              <a:spcBef>
                <a:spcPts val="79"/>
              </a:spcBef>
              <a:tabLst>
                <a:tab pos="1323485" algn="l"/>
              </a:tabLst>
            </a:pPr>
            <a:r>
              <a:rPr sz="2800" dirty="0">
                <a:solidFill>
                  <a:srgbClr val="C00000"/>
                </a:solidFill>
                <a:latin typeface="Arial Black" panose="020B0A04020102020204" pitchFamily="34" charset="0"/>
              </a:rPr>
              <a:t>NIDS: Advantages and Disadvantages</a:t>
            </a:r>
          </a:p>
        </p:txBody>
      </p:sp>
      <p:sp>
        <p:nvSpPr>
          <p:cNvPr id="3" name="object 3"/>
          <p:cNvSpPr txBox="1"/>
          <p:nvPr/>
        </p:nvSpPr>
        <p:spPr>
          <a:xfrm>
            <a:off x="943535" y="1359320"/>
            <a:ext cx="7356662" cy="5172250"/>
          </a:xfrm>
          <a:prstGeom prst="rect">
            <a:avLst/>
          </a:prstGeom>
        </p:spPr>
        <p:txBody>
          <a:bodyPr vert="horz" wrap="square" lIns="0" tIns="38100" rIns="0" bIns="0" rtlCol="0">
            <a:spAutoFit/>
          </a:bodyPr>
          <a:lstStyle/>
          <a:p>
            <a:pPr marL="10646" algn="just" defTabSz="806867">
              <a:spcBef>
                <a:spcPts val="300"/>
              </a:spcBef>
              <a:tabLst>
                <a:tab pos="314902" algn="l"/>
                <a:tab pos="315462" algn="l"/>
              </a:tabLst>
            </a:pPr>
            <a:r>
              <a:rPr b="1" spc="-4" dirty="0">
                <a:solidFill>
                  <a:srgbClr val="FF0000"/>
                </a:solidFill>
                <a:latin typeface="Arial"/>
                <a:cs typeface="Arial"/>
              </a:rPr>
              <a:t>Advantages of a NIDS</a:t>
            </a:r>
          </a:p>
          <a:p>
            <a:pPr marL="314902" marR="4483" indent="-304256" algn="just" defTabSz="806867">
              <a:lnSpc>
                <a:spcPct val="90300"/>
              </a:lnSpc>
              <a:spcBef>
                <a:spcPts val="419"/>
              </a:spcBef>
              <a:buFontTx/>
              <a:buChar char="•"/>
              <a:tabLst>
                <a:tab pos="314902" algn="l"/>
                <a:tab pos="315462" algn="l"/>
              </a:tabLst>
            </a:pPr>
            <a:r>
              <a:rPr spc="-4" dirty="0">
                <a:solidFill>
                  <a:srgbClr val="0000CC"/>
                </a:solidFill>
                <a:latin typeface="Arial"/>
                <a:cs typeface="Arial"/>
              </a:rPr>
              <a:t>Less Overhead: With a few well-placed NIDSs, one can monitor the  entire network traffic going in and out of the organization. Also,  upgrading and maintaining a fewer number of NIDSs is usually much  cheaper than upgrading and maintaining hundreds of host-based IDSs.</a:t>
            </a:r>
          </a:p>
          <a:p>
            <a:pPr marL="314902" marR="154649" indent="-304256" algn="just" defTabSz="806867">
              <a:lnSpc>
                <a:spcPct val="90300"/>
              </a:lnSpc>
              <a:spcBef>
                <a:spcPts val="393"/>
              </a:spcBef>
              <a:buFontTx/>
              <a:buChar char="•"/>
              <a:tabLst>
                <a:tab pos="314902" algn="l"/>
                <a:tab pos="315462" algn="l"/>
              </a:tabLst>
            </a:pPr>
            <a:r>
              <a:rPr spc="-4" dirty="0">
                <a:solidFill>
                  <a:srgbClr val="0000CC"/>
                </a:solidFill>
                <a:latin typeface="Arial"/>
                <a:cs typeface="Arial"/>
              </a:rPr>
              <a:t>Big Picture: The collection of the few NIDSs can have visibility into all  the network traffic and can correlate attacks (whether they are  widespread or concentrated, unorganized or focused) among multiple  systems.</a:t>
            </a:r>
          </a:p>
          <a:p>
            <a:pPr marL="10646" algn="just" defTabSz="806867">
              <a:spcBef>
                <a:spcPts val="212"/>
              </a:spcBef>
              <a:tabLst>
                <a:tab pos="314902" algn="l"/>
                <a:tab pos="315462" algn="l"/>
              </a:tabLst>
            </a:pPr>
            <a:r>
              <a:rPr b="1" spc="-4" dirty="0">
                <a:solidFill>
                  <a:srgbClr val="FF0000"/>
                </a:solidFill>
                <a:latin typeface="Arial"/>
                <a:cs typeface="Arial"/>
              </a:rPr>
              <a:t>Disadvantages of a NIDS</a:t>
            </a:r>
          </a:p>
          <a:p>
            <a:pPr marL="314902" indent="-304256" algn="just" defTabSz="806867">
              <a:spcBef>
                <a:spcPts val="212"/>
              </a:spcBef>
              <a:buFontTx/>
              <a:buChar char="•"/>
              <a:tabLst>
                <a:tab pos="314902" algn="l"/>
                <a:tab pos="315462" algn="l"/>
              </a:tabLst>
            </a:pPr>
            <a:r>
              <a:rPr spc="-4" dirty="0">
                <a:solidFill>
                  <a:srgbClr val="0000CC"/>
                </a:solidFill>
                <a:latin typeface="Arial"/>
                <a:cs typeface="Arial"/>
              </a:rPr>
              <a:t>A NIDS is ineffective when traffic is encrypted.</a:t>
            </a:r>
          </a:p>
          <a:p>
            <a:pPr marL="314902" marR="283524" indent="-304256" algn="just" defTabSz="806867">
              <a:lnSpc>
                <a:spcPct val="90500"/>
              </a:lnSpc>
              <a:spcBef>
                <a:spcPts val="393"/>
              </a:spcBef>
              <a:buFontTx/>
              <a:buChar char="•"/>
              <a:tabLst>
                <a:tab pos="315462" algn="l"/>
              </a:tabLst>
            </a:pPr>
            <a:r>
              <a:rPr spc="-4" dirty="0">
                <a:solidFill>
                  <a:srgbClr val="0000CC"/>
                </a:solidFill>
                <a:latin typeface="Arial"/>
                <a:cs typeface="Arial"/>
              </a:rPr>
              <a:t>A NIDS cannot see traffic that does not cross it – If a NIDS is placed  only in the perimeter, chances are that it could miss traffic traversing  the internal network.</a:t>
            </a:r>
          </a:p>
          <a:p>
            <a:pPr marL="314902" marR="83488" indent="-304256" algn="just" defTabSz="806867">
              <a:lnSpc>
                <a:spcPts val="1906"/>
              </a:lnSpc>
              <a:spcBef>
                <a:spcPts val="454"/>
              </a:spcBef>
              <a:buFontTx/>
              <a:buChar char="•"/>
              <a:tabLst>
                <a:tab pos="314902" algn="l"/>
                <a:tab pos="315462" algn="l"/>
              </a:tabLst>
            </a:pPr>
            <a:r>
              <a:rPr spc="-4" dirty="0">
                <a:solidFill>
                  <a:srgbClr val="0000CC"/>
                </a:solidFill>
                <a:latin typeface="Arial"/>
                <a:cs typeface="Arial"/>
              </a:rPr>
              <a:t>A NIDS must be able to handle high volumes of traffic (even 1-Gbps is  common nowadays) with the availability of networks with larger  bandwidth.</a:t>
            </a:r>
          </a:p>
          <a:p>
            <a:pPr marL="314902" indent="-304256" algn="just" defTabSz="806867">
              <a:spcBef>
                <a:spcPts val="180"/>
              </a:spcBef>
              <a:buFontTx/>
              <a:buChar char="•"/>
              <a:tabLst>
                <a:tab pos="314902" algn="l"/>
                <a:tab pos="315462" algn="l"/>
              </a:tabLst>
            </a:pPr>
            <a:r>
              <a:rPr spc="-4" dirty="0">
                <a:solidFill>
                  <a:srgbClr val="0000CC"/>
                </a:solidFill>
                <a:latin typeface="Arial"/>
                <a:cs typeface="Arial"/>
              </a:rPr>
              <a:t>A NIDS does not know about activities on the hosts themselves.</a:t>
            </a:r>
          </a:p>
        </p:txBody>
      </p:sp>
      <p:sp>
        <p:nvSpPr>
          <p:cNvPr id="4" name="Title 5">
            <a:extLst>
              <a:ext uri="{FF2B5EF4-FFF2-40B4-BE49-F238E27FC236}">
                <a16:creationId xmlns:a16="http://schemas.microsoft.com/office/drawing/2014/main" id="{F0AA1507-8515-4BA5-9F26-9E9AD6CBD4B3}"/>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4414" y="736403"/>
            <a:ext cx="5310468" cy="441071"/>
          </a:xfrm>
          <a:prstGeom prst="rect">
            <a:avLst/>
          </a:prstGeom>
        </p:spPr>
        <p:txBody>
          <a:bodyPr vert="horz" wrap="square" lIns="0" tIns="10085" rIns="0" bIns="0" rtlCol="0">
            <a:spAutoFit/>
          </a:bodyPr>
          <a:lstStyle/>
          <a:p>
            <a:pPr marL="11206">
              <a:spcBef>
                <a:spcPts val="79"/>
              </a:spcBef>
              <a:tabLst>
                <a:tab pos="1323485" algn="l"/>
              </a:tabLst>
            </a:pPr>
            <a:r>
              <a:rPr sz="2800" dirty="0">
                <a:solidFill>
                  <a:srgbClr val="C00000"/>
                </a:solidFill>
                <a:latin typeface="Arial Black" panose="020B0A04020102020204" pitchFamily="34" charset="0"/>
              </a:rPr>
              <a:t>Active vs. Passive NIDS</a:t>
            </a:r>
          </a:p>
        </p:txBody>
      </p:sp>
      <p:sp>
        <p:nvSpPr>
          <p:cNvPr id="3" name="object 3"/>
          <p:cNvSpPr txBox="1"/>
          <p:nvPr/>
        </p:nvSpPr>
        <p:spPr>
          <a:xfrm>
            <a:off x="755577" y="1392668"/>
            <a:ext cx="7463938" cy="4726283"/>
          </a:xfrm>
          <a:prstGeom prst="rect">
            <a:avLst/>
          </a:prstGeom>
        </p:spPr>
        <p:txBody>
          <a:bodyPr vert="horz" wrap="square" lIns="0" tIns="10085" rIns="0" bIns="0" rtlCol="0">
            <a:spAutoFit/>
          </a:bodyPr>
          <a:lstStyle/>
          <a:p>
            <a:pPr marL="10646" defTabSz="806867">
              <a:spcBef>
                <a:spcPts val="79"/>
              </a:spcBef>
              <a:tabLst>
                <a:tab pos="314902" algn="l"/>
                <a:tab pos="315462" algn="l"/>
              </a:tabLst>
            </a:pPr>
            <a:r>
              <a:rPr sz="1765" b="1" spc="-4" dirty="0">
                <a:solidFill>
                  <a:srgbClr val="FF0000"/>
                </a:solidFill>
                <a:uFill>
                  <a:solidFill>
                    <a:srgbClr val="000000"/>
                  </a:solidFill>
                </a:uFill>
                <a:latin typeface="Arial"/>
                <a:cs typeface="Arial"/>
              </a:rPr>
              <a:t>Passive</a:t>
            </a:r>
            <a:r>
              <a:rPr sz="1765" b="1" spc="9" dirty="0">
                <a:solidFill>
                  <a:srgbClr val="FF0000"/>
                </a:solidFill>
                <a:uFill>
                  <a:solidFill>
                    <a:srgbClr val="000000"/>
                  </a:solidFill>
                </a:uFill>
                <a:latin typeface="Arial"/>
                <a:cs typeface="Arial"/>
              </a:rPr>
              <a:t> </a:t>
            </a:r>
            <a:r>
              <a:rPr sz="1765" b="1" spc="-4" dirty="0">
                <a:solidFill>
                  <a:srgbClr val="FF0000"/>
                </a:solidFill>
                <a:uFill>
                  <a:solidFill>
                    <a:srgbClr val="000000"/>
                  </a:solidFill>
                </a:uFill>
                <a:latin typeface="Arial"/>
                <a:cs typeface="Arial"/>
              </a:rPr>
              <a:t>NIDS:</a:t>
            </a:r>
            <a:endParaRPr sz="1765" b="1" dirty="0">
              <a:solidFill>
                <a:srgbClr val="FF0000"/>
              </a:solidFill>
              <a:latin typeface="Arial"/>
              <a:cs typeface="Arial"/>
            </a:endParaRPr>
          </a:p>
          <a:p>
            <a:pPr marL="314902" marR="81247" indent="-304256" defTabSz="806867">
              <a:lnSpc>
                <a:spcPts val="1711"/>
              </a:lnSpc>
              <a:spcBef>
                <a:spcPts val="397"/>
              </a:spcBef>
              <a:buFontTx/>
              <a:buChar char="•"/>
              <a:tabLst>
                <a:tab pos="314902" algn="l"/>
                <a:tab pos="315462" algn="l"/>
              </a:tabLst>
            </a:pPr>
            <a:r>
              <a:rPr sz="1765" spc="-9" dirty="0">
                <a:solidFill>
                  <a:srgbClr val="0000CC"/>
                </a:solidFill>
                <a:latin typeface="Arial"/>
                <a:cs typeface="Arial"/>
              </a:rPr>
              <a:t>A </a:t>
            </a:r>
            <a:r>
              <a:rPr sz="1765" spc="-4" dirty="0">
                <a:solidFill>
                  <a:srgbClr val="0000CC"/>
                </a:solidFill>
                <a:latin typeface="Arial"/>
                <a:cs typeface="Arial"/>
              </a:rPr>
              <a:t>passive </a:t>
            </a:r>
            <a:r>
              <a:rPr sz="1765" dirty="0">
                <a:solidFill>
                  <a:srgbClr val="0000CC"/>
                </a:solidFill>
                <a:latin typeface="Arial"/>
                <a:cs typeface="Arial"/>
              </a:rPr>
              <a:t>NIDS simply </a:t>
            </a:r>
            <a:r>
              <a:rPr sz="1765" spc="-4" dirty="0">
                <a:solidFill>
                  <a:srgbClr val="0000CC"/>
                </a:solidFill>
                <a:latin typeface="Arial"/>
                <a:cs typeface="Arial"/>
              </a:rPr>
              <a:t>watches </a:t>
            </a:r>
            <a:r>
              <a:rPr sz="1765" spc="-9" dirty="0">
                <a:solidFill>
                  <a:srgbClr val="0000CC"/>
                </a:solidFill>
                <a:latin typeface="Arial"/>
                <a:cs typeface="Arial"/>
              </a:rPr>
              <a:t>the </a:t>
            </a:r>
            <a:r>
              <a:rPr sz="1765" spc="-4" dirty="0">
                <a:solidFill>
                  <a:srgbClr val="0000CC"/>
                </a:solidFill>
                <a:latin typeface="Arial"/>
                <a:cs typeface="Arial"/>
              </a:rPr>
              <a:t>traffic, </a:t>
            </a:r>
            <a:r>
              <a:rPr sz="1765" spc="-9" dirty="0">
                <a:solidFill>
                  <a:srgbClr val="0000CC"/>
                </a:solidFill>
                <a:latin typeface="Arial"/>
                <a:cs typeface="Arial"/>
              </a:rPr>
              <a:t>analyzes it and </a:t>
            </a:r>
            <a:r>
              <a:rPr sz="1765" spc="-4" dirty="0">
                <a:solidFill>
                  <a:srgbClr val="0000CC"/>
                </a:solidFill>
                <a:latin typeface="Arial"/>
                <a:cs typeface="Arial"/>
              </a:rPr>
              <a:t>generates  </a:t>
            </a:r>
            <a:r>
              <a:rPr sz="1765" dirty="0">
                <a:solidFill>
                  <a:srgbClr val="0000CC"/>
                </a:solidFill>
                <a:latin typeface="Arial"/>
                <a:cs typeface="Arial"/>
              </a:rPr>
              <a:t>alarms.</a:t>
            </a:r>
          </a:p>
          <a:p>
            <a:pPr marL="314902" marR="372615" indent="-304256" defTabSz="806867">
              <a:lnSpc>
                <a:spcPts val="1694"/>
              </a:lnSpc>
              <a:spcBef>
                <a:spcPts val="424"/>
              </a:spcBef>
              <a:buFontTx/>
              <a:buChar char="•"/>
              <a:tabLst>
                <a:tab pos="314902" algn="l"/>
                <a:tab pos="315462" algn="l"/>
              </a:tabLst>
            </a:pPr>
            <a:r>
              <a:rPr sz="1765" spc="-4" dirty="0">
                <a:solidFill>
                  <a:srgbClr val="0000CC"/>
                </a:solidFill>
                <a:latin typeface="Arial"/>
                <a:cs typeface="Arial"/>
              </a:rPr>
              <a:t>It </a:t>
            </a:r>
            <a:r>
              <a:rPr sz="1765" spc="-9" dirty="0">
                <a:solidFill>
                  <a:srgbClr val="0000CC"/>
                </a:solidFill>
                <a:latin typeface="Arial"/>
                <a:cs typeface="Arial"/>
              </a:rPr>
              <a:t>does not interact with </a:t>
            </a:r>
            <a:r>
              <a:rPr sz="1765" dirty="0">
                <a:solidFill>
                  <a:srgbClr val="0000CC"/>
                </a:solidFill>
                <a:latin typeface="Arial"/>
                <a:cs typeface="Arial"/>
              </a:rPr>
              <a:t>the </a:t>
            </a:r>
            <a:r>
              <a:rPr sz="1765" spc="-4" dirty="0">
                <a:solidFill>
                  <a:srgbClr val="0000CC"/>
                </a:solidFill>
                <a:latin typeface="Arial"/>
                <a:cs typeface="Arial"/>
              </a:rPr>
              <a:t>traffic </a:t>
            </a:r>
            <a:r>
              <a:rPr sz="1765" spc="-9" dirty="0">
                <a:solidFill>
                  <a:srgbClr val="0000CC"/>
                </a:solidFill>
                <a:latin typeface="Arial"/>
                <a:cs typeface="Arial"/>
              </a:rPr>
              <a:t>itself </a:t>
            </a:r>
            <a:r>
              <a:rPr sz="1765" spc="-13" dirty="0">
                <a:solidFill>
                  <a:srgbClr val="0000CC"/>
                </a:solidFill>
                <a:latin typeface="Arial"/>
                <a:cs typeface="Arial"/>
              </a:rPr>
              <a:t>in </a:t>
            </a:r>
            <a:r>
              <a:rPr sz="1765" spc="4" dirty="0">
                <a:solidFill>
                  <a:srgbClr val="0000CC"/>
                </a:solidFill>
                <a:latin typeface="Arial"/>
                <a:cs typeface="Arial"/>
              </a:rPr>
              <a:t>any </a:t>
            </a:r>
            <a:r>
              <a:rPr sz="1765" spc="-13" dirty="0">
                <a:solidFill>
                  <a:srgbClr val="0000CC"/>
                </a:solidFill>
                <a:latin typeface="Arial"/>
                <a:cs typeface="Arial"/>
              </a:rPr>
              <a:t>way, </a:t>
            </a:r>
            <a:r>
              <a:rPr sz="1765" dirty="0">
                <a:solidFill>
                  <a:srgbClr val="0000CC"/>
                </a:solidFill>
                <a:latin typeface="Arial"/>
                <a:cs typeface="Arial"/>
              </a:rPr>
              <a:t>and </a:t>
            </a:r>
            <a:r>
              <a:rPr sz="1765" spc="-9" dirty="0">
                <a:solidFill>
                  <a:srgbClr val="0000CC"/>
                </a:solidFill>
                <a:latin typeface="Arial"/>
                <a:cs typeface="Arial"/>
              </a:rPr>
              <a:t>it </a:t>
            </a:r>
            <a:r>
              <a:rPr sz="1765" spc="-4" dirty="0">
                <a:solidFill>
                  <a:srgbClr val="0000CC"/>
                </a:solidFill>
                <a:latin typeface="Arial"/>
                <a:cs typeface="Arial"/>
              </a:rPr>
              <a:t>does </a:t>
            </a:r>
            <a:r>
              <a:rPr sz="1765" spc="-9" dirty="0">
                <a:solidFill>
                  <a:srgbClr val="0000CC"/>
                </a:solidFill>
                <a:latin typeface="Arial"/>
                <a:cs typeface="Arial"/>
              </a:rPr>
              <a:t>not  </a:t>
            </a:r>
            <a:r>
              <a:rPr sz="1765" dirty="0">
                <a:solidFill>
                  <a:srgbClr val="0000CC"/>
                </a:solidFill>
                <a:latin typeface="Arial"/>
                <a:cs typeface="Arial"/>
              </a:rPr>
              <a:t>modify the </a:t>
            </a:r>
            <a:r>
              <a:rPr sz="1765" spc="-4" dirty="0">
                <a:solidFill>
                  <a:srgbClr val="0000CC"/>
                </a:solidFill>
                <a:latin typeface="Arial"/>
                <a:cs typeface="Arial"/>
              </a:rPr>
              <a:t>defensive posture </a:t>
            </a:r>
            <a:r>
              <a:rPr sz="1765" spc="-9" dirty="0">
                <a:solidFill>
                  <a:srgbClr val="0000CC"/>
                </a:solidFill>
                <a:latin typeface="Arial"/>
                <a:cs typeface="Arial"/>
              </a:rPr>
              <a:t>of the system to </a:t>
            </a:r>
            <a:r>
              <a:rPr sz="1765" spc="-4" dirty="0">
                <a:solidFill>
                  <a:srgbClr val="0000CC"/>
                </a:solidFill>
                <a:latin typeface="Arial"/>
                <a:cs typeface="Arial"/>
              </a:rPr>
              <a:t>react </a:t>
            </a:r>
            <a:r>
              <a:rPr sz="1765" spc="-9" dirty="0">
                <a:solidFill>
                  <a:srgbClr val="0000CC"/>
                </a:solidFill>
                <a:latin typeface="Arial"/>
                <a:cs typeface="Arial"/>
              </a:rPr>
              <a:t>to the</a:t>
            </a:r>
            <a:r>
              <a:rPr sz="1765" spc="22" dirty="0">
                <a:solidFill>
                  <a:srgbClr val="0000CC"/>
                </a:solidFill>
                <a:latin typeface="Arial"/>
                <a:cs typeface="Arial"/>
              </a:rPr>
              <a:t> </a:t>
            </a:r>
            <a:r>
              <a:rPr sz="1765" spc="-4" dirty="0">
                <a:solidFill>
                  <a:srgbClr val="0000CC"/>
                </a:solidFill>
                <a:latin typeface="Arial"/>
                <a:cs typeface="Arial"/>
              </a:rPr>
              <a:t>traffic.</a:t>
            </a:r>
            <a:endParaRPr sz="1765" dirty="0">
              <a:solidFill>
                <a:srgbClr val="0000CC"/>
              </a:solidFill>
              <a:latin typeface="Arial"/>
              <a:cs typeface="Arial"/>
            </a:endParaRPr>
          </a:p>
          <a:p>
            <a:pPr marL="10646" defTabSz="806867">
              <a:spcBef>
                <a:spcPts val="13"/>
              </a:spcBef>
              <a:tabLst>
                <a:tab pos="314902" algn="l"/>
                <a:tab pos="315462" algn="l"/>
              </a:tabLst>
            </a:pPr>
            <a:r>
              <a:rPr sz="1765" b="1" spc="-9" dirty="0">
                <a:solidFill>
                  <a:srgbClr val="FF0000"/>
                </a:solidFill>
                <a:uFill>
                  <a:solidFill>
                    <a:srgbClr val="000000"/>
                  </a:solidFill>
                </a:uFill>
                <a:latin typeface="Arial"/>
                <a:cs typeface="Arial"/>
              </a:rPr>
              <a:t>Active</a:t>
            </a:r>
            <a:r>
              <a:rPr sz="1765" b="1" spc="-13" dirty="0">
                <a:solidFill>
                  <a:srgbClr val="FF0000"/>
                </a:solidFill>
                <a:uFill>
                  <a:solidFill>
                    <a:srgbClr val="000000"/>
                  </a:solidFill>
                </a:uFill>
                <a:latin typeface="Arial"/>
                <a:cs typeface="Arial"/>
              </a:rPr>
              <a:t> </a:t>
            </a:r>
            <a:r>
              <a:rPr sz="1765" b="1" spc="-4" dirty="0">
                <a:solidFill>
                  <a:srgbClr val="FF0000"/>
                </a:solidFill>
                <a:uFill>
                  <a:solidFill>
                    <a:srgbClr val="000000"/>
                  </a:solidFill>
                </a:uFill>
                <a:latin typeface="Arial"/>
                <a:cs typeface="Arial"/>
              </a:rPr>
              <a:t>NIDS:</a:t>
            </a:r>
            <a:endParaRPr sz="1765" b="1" dirty="0">
              <a:solidFill>
                <a:srgbClr val="FF0000"/>
              </a:solidFill>
              <a:latin typeface="Arial"/>
              <a:cs typeface="Arial"/>
            </a:endParaRPr>
          </a:p>
          <a:p>
            <a:pPr marL="314902" marR="66118" indent="-304256" defTabSz="806867">
              <a:lnSpc>
                <a:spcPts val="1694"/>
              </a:lnSpc>
              <a:spcBef>
                <a:spcPts val="410"/>
              </a:spcBef>
              <a:buFontTx/>
              <a:buChar char="•"/>
              <a:tabLst>
                <a:tab pos="314902" algn="l"/>
                <a:tab pos="315462" algn="l"/>
              </a:tabLst>
            </a:pPr>
            <a:r>
              <a:rPr sz="1765" spc="-9" dirty="0">
                <a:solidFill>
                  <a:srgbClr val="0000CC"/>
                </a:solidFill>
                <a:latin typeface="Arial"/>
                <a:cs typeface="Arial"/>
              </a:rPr>
              <a:t>An </a:t>
            </a:r>
            <a:r>
              <a:rPr sz="1765" spc="-4" dirty="0">
                <a:solidFill>
                  <a:srgbClr val="0000CC"/>
                </a:solidFill>
                <a:latin typeface="Arial"/>
                <a:cs typeface="Arial"/>
              </a:rPr>
              <a:t>active </a:t>
            </a:r>
            <a:r>
              <a:rPr sz="1765" dirty="0">
                <a:solidFill>
                  <a:srgbClr val="0000CC"/>
                </a:solidFill>
                <a:latin typeface="Arial"/>
                <a:cs typeface="Arial"/>
              </a:rPr>
              <a:t>NIDS </a:t>
            </a:r>
            <a:r>
              <a:rPr sz="1765" spc="-4" dirty="0">
                <a:solidFill>
                  <a:srgbClr val="0000CC"/>
                </a:solidFill>
                <a:latin typeface="Arial"/>
                <a:cs typeface="Arial"/>
              </a:rPr>
              <a:t>contains all </a:t>
            </a:r>
            <a:r>
              <a:rPr sz="1765" spc="-9" dirty="0">
                <a:solidFill>
                  <a:srgbClr val="0000CC"/>
                </a:solidFill>
                <a:latin typeface="Arial"/>
                <a:cs typeface="Arial"/>
              </a:rPr>
              <a:t>the </a:t>
            </a:r>
            <a:r>
              <a:rPr sz="1765" spc="4" dirty="0">
                <a:solidFill>
                  <a:srgbClr val="0000CC"/>
                </a:solidFill>
                <a:latin typeface="Arial"/>
                <a:cs typeface="Arial"/>
              </a:rPr>
              <a:t>same </a:t>
            </a:r>
            <a:r>
              <a:rPr sz="1765" spc="-9" dirty="0">
                <a:solidFill>
                  <a:srgbClr val="0000CC"/>
                </a:solidFill>
                <a:latin typeface="Arial"/>
                <a:cs typeface="Arial"/>
              </a:rPr>
              <a:t>components and </a:t>
            </a:r>
            <a:r>
              <a:rPr sz="1765" spc="-4" dirty="0">
                <a:solidFill>
                  <a:srgbClr val="0000CC"/>
                </a:solidFill>
                <a:latin typeface="Arial"/>
                <a:cs typeface="Arial"/>
              </a:rPr>
              <a:t>capabilities </a:t>
            </a:r>
            <a:r>
              <a:rPr sz="1765" spc="-9" dirty="0">
                <a:solidFill>
                  <a:srgbClr val="0000CC"/>
                </a:solidFill>
                <a:latin typeface="Arial"/>
                <a:cs typeface="Arial"/>
              </a:rPr>
              <a:t>of  the </a:t>
            </a:r>
            <a:r>
              <a:rPr sz="1765" spc="-4" dirty="0">
                <a:solidFill>
                  <a:srgbClr val="0000CC"/>
                </a:solidFill>
                <a:latin typeface="Arial"/>
                <a:cs typeface="Arial"/>
              </a:rPr>
              <a:t>passive </a:t>
            </a:r>
            <a:r>
              <a:rPr sz="1765" dirty="0">
                <a:solidFill>
                  <a:srgbClr val="0000CC"/>
                </a:solidFill>
                <a:latin typeface="Arial"/>
                <a:cs typeface="Arial"/>
              </a:rPr>
              <a:t>NIDS </a:t>
            </a:r>
            <a:r>
              <a:rPr sz="1765" spc="-9" dirty="0">
                <a:solidFill>
                  <a:srgbClr val="0000CC"/>
                </a:solidFill>
                <a:latin typeface="Arial"/>
                <a:cs typeface="Arial"/>
              </a:rPr>
              <a:t>with </a:t>
            </a:r>
            <a:r>
              <a:rPr sz="1765" dirty="0">
                <a:solidFill>
                  <a:srgbClr val="0000CC"/>
                </a:solidFill>
                <a:latin typeface="Arial"/>
                <a:cs typeface="Arial"/>
              </a:rPr>
              <a:t>one </a:t>
            </a:r>
            <a:r>
              <a:rPr sz="1765" spc="-4" dirty="0">
                <a:solidFill>
                  <a:srgbClr val="0000CC"/>
                </a:solidFill>
                <a:latin typeface="Arial"/>
                <a:cs typeface="Arial"/>
              </a:rPr>
              <a:t>critical addition – </a:t>
            </a:r>
            <a:r>
              <a:rPr sz="1765" spc="-9" dirty="0">
                <a:solidFill>
                  <a:srgbClr val="0000CC"/>
                </a:solidFill>
                <a:latin typeface="Arial"/>
                <a:cs typeface="Arial"/>
              </a:rPr>
              <a:t>the </a:t>
            </a:r>
            <a:r>
              <a:rPr sz="1765" spc="-4" dirty="0">
                <a:solidFill>
                  <a:srgbClr val="0000CC"/>
                </a:solidFill>
                <a:latin typeface="Arial"/>
                <a:cs typeface="Arial"/>
              </a:rPr>
              <a:t>active </a:t>
            </a:r>
            <a:r>
              <a:rPr sz="1765" spc="-9" dirty="0">
                <a:solidFill>
                  <a:srgbClr val="0000CC"/>
                </a:solidFill>
                <a:latin typeface="Arial"/>
                <a:cs typeface="Arial"/>
              </a:rPr>
              <a:t>NIDS </a:t>
            </a:r>
            <a:r>
              <a:rPr sz="1765" spc="4" dirty="0">
                <a:solidFill>
                  <a:srgbClr val="0000CC"/>
                </a:solidFill>
                <a:latin typeface="Arial"/>
                <a:cs typeface="Arial"/>
              </a:rPr>
              <a:t>can  </a:t>
            </a:r>
            <a:r>
              <a:rPr sz="1765" spc="-4" dirty="0">
                <a:solidFill>
                  <a:srgbClr val="0000CC"/>
                </a:solidFill>
                <a:latin typeface="Arial"/>
                <a:cs typeface="Arial"/>
              </a:rPr>
              <a:t>react </a:t>
            </a:r>
            <a:r>
              <a:rPr sz="1765" spc="-9" dirty="0">
                <a:solidFill>
                  <a:srgbClr val="0000CC"/>
                </a:solidFill>
                <a:latin typeface="Arial"/>
                <a:cs typeface="Arial"/>
              </a:rPr>
              <a:t>to the </a:t>
            </a:r>
            <a:r>
              <a:rPr sz="1765" spc="-4" dirty="0">
                <a:solidFill>
                  <a:srgbClr val="0000CC"/>
                </a:solidFill>
                <a:latin typeface="Arial"/>
                <a:cs typeface="Arial"/>
              </a:rPr>
              <a:t>traffic </a:t>
            </a:r>
            <a:r>
              <a:rPr sz="1765" spc="-9" dirty="0">
                <a:solidFill>
                  <a:srgbClr val="0000CC"/>
                </a:solidFill>
                <a:latin typeface="Arial"/>
                <a:cs typeface="Arial"/>
              </a:rPr>
              <a:t>it </a:t>
            </a:r>
            <a:r>
              <a:rPr sz="1765" spc="-13" dirty="0">
                <a:solidFill>
                  <a:srgbClr val="0000CC"/>
                </a:solidFill>
                <a:latin typeface="Arial"/>
                <a:cs typeface="Arial"/>
              </a:rPr>
              <a:t>is</a:t>
            </a:r>
            <a:r>
              <a:rPr sz="1765" spc="4" dirty="0">
                <a:solidFill>
                  <a:srgbClr val="0000CC"/>
                </a:solidFill>
                <a:latin typeface="Arial"/>
                <a:cs typeface="Arial"/>
              </a:rPr>
              <a:t> </a:t>
            </a:r>
            <a:r>
              <a:rPr sz="1765" spc="-4" dirty="0">
                <a:solidFill>
                  <a:srgbClr val="0000CC"/>
                </a:solidFill>
                <a:latin typeface="Arial"/>
                <a:cs typeface="Arial"/>
              </a:rPr>
              <a:t>analyzing.</a:t>
            </a:r>
            <a:endParaRPr sz="1765" dirty="0">
              <a:solidFill>
                <a:srgbClr val="0000CC"/>
              </a:solidFill>
              <a:latin typeface="Arial"/>
              <a:cs typeface="Arial"/>
            </a:endParaRPr>
          </a:p>
          <a:p>
            <a:pPr marL="314902" marR="117108" indent="-304256" defTabSz="806867">
              <a:lnSpc>
                <a:spcPct val="80300"/>
              </a:lnSpc>
              <a:spcBef>
                <a:spcPts val="427"/>
              </a:spcBef>
              <a:buFontTx/>
              <a:buChar char="•"/>
              <a:tabLst>
                <a:tab pos="314902" algn="l"/>
                <a:tab pos="315462" algn="l"/>
              </a:tabLst>
            </a:pPr>
            <a:r>
              <a:rPr sz="1765" dirty="0">
                <a:solidFill>
                  <a:srgbClr val="0000CC"/>
                </a:solidFill>
                <a:latin typeface="Arial"/>
                <a:cs typeface="Arial"/>
              </a:rPr>
              <a:t>The </a:t>
            </a:r>
            <a:r>
              <a:rPr sz="1765" spc="-9" dirty="0">
                <a:solidFill>
                  <a:srgbClr val="0000CC"/>
                </a:solidFill>
                <a:latin typeface="Arial"/>
                <a:cs typeface="Arial"/>
              </a:rPr>
              <a:t>reactions of an </a:t>
            </a:r>
            <a:r>
              <a:rPr sz="1765" spc="-4" dirty="0">
                <a:solidFill>
                  <a:srgbClr val="0000CC"/>
                </a:solidFill>
                <a:latin typeface="Arial"/>
                <a:cs typeface="Arial"/>
              </a:rPr>
              <a:t>active </a:t>
            </a:r>
            <a:r>
              <a:rPr sz="1765" spc="-9" dirty="0">
                <a:solidFill>
                  <a:srgbClr val="0000CC"/>
                </a:solidFill>
                <a:latin typeface="Arial"/>
                <a:cs typeface="Arial"/>
              </a:rPr>
              <a:t>NIDS </a:t>
            </a:r>
            <a:r>
              <a:rPr sz="1765" dirty="0">
                <a:solidFill>
                  <a:srgbClr val="0000CC"/>
                </a:solidFill>
                <a:latin typeface="Arial"/>
                <a:cs typeface="Arial"/>
              </a:rPr>
              <a:t>could </a:t>
            </a:r>
            <a:r>
              <a:rPr sz="1765" spc="-4" dirty="0">
                <a:solidFill>
                  <a:srgbClr val="0000CC"/>
                </a:solidFill>
                <a:latin typeface="Arial"/>
                <a:cs typeface="Arial"/>
              </a:rPr>
              <a:t>range </a:t>
            </a:r>
            <a:r>
              <a:rPr sz="1765" spc="-9" dirty="0">
                <a:solidFill>
                  <a:srgbClr val="0000CC"/>
                </a:solidFill>
                <a:latin typeface="Arial"/>
                <a:cs typeface="Arial"/>
              </a:rPr>
              <a:t>from </a:t>
            </a:r>
            <a:r>
              <a:rPr sz="1765" spc="-4" dirty="0">
                <a:solidFill>
                  <a:srgbClr val="0000CC"/>
                </a:solidFill>
                <a:latin typeface="Arial"/>
                <a:cs typeface="Arial"/>
              </a:rPr>
              <a:t>something simple,  such </a:t>
            </a:r>
            <a:r>
              <a:rPr sz="1765" spc="-9" dirty="0">
                <a:solidFill>
                  <a:srgbClr val="0000CC"/>
                </a:solidFill>
                <a:latin typeface="Arial"/>
                <a:cs typeface="Arial"/>
              </a:rPr>
              <a:t>as </a:t>
            </a:r>
            <a:r>
              <a:rPr sz="1765" spc="-4" dirty="0">
                <a:solidFill>
                  <a:srgbClr val="0000CC"/>
                </a:solidFill>
                <a:latin typeface="Arial"/>
                <a:cs typeface="Arial"/>
              </a:rPr>
              <a:t>sending a </a:t>
            </a:r>
            <a:r>
              <a:rPr sz="1765" dirty="0">
                <a:solidFill>
                  <a:srgbClr val="0000CC"/>
                </a:solidFill>
                <a:latin typeface="Arial"/>
                <a:cs typeface="Arial"/>
              </a:rPr>
              <a:t>TCP reset message </a:t>
            </a:r>
            <a:r>
              <a:rPr sz="1765" spc="-9" dirty="0">
                <a:solidFill>
                  <a:srgbClr val="0000CC"/>
                </a:solidFill>
                <a:latin typeface="Arial"/>
                <a:cs typeface="Arial"/>
              </a:rPr>
              <a:t>to </a:t>
            </a:r>
            <a:r>
              <a:rPr sz="1765" spc="-4" dirty="0">
                <a:solidFill>
                  <a:srgbClr val="0000CC"/>
                </a:solidFill>
                <a:latin typeface="Arial"/>
                <a:cs typeface="Arial"/>
              </a:rPr>
              <a:t>interrupt a potential </a:t>
            </a:r>
            <a:r>
              <a:rPr sz="1765" spc="-9" dirty="0">
                <a:solidFill>
                  <a:srgbClr val="0000CC"/>
                </a:solidFill>
                <a:latin typeface="Arial"/>
                <a:cs typeface="Arial"/>
              </a:rPr>
              <a:t>attack  and </a:t>
            </a:r>
            <a:r>
              <a:rPr sz="1765" dirty="0">
                <a:solidFill>
                  <a:srgbClr val="0000CC"/>
                </a:solidFill>
                <a:latin typeface="Arial"/>
                <a:cs typeface="Arial"/>
              </a:rPr>
              <a:t>disconnect </a:t>
            </a:r>
            <a:r>
              <a:rPr sz="1765" spc="-4" dirty="0">
                <a:solidFill>
                  <a:srgbClr val="0000CC"/>
                </a:solidFill>
                <a:latin typeface="Arial"/>
                <a:cs typeface="Arial"/>
              </a:rPr>
              <a:t>a session, </a:t>
            </a:r>
            <a:r>
              <a:rPr sz="1765" spc="4" dirty="0">
                <a:solidFill>
                  <a:srgbClr val="0000CC"/>
                </a:solidFill>
                <a:latin typeface="Arial"/>
                <a:cs typeface="Arial"/>
              </a:rPr>
              <a:t>to </a:t>
            </a:r>
            <a:r>
              <a:rPr sz="1765" spc="-4" dirty="0">
                <a:solidFill>
                  <a:srgbClr val="0000CC"/>
                </a:solidFill>
                <a:latin typeface="Arial"/>
                <a:cs typeface="Arial"/>
              </a:rPr>
              <a:t>something complex, such </a:t>
            </a:r>
            <a:r>
              <a:rPr sz="1765" spc="-9" dirty="0">
                <a:solidFill>
                  <a:srgbClr val="0000CC"/>
                </a:solidFill>
                <a:latin typeface="Arial"/>
                <a:cs typeface="Arial"/>
              </a:rPr>
              <a:t>as  </a:t>
            </a:r>
            <a:r>
              <a:rPr sz="1765" dirty="0">
                <a:solidFill>
                  <a:srgbClr val="0000CC"/>
                </a:solidFill>
                <a:latin typeface="Arial"/>
                <a:cs typeface="Arial"/>
              </a:rPr>
              <a:t>dynamically </a:t>
            </a:r>
            <a:r>
              <a:rPr sz="1765" spc="-4" dirty="0">
                <a:solidFill>
                  <a:srgbClr val="0000CC"/>
                </a:solidFill>
                <a:latin typeface="Arial"/>
                <a:cs typeface="Arial"/>
              </a:rPr>
              <a:t>modifying </a:t>
            </a:r>
            <a:r>
              <a:rPr sz="1765" dirty="0">
                <a:solidFill>
                  <a:srgbClr val="0000CC"/>
                </a:solidFill>
                <a:latin typeface="Arial"/>
                <a:cs typeface="Arial"/>
              </a:rPr>
              <a:t>firewall </a:t>
            </a:r>
            <a:r>
              <a:rPr sz="1765" spc="-4" dirty="0">
                <a:solidFill>
                  <a:srgbClr val="0000CC"/>
                </a:solidFill>
                <a:latin typeface="Arial"/>
                <a:cs typeface="Arial"/>
              </a:rPr>
              <a:t>rules </a:t>
            </a:r>
            <a:r>
              <a:rPr sz="1765" spc="-9" dirty="0">
                <a:solidFill>
                  <a:srgbClr val="0000CC"/>
                </a:solidFill>
                <a:latin typeface="Arial"/>
                <a:cs typeface="Arial"/>
              </a:rPr>
              <a:t>to </a:t>
            </a:r>
            <a:r>
              <a:rPr sz="1765" spc="-4" dirty="0">
                <a:solidFill>
                  <a:srgbClr val="0000CC"/>
                </a:solidFill>
                <a:latin typeface="Arial"/>
                <a:cs typeface="Arial"/>
              </a:rPr>
              <a:t>reject all </a:t>
            </a:r>
            <a:r>
              <a:rPr sz="1765" dirty="0">
                <a:solidFill>
                  <a:srgbClr val="0000CC"/>
                </a:solidFill>
                <a:latin typeface="Arial"/>
                <a:cs typeface="Arial"/>
              </a:rPr>
              <a:t>traffic </a:t>
            </a:r>
            <a:r>
              <a:rPr sz="1765" spc="-9" dirty="0">
                <a:solidFill>
                  <a:srgbClr val="0000CC"/>
                </a:solidFill>
                <a:latin typeface="Arial"/>
                <a:cs typeface="Arial"/>
              </a:rPr>
              <a:t>from </a:t>
            </a:r>
            <a:r>
              <a:rPr sz="1765" spc="-4" dirty="0">
                <a:solidFill>
                  <a:srgbClr val="0000CC"/>
                </a:solidFill>
                <a:latin typeface="Arial"/>
                <a:cs typeface="Arial"/>
              </a:rPr>
              <a:t>specific  source </a:t>
            </a:r>
            <a:r>
              <a:rPr sz="1765" spc="-9" dirty="0">
                <a:solidFill>
                  <a:srgbClr val="0000CC"/>
                </a:solidFill>
                <a:latin typeface="Arial"/>
                <a:cs typeface="Arial"/>
              </a:rPr>
              <a:t>IP </a:t>
            </a:r>
            <a:r>
              <a:rPr sz="1765" spc="-4" dirty="0">
                <a:solidFill>
                  <a:srgbClr val="0000CC"/>
                </a:solidFill>
                <a:latin typeface="Arial"/>
                <a:cs typeface="Arial"/>
              </a:rPr>
              <a:t>addresses </a:t>
            </a:r>
            <a:r>
              <a:rPr sz="1765" dirty="0">
                <a:solidFill>
                  <a:srgbClr val="0000CC"/>
                </a:solidFill>
                <a:latin typeface="Arial"/>
                <a:cs typeface="Arial"/>
              </a:rPr>
              <a:t>for </a:t>
            </a:r>
            <a:r>
              <a:rPr sz="1765" spc="-9" dirty="0">
                <a:solidFill>
                  <a:srgbClr val="0000CC"/>
                </a:solidFill>
                <a:latin typeface="Arial"/>
                <a:cs typeface="Arial"/>
              </a:rPr>
              <a:t>the </a:t>
            </a:r>
            <a:r>
              <a:rPr sz="1765" spc="-4" dirty="0">
                <a:solidFill>
                  <a:srgbClr val="0000CC"/>
                </a:solidFill>
                <a:latin typeface="Arial"/>
                <a:cs typeface="Arial"/>
              </a:rPr>
              <a:t>next </a:t>
            </a:r>
            <a:r>
              <a:rPr sz="1765" dirty="0">
                <a:solidFill>
                  <a:srgbClr val="0000CC"/>
                </a:solidFill>
                <a:latin typeface="Arial"/>
                <a:cs typeface="Arial"/>
              </a:rPr>
              <a:t>few </a:t>
            </a:r>
            <a:r>
              <a:rPr sz="1765" spc="-4" dirty="0">
                <a:solidFill>
                  <a:srgbClr val="0000CC"/>
                </a:solidFill>
                <a:latin typeface="Arial"/>
                <a:cs typeface="Arial"/>
              </a:rPr>
              <a:t>hours </a:t>
            </a:r>
            <a:r>
              <a:rPr sz="1765" spc="-9" dirty="0">
                <a:solidFill>
                  <a:srgbClr val="0000CC"/>
                </a:solidFill>
                <a:latin typeface="Arial"/>
                <a:cs typeface="Arial"/>
              </a:rPr>
              <a:t>or</a:t>
            </a:r>
            <a:r>
              <a:rPr sz="1765" spc="-31" dirty="0">
                <a:solidFill>
                  <a:srgbClr val="0000CC"/>
                </a:solidFill>
                <a:latin typeface="Arial"/>
                <a:cs typeface="Arial"/>
              </a:rPr>
              <a:t> </a:t>
            </a:r>
            <a:r>
              <a:rPr sz="1765" spc="-9" dirty="0">
                <a:solidFill>
                  <a:srgbClr val="0000CC"/>
                </a:solidFill>
                <a:latin typeface="Arial"/>
                <a:cs typeface="Arial"/>
              </a:rPr>
              <a:t>days.</a:t>
            </a:r>
            <a:endParaRPr sz="1765" dirty="0">
              <a:solidFill>
                <a:srgbClr val="0000CC"/>
              </a:solidFill>
              <a:latin typeface="Arial"/>
              <a:cs typeface="Arial"/>
            </a:endParaRPr>
          </a:p>
          <a:p>
            <a:pPr marL="314902" marR="4483" indent="-304256" defTabSz="806867">
              <a:lnSpc>
                <a:spcPct val="80200"/>
              </a:lnSpc>
              <a:spcBef>
                <a:spcPts val="424"/>
              </a:spcBef>
              <a:buFontTx/>
              <a:buChar char="•"/>
              <a:tabLst>
                <a:tab pos="314902" algn="l"/>
                <a:tab pos="315462" algn="l"/>
              </a:tabLst>
            </a:pPr>
            <a:r>
              <a:rPr sz="1765" spc="-9" dirty="0">
                <a:solidFill>
                  <a:srgbClr val="00B050"/>
                </a:solidFill>
                <a:latin typeface="Arial"/>
                <a:cs typeface="Arial"/>
              </a:rPr>
              <a:t>Active </a:t>
            </a:r>
            <a:r>
              <a:rPr sz="1765" dirty="0">
                <a:solidFill>
                  <a:srgbClr val="00B050"/>
                </a:solidFill>
                <a:latin typeface="Arial"/>
                <a:cs typeface="Arial"/>
              </a:rPr>
              <a:t>NIDS </a:t>
            </a:r>
            <a:r>
              <a:rPr sz="1765" spc="-4" dirty="0">
                <a:solidFill>
                  <a:srgbClr val="00B050"/>
                </a:solidFill>
                <a:latin typeface="Arial"/>
                <a:cs typeface="Arial"/>
              </a:rPr>
              <a:t>are also referred </a:t>
            </a:r>
            <a:r>
              <a:rPr sz="1765" spc="-9" dirty="0">
                <a:solidFill>
                  <a:srgbClr val="00B050"/>
                </a:solidFill>
                <a:latin typeface="Arial"/>
                <a:cs typeface="Arial"/>
              </a:rPr>
              <a:t>to as </a:t>
            </a:r>
            <a:r>
              <a:rPr sz="1765" b="1" spc="-4" dirty="0">
                <a:solidFill>
                  <a:srgbClr val="00B050"/>
                </a:solidFill>
                <a:uFill>
                  <a:solidFill>
                    <a:srgbClr val="000000"/>
                  </a:solidFill>
                </a:uFill>
                <a:latin typeface="Arial"/>
                <a:cs typeface="Arial"/>
              </a:rPr>
              <a:t>Intrusion Prevention </a:t>
            </a:r>
            <a:r>
              <a:rPr sz="1765" b="1" dirty="0">
                <a:solidFill>
                  <a:srgbClr val="00B050"/>
                </a:solidFill>
                <a:uFill>
                  <a:solidFill>
                    <a:srgbClr val="000000"/>
                  </a:solidFill>
                </a:uFill>
                <a:latin typeface="Arial"/>
                <a:cs typeface="Arial"/>
              </a:rPr>
              <a:t>Systems </a:t>
            </a:r>
            <a:r>
              <a:rPr sz="1765" b="1" dirty="0">
                <a:solidFill>
                  <a:srgbClr val="00B050"/>
                </a:solidFill>
                <a:latin typeface="Arial"/>
                <a:cs typeface="Arial"/>
              </a:rPr>
              <a:t> </a:t>
            </a:r>
            <a:r>
              <a:rPr sz="1765" spc="-4" dirty="0">
                <a:solidFill>
                  <a:srgbClr val="0000CC"/>
                </a:solidFill>
                <a:latin typeface="Arial"/>
                <a:cs typeface="Arial"/>
              </a:rPr>
              <a:t>(IPSs). </a:t>
            </a:r>
            <a:r>
              <a:rPr sz="1765" spc="9" dirty="0">
                <a:solidFill>
                  <a:srgbClr val="0000CC"/>
                </a:solidFill>
                <a:latin typeface="Arial"/>
                <a:cs typeface="Arial"/>
              </a:rPr>
              <a:t>When </a:t>
            </a:r>
            <a:r>
              <a:rPr sz="1765" spc="-4" dirty="0">
                <a:solidFill>
                  <a:srgbClr val="0000CC"/>
                </a:solidFill>
                <a:latin typeface="Arial"/>
                <a:cs typeface="Arial"/>
              </a:rPr>
              <a:t>configured with </a:t>
            </a:r>
            <a:r>
              <a:rPr sz="1765" spc="-9" dirty="0">
                <a:solidFill>
                  <a:srgbClr val="0000CC"/>
                </a:solidFill>
                <a:latin typeface="Arial"/>
                <a:cs typeface="Arial"/>
              </a:rPr>
              <a:t>the </a:t>
            </a:r>
            <a:r>
              <a:rPr sz="1765" spc="-4" dirty="0">
                <a:solidFill>
                  <a:srgbClr val="0000CC"/>
                </a:solidFill>
                <a:latin typeface="Arial"/>
                <a:cs typeface="Arial"/>
              </a:rPr>
              <a:t>private </a:t>
            </a:r>
            <a:r>
              <a:rPr sz="1765" spc="-9" dirty="0">
                <a:solidFill>
                  <a:srgbClr val="0000CC"/>
                </a:solidFill>
                <a:latin typeface="Arial"/>
                <a:cs typeface="Arial"/>
              </a:rPr>
              <a:t>keys of the </a:t>
            </a:r>
            <a:r>
              <a:rPr sz="1765" spc="-4" dirty="0">
                <a:solidFill>
                  <a:srgbClr val="0000CC"/>
                </a:solidFill>
                <a:latin typeface="Arial"/>
                <a:cs typeface="Arial"/>
              </a:rPr>
              <a:t>servers </a:t>
            </a:r>
            <a:r>
              <a:rPr sz="1765" spc="-13" dirty="0">
                <a:solidFill>
                  <a:srgbClr val="0000CC"/>
                </a:solidFill>
                <a:latin typeface="Arial"/>
                <a:cs typeface="Arial"/>
              </a:rPr>
              <a:t>in </a:t>
            </a:r>
            <a:r>
              <a:rPr sz="1765" spc="-9" dirty="0">
                <a:solidFill>
                  <a:srgbClr val="0000CC"/>
                </a:solidFill>
                <a:latin typeface="Arial"/>
                <a:cs typeface="Arial"/>
              </a:rPr>
              <a:t>the  </a:t>
            </a:r>
            <a:r>
              <a:rPr sz="1765" spc="-4" dirty="0">
                <a:solidFill>
                  <a:srgbClr val="0000CC"/>
                </a:solidFill>
                <a:latin typeface="Arial"/>
                <a:cs typeface="Arial"/>
              </a:rPr>
              <a:t>internal </a:t>
            </a:r>
            <a:r>
              <a:rPr sz="1765" dirty="0">
                <a:solidFill>
                  <a:srgbClr val="0000CC"/>
                </a:solidFill>
                <a:latin typeface="Arial"/>
                <a:cs typeface="Arial"/>
              </a:rPr>
              <a:t>network, </a:t>
            </a:r>
            <a:r>
              <a:rPr sz="1765" spc="-13" dirty="0">
                <a:solidFill>
                  <a:srgbClr val="0000CC"/>
                </a:solidFill>
                <a:latin typeface="Arial"/>
                <a:cs typeface="Arial"/>
              </a:rPr>
              <a:t>IPSs </a:t>
            </a:r>
            <a:r>
              <a:rPr sz="1765" dirty="0">
                <a:solidFill>
                  <a:srgbClr val="0000CC"/>
                </a:solidFill>
                <a:latin typeface="Arial"/>
                <a:cs typeface="Arial"/>
              </a:rPr>
              <a:t>would </a:t>
            </a:r>
            <a:r>
              <a:rPr sz="1765" spc="-9" dirty="0">
                <a:solidFill>
                  <a:srgbClr val="0000CC"/>
                </a:solidFill>
                <a:latin typeface="Arial"/>
                <a:cs typeface="Arial"/>
              </a:rPr>
              <a:t>be </a:t>
            </a:r>
            <a:r>
              <a:rPr sz="1765" dirty="0">
                <a:solidFill>
                  <a:srgbClr val="0000CC"/>
                </a:solidFill>
                <a:latin typeface="Arial"/>
                <a:cs typeface="Arial"/>
              </a:rPr>
              <a:t>able </a:t>
            </a:r>
            <a:r>
              <a:rPr sz="1765" spc="-9" dirty="0">
                <a:solidFill>
                  <a:srgbClr val="0000CC"/>
                </a:solidFill>
                <a:latin typeface="Arial"/>
                <a:cs typeface="Arial"/>
              </a:rPr>
              <a:t>to </a:t>
            </a:r>
            <a:r>
              <a:rPr sz="1765" spc="-4" dirty="0">
                <a:solidFill>
                  <a:srgbClr val="0000CC"/>
                </a:solidFill>
                <a:latin typeface="Arial"/>
                <a:cs typeface="Arial"/>
              </a:rPr>
              <a:t>decrypt </a:t>
            </a:r>
            <a:r>
              <a:rPr sz="1765" spc="-9" dirty="0">
                <a:solidFill>
                  <a:srgbClr val="0000CC"/>
                </a:solidFill>
                <a:latin typeface="Arial"/>
                <a:cs typeface="Arial"/>
              </a:rPr>
              <a:t>the </a:t>
            </a:r>
            <a:r>
              <a:rPr sz="1765" dirty="0">
                <a:solidFill>
                  <a:srgbClr val="0000CC"/>
                </a:solidFill>
                <a:latin typeface="Arial"/>
                <a:cs typeface="Arial"/>
              </a:rPr>
              <a:t>SSH </a:t>
            </a:r>
            <a:r>
              <a:rPr sz="1765" spc="-4" dirty="0">
                <a:solidFill>
                  <a:srgbClr val="0000CC"/>
                </a:solidFill>
                <a:latin typeface="Arial"/>
                <a:cs typeface="Arial"/>
              </a:rPr>
              <a:t>connection  establishment </a:t>
            </a:r>
            <a:r>
              <a:rPr sz="1765" dirty="0">
                <a:solidFill>
                  <a:srgbClr val="0000CC"/>
                </a:solidFill>
                <a:latin typeface="Arial"/>
                <a:cs typeface="Arial"/>
              </a:rPr>
              <a:t>messages </a:t>
            </a:r>
            <a:r>
              <a:rPr sz="1765" spc="-4" dirty="0">
                <a:solidFill>
                  <a:srgbClr val="0000CC"/>
                </a:solidFill>
                <a:latin typeface="Arial"/>
                <a:cs typeface="Arial"/>
              </a:rPr>
              <a:t>between a </a:t>
            </a:r>
            <a:r>
              <a:rPr sz="1765" dirty="0">
                <a:solidFill>
                  <a:srgbClr val="0000CC"/>
                </a:solidFill>
                <a:latin typeface="Arial"/>
                <a:cs typeface="Arial"/>
              </a:rPr>
              <a:t>client and </a:t>
            </a:r>
            <a:r>
              <a:rPr sz="1765" spc="-9" dirty="0">
                <a:solidFill>
                  <a:srgbClr val="0000CC"/>
                </a:solidFill>
                <a:latin typeface="Arial"/>
                <a:cs typeface="Arial"/>
              </a:rPr>
              <a:t>server and </a:t>
            </a:r>
            <a:r>
              <a:rPr sz="1765" spc="-4" dirty="0">
                <a:solidFill>
                  <a:srgbClr val="0000CC"/>
                </a:solidFill>
                <a:latin typeface="Arial"/>
                <a:cs typeface="Arial"/>
              </a:rPr>
              <a:t>extract </a:t>
            </a:r>
            <a:r>
              <a:rPr sz="1765" spc="-9" dirty="0">
                <a:solidFill>
                  <a:srgbClr val="0000CC"/>
                </a:solidFill>
                <a:latin typeface="Arial"/>
                <a:cs typeface="Arial"/>
              </a:rPr>
              <a:t>the  </a:t>
            </a:r>
            <a:r>
              <a:rPr sz="1765" spc="-4" dirty="0">
                <a:solidFill>
                  <a:srgbClr val="0000CC"/>
                </a:solidFill>
                <a:latin typeface="Arial"/>
                <a:cs typeface="Arial"/>
              </a:rPr>
              <a:t>session </a:t>
            </a:r>
            <a:r>
              <a:rPr sz="1765" spc="-9" dirty="0">
                <a:solidFill>
                  <a:srgbClr val="0000CC"/>
                </a:solidFill>
                <a:latin typeface="Arial"/>
                <a:cs typeface="Arial"/>
              </a:rPr>
              <a:t>keys </a:t>
            </a:r>
            <a:r>
              <a:rPr sz="1765" spc="-4" dirty="0">
                <a:solidFill>
                  <a:srgbClr val="0000CC"/>
                </a:solidFill>
                <a:latin typeface="Arial"/>
                <a:cs typeface="Arial"/>
              </a:rPr>
              <a:t>that would </a:t>
            </a:r>
            <a:r>
              <a:rPr sz="1765" spc="-9" dirty="0">
                <a:solidFill>
                  <a:srgbClr val="0000CC"/>
                </a:solidFill>
                <a:latin typeface="Arial"/>
                <a:cs typeface="Arial"/>
              </a:rPr>
              <a:t>be </a:t>
            </a:r>
            <a:r>
              <a:rPr sz="1765" spc="-4" dirty="0">
                <a:solidFill>
                  <a:srgbClr val="0000CC"/>
                </a:solidFill>
                <a:latin typeface="Arial"/>
                <a:cs typeface="Arial"/>
              </a:rPr>
              <a:t>used during </a:t>
            </a:r>
            <a:r>
              <a:rPr sz="1765" dirty="0">
                <a:solidFill>
                  <a:srgbClr val="0000CC"/>
                </a:solidFill>
                <a:latin typeface="Arial"/>
                <a:cs typeface="Arial"/>
              </a:rPr>
              <a:t>the </a:t>
            </a:r>
            <a:r>
              <a:rPr sz="1765" spc="-4" dirty="0">
                <a:solidFill>
                  <a:srgbClr val="0000CC"/>
                </a:solidFill>
                <a:latin typeface="Arial"/>
                <a:cs typeface="Arial"/>
              </a:rPr>
              <a:t>complete session. This  </a:t>
            </a:r>
            <a:r>
              <a:rPr sz="1765" spc="-9" dirty="0">
                <a:solidFill>
                  <a:srgbClr val="0000CC"/>
                </a:solidFill>
                <a:latin typeface="Arial"/>
                <a:cs typeface="Arial"/>
              </a:rPr>
              <a:t>gives an </a:t>
            </a:r>
            <a:r>
              <a:rPr sz="1765" spc="-4" dirty="0">
                <a:solidFill>
                  <a:srgbClr val="0000CC"/>
                </a:solidFill>
                <a:latin typeface="Arial"/>
                <a:cs typeface="Arial"/>
              </a:rPr>
              <a:t>added advantage </a:t>
            </a:r>
            <a:r>
              <a:rPr sz="1765" dirty="0">
                <a:solidFill>
                  <a:srgbClr val="0000CC"/>
                </a:solidFill>
                <a:latin typeface="Arial"/>
                <a:cs typeface="Arial"/>
              </a:rPr>
              <a:t>for </a:t>
            </a:r>
            <a:r>
              <a:rPr sz="1765" spc="-9" dirty="0">
                <a:solidFill>
                  <a:srgbClr val="0000CC"/>
                </a:solidFill>
                <a:latin typeface="Arial"/>
                <a:cs typeface="Arial"/>
              </a:rPr>
              <a:t>the </a:t>
            </a:r>
            <a:r>
              <a:rPr sz="1765" spc="-4" dirty="0">
                <a:solidFill>
                  <a:srgbClr val="0000CC"/>
                </a:solidFill>
                <a:latin typeface="Arial"/>
                <a:cs typeface="Arial"/>
              </a:rPr>
              <a:t>IDS/IPS </a:t>
            </a:r>
            <a:r>
              <a:rPr sz="1765" spc="-9" dirty="0">
                <a:solidFill>
                  <a:srgbClr val="0000CC"/>
                </a:solidFill>
                <a:latin typeface="Arial"/>
                <a:cs typeface="Arial"/>
              </a:rPr>
              <a:t>to </a:t>
            </a:r>
            <a:r>
              <a:rPr sz="1765" spc="-4" dirty="0">
                <a:solidFill>
                  <a:srgbClr val="0000CC"/>
                </a:solidFill>
                <a:latin typeface="Arial"/>
                <a:cs typeface="Arial"/>
              </a:rPr>
              <a:t>handle encrypted</a:t>
            </a:r>
            <a:r>
              <a:rPr sz="1765" spc="66" dirty="0">
                <a:solidFill>
                  <a:srgbClr val="0000CC"/>
                </a:solidFill>
                <a:latin typeface="Arial"/>
                <a:cs typeface="Arial"/>
              </a:rPr>
              <a:t> </a:t>
            </a:r>
            <a:r>
              <a:rPr sz="1765" dirty="0">
                <a:solidFill>
                  <a:srgbClr val="0000CC"/>
                </a:solidFill>
                <a:latin typeface="Arial"/>
                <a:cs typeface="Arial"/>
              </a:rPr>
              <a:t>traffic.</a:t>
            </a:r>
          </a:p>
        </p:txBody>
      </p:sp>
      <p:sp>
        <p:nvSpPr>
          <p:cNvPr id="4" name="Title 5">
            <a:extLst>
              <a:ext uri="{FF2B5EF4-FFF2-40B4-BE49-F238E27FC236}">
                <a16:creationId xmlns:a16="http://schemas.microsoft.com/office/drawing/2014/main" id="{BADDA04D-0512-429F-B245-EAF834C8A93A}"/>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9129" y="278624"/>
            <a:ext cx="5145741" cy="441071"/>
          </a:xfrm>
          <a:prstGeom prst="rect">
            <a:avLst/>
          </a:prstGeom>
        </p:spPr>
        <p:txBody>
          <a:bodyPr vert="horz" wrap="square" lIns="0" tIns="10085" rIns="0" bIns="0" rtlCol="0">
            <a:spAutoFit/>
          </a:bodyPr>
          <a:lstStyle/>
          <a:p>
            <a:pPr marL="11206">
              <a:spcBef>
                <a:spcPts val="79"/>
              </a:spcBef>
              <a:tabLst>
                <a:tab pos="1323485" algn="l"/>
              </a:tabLst>
            </a:pPr>
            <a:r>
              <a:rPr sz="2800" dirty="0">
                <a:solidFill>
                  <a:srgbClr val="C00000"/>
                </a:solidFill>
                <a:latin typeface="Arial Black" panose="020B0A04020102020204" pitchFamily="34" charset="0"/>
              </a:rPr>
              <a:t>Host-based IDS</a:t>
            </a:r>
            <a:r>
              <a:rPr lang="en-IN" sz="2800" dirty="0">
                <a:solidFill>
                  <a:srgbClr val="C00000"/>
                </a:solidFill>
                <a:latin typeface="Arial Black" panose="020B0A04020102020204" pitchFamily="34" charset="0"/>
              </a:rPr>
              <a:t> </a:t>
            </a:r>
            <a:r>
              <a:rPr sz="2800" dirty="0">
                <a:solidFill>
                  <a:srgbClr val="C00000"/>
                </a:solidFill>
                <a:latin typeface="Arial Black" panose="020B0A04020102020204" pitchFamily="34" charset="0"/>
              </a:rPr>
              <a:t>(HIDS)</a:t>
            </a:r>
          </a:p>
        </p:txBody>
      </p:sp>
      <p:sp>
        <p:nvSpPr>
          <p:cNvPr id="3" name="object 3"/>
          <p:cNvSpPr txBox="1"/>
          <p:nvPr/>
        </p:nvSpPr>
        <p:spPr>
          <a:xfrm>
            <a:off x="914400" y="923054"/>
            <a:ext cx="7523630" cy="5011892"/>
          </a:xfrm>
          <a:prstGeom prst="rect">
            <a:avLst/>
          </a:prstGeom>
        </p:spPr>
        <p:txBody>
          <a:bodyPr vert="horz" wrap="square" lIns="0" tIns="40901" rIns="0" bIns="0" rtlCol="0">
            <a:spAutoFit/>
          </a:bodyPr>
          <a:lstStyle/>
          <a:p>
            <a:pPr marL="314902" marR="11767" indent="-304256" algn="just" defTabSz="806867">
              <a:lnSpc>
                <a:spcPts val="1906"/>
              </a:lnSpc>
              <a:spcBef>
                <a:spcPts val="322"/>
              </a:spcBef>
              <a:spcAft>
                <a:spcPts val="600"/>
              </a:spcAft>
              <a:buFontTx/>
              <a:buChar char="•"/>
              <a:tabLst>
                <a:tab pos="314902" algn="l"/>
                <a:tab pos="315462" algn="l"/>
              </a:tabLst>
            </a:pPr>
            <a:r>
              <a:rPr sz="1765" b="1" spc="-9" dirty="0">
                <a:solidFill>
                  <a:srgbClr val="FF0000"/>
                </a:solidFill>
                <a:latin typeface="Arial"/>
                <a:cs typeface="Arial"/>
              </a:rPr>
              <a:t>A </a:t>
            </a:r>
            <a:r>
              <a:rPr sz="1765" b="1" spc="-4" dirty="0">
                <a:solidFill>
                  <a:srgbClr val="FF0000"/>
                </a:solidFill>
                <a:latin typeface="Arial"/>
                <a:cs typeface="Arial"/>
              </a:rPr>
              <a:t>host-based </a:t>
            </a:r>
            <a:r>
              <a:rPr sz="1765" b="1" dirty="0">
                <a:solidFill>
                  <a:srgbClr val="FF0000"/>
                </a:solidFill>
                <a:latin typeface="Arial"/>
                <a:cs typeface="Arial"/>
              </a:rPr>
              <a:t>IDS </a:t>
            </a:r>
            <a:r>
              <a:rPr sz="1765" b="1" spc="-4" dirty="0">
                <a:solidFill>
                  <a:srgbClr val="FF0000"/>
                </a:solidFill>
                <a:latin typeface="Arial"/>
                <a:cs typeface="Arial"/>
              </a:rPr>
              <a:t>(HIDS) </a:t>
            </a:r>
            <a:r>
              <a:rPr sz="1765" spc="-9" dirty="0">
                <a:solidFill>
                  <a:srgbClr val="0000CC"/>
                </a:solidFill>
                <a:latin typeface="Arial"/>
                <a:cs typeface="Arial"/>
              </a:rPr>
              <a:t>examines </a:t>
            </a:r>
            <a:r>
              <a:rPr sz="1765" spc="-4" dirty="0">
                <a:solidFill>
                  <a:srgbClr val="0000CC"/>
                </a:solidFill>
                <a:latin typeface="Arial"/>
                <a:cs typeface="Arial"/>
              </a:rPr>
              <a:t>log files, </a:t>
            </a:r>
            <a:r>
              <a:rPr sz="1765" dirty="0">
                <a:solidFill>
                  <a:srgbClr val="0000CC"/>
                </a:solidFill>
                <a:latin typeface="Arial"/>
                <a:cs typeface="Arial"/>
              </a:rPr>
              <a:t>audit </a:t>
            </a:r>
            <a:r>
              <a:rPr sz="1765" spc="-4" dirty="0">
                <a:solidFill>
                  <a:srgbClr val="0000CC"/>
                </a:solidFill>
                <a:latin typeface="Arial"/>
                <a:cs typeface="Arial"/>
              </a:rPr>
              <a:t>trails </a:t>
            </a:r>
            <a:r>
              <a:rPr sz="1765" spc="-9" dirty="0">
                <a:solidFill>
                  <a:srgbClr val="0000CC"/>
                </a:solidFill>
                <a:latin typeface="Arial"/>
                <a:cs typeface="Arial"/>
              </a:rPr>
              <a:t>(both  </a:t>
            </a:r>
            <a:r>
              <a:rPr sz="1765" spc="-4" dirty="0">
                <a:solidFill>
                  <a:srgbClr val="0000CC"/>
                </a:solidFill>
                <a:latin typeface="Arial"/>
                <a:cs typeface="Arial"/>
              </a:rPr>
              <a:t>generated </a:t>
            </a:r>
            <a:r>
              <a:rPr sz="1765" spc="13" dirty="0">
                <a:solidFill>
                  <a:srgbClr val="0000CC"/>
                </a:solidFill>
                <a:latin typeface="Arial"/>
                <a:cs typeface="Arial"/>
              </a:rPr>
              <a:t>by </a:t>
            </a:r>
            <a:r>
              <a:rPr sz="1765" spc="-9" dirty="0">
                <a:solidFill>
                  <a:srgbClr val="0000CC"/>
                </a:solidFill>
                <a:latin typeface="Arial"/>
                <a:cs typeface="Arial"/>
              </a:rPr>
              <a:t>the </a:t>
            </a:r>
            <a:r>
              <a:rPr sz="1765" spc="-4" dirty="0">
                <a:solidFill>
                  <a:srgbClr val="0000CC"/>
                </a:solidFill>
                <a:latin typeface="Arial"/>
                <a:cs typeface="Arial"/>
              </a:rPr>
              <a:t>local operating </a:t>
            </a:r>
            <a:r>
              <a:rPr sz="1765" dirty="0">
                <a:solidFill>
                  <a:srgbClr val="0000CC"/>
                </a:solidFill>
                <a:latin typeface="Arial"/>
                <a:cs typeface="Arial"/>
              </a:rPr>
              <a:t>system), </a:t>
            </a:r>
            <a:r>
              <a:rPr sz="1765" spc="-9" dirty="0">
                <a:solidFill>
                  <a:srgbClr val="0000CC"/>
                </a:solidFill>
                <a:latin typeface="Arial"/>
                <a:cs typeface="Arial"/>
              </a:rPr>
              <a:t>and network </a:t>
            </a:r>
            <a:r>
              <a:rPr sz="1765" spc="-4" dirty="0">
                <a:solidFill>
                  <a:srgbClr val="0000CC"/>
                </a:solidFill>
                <a:latin typeface="Arial"/>
                <a:cs typeface="Arial"/>
              </a:rPr>
              <a:t>traffic coming  </a:t>
            </a:r>
            <a:r>
              <a:rPr sz="1765" spc="-9" dirty="0">
                <a:solidFill>
                  <a:srgbClr val="0000CC"/>
                </a:solidFill>
                <a:latin typeface="Arial"/>
                <a:cs typeface="Arial"/>
              </a:rPr>
              <a:t>into or </a:t>
            </a:r>
            <a:r>
              <a:rPr sz="1765" spc="-4" dirty="0">
                <a:solidFill>
                  <a:srgbClr val="0000CC"/>
                </a:solidFill>
                <a:latin typeface="Arial"/>
                <a:cs typeface="Arial"/>
              </a:rPr>
              <a:t>leaving a specific</a:t>
            </a:r>
            <a:r>
              <a:rPr sz="1765" spc="26" dirty="0">
                <a:solidFill>
                  <a:srgbClr val="0000CC"/>
                </a:solidFill>
                <a:latin typeface="Arial"/>
                <a:cs typeface="Arial"/>
              </a:rPr>
              <a:t> </a:t>
            </a:r>
            <a:r>
              <a:rPr sz="1765" dirty="0">
                <a:solidFill>
                  <a:srgbClr val="0000CC"/>
                </a:solidFill>
                <a:latin typeface="Arial"/>
                <a:cs typeface="Arial"/>
              </a:rPr>
              <a:t>host.</a:t>
            </a:r>
          </a:p>
          <a:p>
            <a:pPr marL="667346" marR="18491" lvl="1" indent="-253266" algn="just" defTabSz="806867">
              <a:lnSpc>
                <a:spcPts val="1711"/>
              </a:lnSpc>
              <a:spcBef>
                <a:spcPts val="387"/>
              </a:spcBef>
              <a:spcAft>
                <a:spcPts val="600"/>
              </a:spcAft>
              <a:buFontTx/>
              <a:buChar char="–"/>
              <a:tabLst>
                <a:tab pos="667346" algn="l"/>
                <a:tab pos="667906" algn="l"/>
              </a:tabLst>
            </a:pPr>
            <a:r>
              <a:rPr sz="1588" spc="-4" dirty="0">
                <a:solidFill>
                  <a:srgbClr val="0000CC"/>
                </a:solidFill>
                <a:latin typeface="Arial"/>
                <a:cs typeface="Arial"/>
              </a:rPr>
              <a:t>On UNIX </a:t>
            </a:r>
            <a:r>
              <a:rPr sz="1588" dirty="0">
                <a:solidFill>
                  <a:srgbClr val="0000CC"/>
                </a:solidFill>
                <a:latin typeface="Arial"/>
                <a:cs typeface="Arial"/>
              </a:rPr>
              <a:t>systems, the </a:t>
            </a:r>
            <a:r>
              <a:rPr sz="1588" spc="-4" dirty="0">
                <a:solidFill>
                  <a:srgbClr val="0000CC"/>
                </a:solidFill>
                <a:latin typeface="Arial"/>
                <a:cs typeface="Arial"/>
              </a:rPr>
              <a:t>examined logs </a:t>
            </a:r>
            <a:r>
              <a:rPr sz="1588" dirty="0">
                <a:solidFill>
                  <a:srgbClr val="0000CC"/>
                </a:solidFill>
                <a:latin typeface="Arial"/>
                <a:cs typeface="Arial"/>
              </a:rPr>
              <a:t>are </a:t>
            </a:r>
            <a:r>
              <a:rPr sz="1588" spc="-9" dirty="0">
                <a:solidFill>
                  <a:srgbClr val="0000CC"/>
                </a:solidFill>
                <a:latin typeface="Arial"/>
                <a:cs typeface="Arial"/>
              </a:rPr>
              <a:t>those </a:t>
            </a:r>
            <a:r>
              <a:rPr sz="1588" spc="-4" dirty="0">
                <a:solidFill>
                  <a:srgbClr val="0000CC"/>
                </a:solidFill>
                <a:latin typeface="Arial"/>
                <a:cs typeface="Arial"/>
              </a:rPr>
              <a:t>created </a:t>
            </a:r>
            <a:r>
              <a:rPr sz="1588" dirty="0">
                <a:solidFill>
                  <a:srgbClr val="0000CC"/>
                </a:solidFill>
                <a:latin typeface="Arial"/>
                <a:cs typeface="Arial"/>
              </a:rPr>
              <a:t>by </a:t>
            </a:r>
            <a:r>
              <a:rPr sz="1588" spc="-4" dirty="0">
                <a:solidFill>
                  <a:srgbClr val="0000CC"/>
                </a:solidFill>
                <a:latin typeface="Arial"/>
                <a:cs typeface="Arial"/>
              </a:rPr>
              <a:t>syslog,  kernel logs </a:t>
            </a:r>
            <a:r>
              <a:rPr sz="1588" spc="-9" dirty="0">
                <a:solidFill>
                  <a:srgbClr val="0000CC"/>
                </a:solidFill>
                <a:latin typeface="Arial"/>
                <a:cs typeface="Arial"/>
              </a:rPr>
              <a:t>and </a:t>
            </a:r>
            <a:r>
              <a:rPr sz="1588" dirty="0">
                <a:solidFill>
                  <a:srgbClr val="0000CC"/>
                </a:solidFill>
                <a:latin typeface="Arial"/>
                <a:cs typeface="Arial"/>
              </a:rPr>
              <a:t>error </a:t>
            </a:r>
            <a:r>
              <a:rPr sz="1588" spc="-4" dirty="0">
                <a:solidFill>
                  <a:srgbClr val="0000CC"/>
                </a:solidFill>
                <a:latin typeface="Arial"/>
                <a:cs typeface="Arial"/>
              </a:rPr>
              <a:t>logs; On Windows systems, </a:t>
            </a:r>
            <a:r>
              <a:rPr sz="1588" spc="-9" dirty="0">
                <a:solidFill>
                  <a:srgbClr val="0000CC"/>
                </a:solidFill>
                <a:latin typeface="Arial"/>
                <a:cs typeface="Arial"/>
              </a:rPr>
              <a:t>the </a:t>
            </a:r>
            <a:r>
              <a:rPr sz="1588" spc="-4" dirty="0">
                <a:solidFill>
                  <a:srgbClr val="0000CC"/>
                </a:solidFill>
                <a:latin typeface="Arial"/>
                <a:cs typeface="Arial"/>
              </a:rPr>
              <a:t>examined logs </a:t>
            </a:r>
            <a:r>
              <a:rPr sz="1588" dirty="0">
                <a:solidFill>
                  <a:srgbClr val="0000CC"/>
                </a:solidFill>
                <a:latin typeface="Arial"/>
                <a:cs typeface="Arial"/>
              </a:rPr>
              <a:t>are  the </a:t>
            </a:r>
            <a:r>
              <a:rPr sz="1588" spc="-9" dirty="0">
                <a:solidFill>
                  <a:srgbClr val="0000CC"/>
                </a:solidFill>
                <a:latin typeface="Arial"/>
                <a:cs typeface="Arial"/>
              </a:rPr>
              <a:t>event </a:t>
            </a:r>
            <a:r>
              <a:rPr sz="1588" spc="-4" dirty="0">
                <a:solidFill>
                  <a:srgbClr val="0000CC"/>
                </a:solidFill>
                <a:latin typeface="Arial"/>
                <a:cs typeface="Arial"/>
              </a:rPr>
              <a:t>logs – Application, System </a:t>
            </a:r>
            <a:r>
              <a:rPr sz="1588" spc="-9" dirty="0">
                <a:solidFill>
                  <a:srgbClr val="0000CC"/>
                </a:solidFill>
                <a:latin typeface="Arial"/>
                <a:cs typeface="Arial"/>
              </a:rPr>
              <a:t>and</a:t>
            </a:r>
            <a:r>
              <a:rPr sz="1588" spc="40" dirty="0">
                <a:solidFill>
                  <a:srgbClr val="0000CC"/>
                </a:solidFill>
                <a:latin typeface="Arial"/>
                <a:cs typeface="Arial"/>
              </a:rPr>
              <a:t> </a:t>
            </a:r>
            <a:r>
              <a:rPr sz="1588" spc="-4" dirty="0">
                <a:solidFill>
                  <a:srgbClr val="0000CC"/>
                </a:solidFill>
                <a:latin typeface="Arial"/>
                <a:cs typeface="Arial"/>
              </a:rPr>
              <a:t>Security.</a:t>
            </a:r>
            <a:endParaRPr sz="1588" dirty="0">
              <a:solidFill>
                <a:srgbClr val="0000CC"/>
              </a:solidFill>
              <a:latin typeface="Arial"/>
              <a:cs typeface="Arial"/>
            </a:endParaRPr>
          </a:p>
          <a:p>
            <a:pPr marL="314902" marR="161373" indent="-304256" algn="just" defTabSz="806867">
              <a:lnSpc>
                <a:spcPct val="90300"/>
              </a:lnSpc>
              <a:spcBef>
                <a:spcPts val="410"/>
              </a:spcBef>
              <a:spcAft>
                <a:spcPts val="600"/>
              </a:spcAft>
              <a:buFontTx/>
              <a:buChar char="•"/>
              <a:tabLst>
                <a:tab pos="314902" algn="l"/>
                <a:tab pos="315462" algn="l"/>
              </a:tabLst>
            </a:pPr>
            <a:r>
              <a:rPr sz="1765" spc="-4" dirty="0">
                <a:solidFill>
                  <a:srgbClr val="0000CC"/>
                </a:solidFill>
                <a:latin typeface="Arial"/>
                <a:cs typeface="Arial"/>
              </a:rPr>
              <a:t>Critical files are those that are vital </a:t>
            </a:r>
            <a:r>
              <a:rPr sz="1765" spc="-9" dirty="0">
                <a:solidFill>
                  <a:srgbClr val="0000CC"/>
                </a:solidFill>
                <a:latin typeface="Arial"/>
                <a:cs typeface="Arial"/>
              </a:rPr>
              <a:t>to the </a:t>
            </a:r>
            <a:r>
              <a:rPr sz="1765" dirty="0">
                <a:solidFill>
                  <a:srgbClr val="0000CC"/>
                </a:solidFill>
                <a:latin typeface="Arial"/>
                <a:cs typeface="Arial"/>
              </a:rPr>
              <a:t>system’s </a:t>
            </a:r>
            <a:r>
              <a:rPr sz="1765" spc="-9" dirty="0">
                <a:solidFill>
                  <a:srgbClr val="0000CC"/>
                </a:solidFill>
                <a:latin typeface="Arial"/>
                <a:cs typeface="Arial"/>
              </a:rPr>
              <a:t>operation or  </a:t>
            </a:r>
            <a:r>
              <a:rPr sz="1765" spc="-4" dirty="0">
                <a:solidFill>
                  <a:srgbClr val="0000CC"/>
                </a:solidFill>
                <a:latin typeface="Arial"/>
                <a:cs typeface="Arial"/>
              </a:rPr>
              <a:t>overall functionality. </a:t>
            </a:r>
            <a:r>
              <a:rPr sz="1765" spc="4" dirty="0">
                <a:solidFill>
                  <a:srgbClr val="0000CC"/>
                </a:solidFill>
                <a:latin typeface="Arial"/>
                <a:cs typeface="Arial"/>
              </a:rPr>
              <a:t>They may </a:t>
            </a:r>
            <a:r>
              <a:rPr sz="1765" spc="-9" dirty="0">
                <a:solidFill>
                  <a:srgbClr val="0000CC"/>
                </a:solidFill>
                <a:latin typeface="Arial"/>
                <a:cs typeface="Arial"/>
              </a:rPr>
              <a:t>be </a:t>
            </a:r>
            <a:r>
              <a:rPr sz="1765" spc="-4" dirty="0">
                <a:solidFill>
                  <a:srgbClr val="0000CC"/>
                </a:solidFill>
                <a:latin typeface="Arial"/>
                <a:cs typeface="Arial"/>
              </a:rPr>
              <a:t>program (or </a:t>
            </a:r>
            <a:r>
              <a:rPr sz="1765" spc="-9" dirty="0">
                <a:solidFill>
                  <a:srgbClr val="0000CC"/>
                </a:solidFill>
                <a:latin typeface="Arial"/>
                <a:cs typeface="Arial"/>
              </a:rPr>
              <a:t>binary) </a:t>
            </a:r>
            <a:r>
              <a:rPr sz="1765" spc="-4" dirty="0">
                <a:solidFill>
                  <a:srgbClr val="0000CC"/>
                </a:solidFill>
                <a:latin typeface="Arial"/>
                <a:cs typeface="Arial"/>
              </a:rPr>
              <a:t>files, </a:t>
            </a:r>
            <a:r>
              <a:rPr sz="1765" spc="-9" dirty="0">
                <a:solidFill>
                  <a:srgbClr val="0000CC"/>
                </a:solidFill>
                <a:latin typeface="Arial"/>
                <a:cs typeface="Arial"/>
              </a:rPr>
              <a:t>files  </a:t>
            </a:r>
            <a:r>
              <a:rPr sz="1765" spc="-4" dirty="0">
                <a:solidFill>
                  <a:srgbClr val="0000CC"/>
                </a:solidFill>
                <a:latin typeface="Arial"/>
                <a:cs typeface="Arial"/>
              </a:rPr>
              <a:t>containing </a:t>
            </a:r>
            <a:r>
              <a:rPr sz="1765" dirty="0">
                <a:solidFill>
                  <a:srgbClr val="0000CC"/>
                </a:solidFill>
                <a:latin typeface="Arial"/>
                <a:cs typeface="Arial"/>
              </a:rPr>
              <a:t>user </a:t>
            </a:r>
            <a:r>
              <a:rPr sz="1765" spc="-4" dirty="0">
                <a:solidFill>
                  <a:srgbClr val="0000CC"/>
                </a:solidFill>
                <a:latin typeface="Arial"/>
                <a:cs typeface="Arial"/>
              </a:rPr>
              <a:t>accounts </a:t>
            </a:r>
            <a:r>
              <a:rPr sz="1765" dirty="0">
                <a:solidFill>
                  <a:srgbClr val="0000CC"/>
                </a:solidFill>
                <a:latin typeface="Arial"/>
                <a:cs typeface="Arial"/>
              </a:rPr>
              <a:t>and </a:t>
            </a:r>
            <a:r>
              <a:rPr sz="1765" spc="-4" dirty="0">
                <a:solidFill>
                  <a:srgbClr val="0000CC"/>
                </a:solidFill>
                <a:latin typeface="Arial"/>
                <a:cs typeface="Arial"/>
              </a:rPr>
              <a:t>passwords, </a:t>
            </a:r>
            <a:r>
              <a:rPr sz="1765" spc="-9" dirty="0">
                <a:solidFill>
                  <a:srgbClr val="0000CC"/>
                </a:solidFill>
                <a:latin typeface="Arial"/>
                <a:cs typeface="Arial"/>
              </a:rPr>
              <a:t>or </a:t>
            </a:r>
            <a:r>
              <a:rPr sz="1765" dirty="0">
                <a:solidFill>
                  <a:srgbClr val="0000CC"/>
                </a:solidFill>
                <a:latin typeface="Arial"/>
                <a:cs typeface="Arial"/>
              </a:rPr>
              <a:t>even </a:t>
            </a:r>
            <a:r>
              <a:rPr sz="1765" spc="-4" dirty="0">
                <a:solidFill>
                  <a:srgbClr val="0000CC"/>
                </a:solidFill>
                <a:latin typeface="Arial"/>
                <a:cs typeface="Arial"/>
              </a:rPr>
              <a:t>scripts </a:t>
            </a:r>
            <a:r>
              <a:rPr sz="1765" spc="-9" dirty="0">
                <a:solidFill>
                  <a:srgbClr val="0000CC"/>
                </a:solidFill>
                <a:latin typeface="Arial"/>
                <a:cs typeface="Arial"/>
              </a:rPr>
              <a:t>to </a:t>
            </a:r>
            <a:r>
              <a:rPr sz="1765" spc="-4" dirty="0">
                <a:solidFill>
                  <a:srgbClr val="0000CC"/>
                </a:solidFill>
                <a:latin typeface="Arial"/>
                <a:cs typeface="Arial"/>
              </a:rPr>
              <a:t>start </a:t>
            </a:r>
            <a:r>
              <a:rPr sz="1765" spc="-9" dirty="0">
                <a:solidFill>
                  <a:srgbClr val="0000CC"/>
                </a:solidFill>
                <a:latin typeface="Arial"/>
                <a:cs typeface="Arial"/>
              </a:rPr>
              <a:t>or  </a:t>
            </a:r>
            <a:r>
              <a:rPr sz="1765" spc="-4" dirty="0">
                <a:solidFill>
                  <a:srgbClr val="0000CC"/>
                </a:solidFill>
                <a:latin typeface="Arial"/>
                <a:cs typeface="Arial"/>
              </a:rPr>
              <a:t>stop </a:t>
            </a:r>
            <a:r>
              <a:rPr sz="1765" spc="-9" dirty="0">
                <a:solidFill>
                  <a:srgbClr val="0000CC"/>
                </a:solidFill>
                <a:latin typeface="Arial"/>
                <a:cs typeface="Arial"/>
              </a:rPr>
              <a:t>system</a:t>
            </a:r>
            <a:r>
              <a:rPr sz="1765" spc="26" dirty="0">
                <a:solidFill>
                  <a:srgbClr val="0000CC"/>
                </a:solidFill>
                <a:latin typeface="Arial"/>
                <a:cs typeface="Arial"/>
              </a:rPr>
              <a:t> </a:t>
            </a:r>
            <a:r>
              <a:rPr sz="1765" spc="-4" dirty="0">
                <a:solidFill>
                  <a:srgbClr val="0000CC"/>
                </a:solidFill>
                <a:latin typeface="Arial"/>
                <a:cs typeface="Arial"/>
              </a:rPr>
              <a:t>processes.</a:t>
            </a:r>
            <a:endParaRPr sz="1765" dirty="0">
              <a:solidFill>
                <a:srgbClr val="0000CC"/>
              </a:solidFill>
              <a:latin typeface="Arial"/>
              <a:cs typeface="Arial"/>
            </a:endParaRPr>
          </a:p>
          <a:p>
            <a:pPr marL="314902" marR="14008" indent="-304256" algn="just" defTabSz="806867">
              <a:lnSpc>
                <a:spcPts val="1906"/>
              </a:lnSpc>
              <a:spcBef>
                <a:spcPts val="454"/>
              </a:spcBef>
              <a:spcAft>
                <a:spcPts val="600"/>
              </a:spcAft>
              <a:buFontTx/>
              <a:buChar char="•"/>
              <a:tabLst>
                <a:tab pos="314902" algn="l"/>
                <a:tab pos="315462" algn="l"/>
              </a:tabLst>
            </a:pPr>
            <a:r>
              <a:rPr sz="1765" spc="4" dirty="0">
                <a:solidFill>
                  <a:srgbClr val="0000CC"/>
                </a:solidFill>
                <a:latin typeface="Arial"/>
                <a:cs typeface="Arial"/>
              </a:rPr>
              <a:t>Any </a:t>
            </a:r>
            <a:r>
              <a:rPr sz="1765" spc="-4" dirty="0">
                <a:solidFill>
                  <a:srgbClr val="0000CC"/>
                </a:solidFill>
                <a:latin typeface="Arial"/>
                <a:cs typeface="Arial"/>
              </a:rPr>
              <a:t>unexpected modifications (for </a:t>
            </a:r>
            <a:r>
              <a:rPr sz="1765" spc="-9" dirty="0">
                <a:solidFill>
                  <a:srgbClr val="0000CC"/>
                </a:solidFill>
                <a:latin typeface="Arial"/>
                <a:cs typeface="Arial"/>
              </a:rPr>
              <a:t>e.g., could </a:t>
            </a:r>
            <a:r>
              <a:rPr sz="1765" spc="4" dirty="0">
                <a:solidFill>
                  <a:srgbClr val="0000CC"/>
                </a:solidFill>
                <a:latin typeface="Arial"/>
                <a:cs typeface="Arial"/>
              </a:rPr>
              <a:t>be </a:t>
            </a:r>
            <a:r>
              <a:rPr sz="1765" spc="-4" dirty="0">
                <a:solidFill>
                  <a:srgbClr val="0000CC"/>
                </a:solidFill>
                <a:latin typeface="Arial"/>
                <a:cs typeface="Arial"/>
              </a:rPr>
              <a:t>detected using  </a:t>
            </a:r>
            <a:r>
              <a:rPr sz="1765" dirty="0">
                <a:solidFill>
                  <a:srgbClr val="0000CC"/>
                </a:solidFill>
                <a:latin typeface="Arial"/>
                <a:cs typeface="Arial"/>
              </a:rPr>
              <a:t>checksum) </a:t>
            </a:r>
            <a:r>
              <a:rPr sz="1765" spc="-9" dirty="0">
                <a:solidFill>
                  <a:srgbClr val="0000CC"/>
                </a:solidFill>
                <a:latin typeface="Arial"/>
                <a:cs typeface="Arial"/>
              </a:rPr>
              <a:t>to the </a:t>
            </a:r>
            <a:r>
              <a:rPr sz="1765" spc="-4" dirty="0">
                <a:solidFill>
                  <a:srgbClr val="0000CC"/>
                </a:solidFill>
                <a:latin typeface="Arial"/>
                <a:cs typeface="Arial"/>
              </a:rPr>
              <a:t>critical files </a:t>
            </a:r>
            <a:r>
              <a:rPr sz="1765" spc="-9" dirty="0">
                <a:solidFill>
                  <a:srgbClr val="0000CC"/>
                </a:solidFill>
                <a:latin typeface="Arial"/>
                <a:cs typeface="Arial"/>
              </a:rPr>
              <a:t>could </a:t>
            </a:r>
            <a:r>
              <a:rPr sz="1765" dirty="0">
                <a:solidFill>
                  <a:srgbClr val="0000CC"/>
                </a:solidFill>
                <a:latin typeface="Arial"/>
                <a:cs typeface="Arial"/>
              </a:rPr>
              <a:t>mean </a:t>
            </a:r>
            <a:r>
              <a:rPr sz="1765" spc="-9" dirty="0">
                <a:solidFill>
                  <a:srgbClr val="0000CC"/>
                </a:solidFill>
                <a:latin typeface="Arial"/>
                <a:cs typeface="Arial"/>
              </a:rPr>
              <a:t>the system has been  </a:t>
            </a:r>
            <a:r>
              <a:rPr sz="1765" spc="-4" dirty="0">
                <a:solidFill>
                  <a:srgbClr val="0000CC"/>
                </a:solidFill>
                <a:latin typeface="Arial"/>
                <a:cs typeface="Arial"/>
              </a:rPr>
              <a:t>compromised </a:t>
            </a:r>
            <a:r>
              <a:rPr sz="1765" spc="-9" dirty="0">
                <a:solidFill>
                  <a:srgbClr val="0000CC"/>
                </a:solidFill>
                <a:latin typeface="Arial"/>
                <a:cs typeface="Arial"/>
              </a:rPr>
              <a:t>or </a:t>
            </a:r>
            <a:r>
              <a:rPr sz="1765" spc="-4" dirty="0">
                <a:solidFill>
                  <a:srgbClr val="0000CC"/>
                </a:solidFill>
                <a:latin typeface="Arial"/>
                <a:cs typeface="Arial"/>
              </a:rPr>
              <a:t>modified </a:t>
            </a:r>
            <a:r>
              <a:rPr sz="1765" spc="4" dirty="0">
                <a:solidFill>
                  <a:srgbClr val="0000CC"/>
                </a:solidFill>
                <a:latin typeface="Arial"/>
                <a:cs typeface="Arial"/>
              </a:rPr>
              <a:t>by </a:t>
            </a:r>
            <a:r>
              <a:rPr sz="1765" spc="-9" dirty="0">
                <a:solidFill>
                  <a:srgbClr val="0000CC"/>
                </a:solidFill>
                <a:latin typeface="Arial"/>
                <a:cs typeface="Arial"/>
              </a:rPr>
              <a:t>an </a:t>
            </a:r>
            <a:r>
              <a:rPr sz="1765" spc="-4" dirty="0">
                <a:solidFill>
                  <a:srgbClr val="0000CC"/>
                </a:solidFill>
                <a:latin typeface="Arial"/>
                <a:cs typeface="Arial"/>
              </a:rPr>
              <a:t>attacker. </a:t>
            </a:r>
            <a:r>
              <a:rPr sz="1765" dirty="0">
                <a:solidFill>
                  <a:srgbClr val="0000CC"/>
                </a:solidFill>
                <a:latin typeface="Arial"/>
                <a:cs typeface="Arial"/>
              </a:rPr>
              <a:t>By monitoring </a:t>
            </a:r>
            <a:r>
              <a:rPr sz="1765" spc="-4" dirty="0">
                <a:solidFill>
                  <a:srgbClr val="0000CC"/>
                </a:solidFill>
                <a:latin typeface="Arial"/>
                <a:cs typeface="Arial"/>
              </a:rPr>
              <a:t>these critical  files, </a:t>
            </a:r>
            <a:r>
              <a:rPr sz="1765" spc="-9" dirty="0">
                <a:solidFill>
                  <a:srgbClr val="0000CC"/>
                </a:solidFill>
                <a:latin typeface="Arial"/>
                <a:cs typeface="Arial"/>
              </a:rPr>
              <a:t>the </a:t>
            </a:r>
            <a:r>
              <a:rPr sz="1765" dirty="0">
                <a:solidFill>
                  <a:srgbClr val="0000CC"/>
                </a:solidFill>
                <a:latin typeface="Arial"/>
                <a:cs typeface="Arial"/>
              </a:rPr>
              <a:t>HIDS </a:t>
            </a:r>
            <a:r>
              <a:rPr sz="1765" spc="4" dirty="0">
                <a:solidFill>
                  <a:srgbClr val="0000CC"/>
                </a:solidFill>
                <a:latin typeface="Arial"/>
                <a:cs typeface="Arial"/>
              </a:rPr>
              <a:t>can </a:t>
            </a:r>
            <a:r>
              <a:rPr sz="1765" spc="-13" dirty="0">
                <a:solidFill>
                  <a:srgbClr val="0000CC"/>
                </a:solidFill>
                <a:latin typeface="Arial"/>
                <a:cs typeface="Arial"/>
              </a:rPr>
              <a:t>warn </a:t>
            </a:r>
            <a:r>
              <a:rPr sz="1765" spc="-4" dirty="0">
                <a:solidFill>
                  <a:srgbClr val="0000CC"/>
                </a:solidFill>
                <a:latin typeface="Arial"/>
                <a:cs typeface="Arial"/>
              </a:rPr>
              <a:t>users </a:t>
            </a:r>
            <a:r>
              <a:rPr sz="1765" spc="-9" dirty="0">
                <a:solidFill>
                  <a:srgbClr val="0000CC"/>
                </a:solidFill>
                <a:latin typeface="Arial"/>
                <a:cs typeface="Arial"/>
              </a:rPr>
              <a:t>of </a:t>
            </a:r>
            <a:r>
              <a:rPr sz="1765" spc="-4" dirty="0">
                <a:solidFill>
                  <a:srgbClr val="0000CC"/>
                </a:solidFill>
                <a:latin typeface="Arial"/>
                <a:cs typeface="Arial"/>
              </a:rPr>
              <a:t>potentially malicious</a:t>
            </a:r>
            <a:r>
              <a:rPr sz="1765" spc="40" dirty="0">
                <a:solidFill>
                  <a:srgbClr val="0000CC"/>
                </a:solidFill>
                <a:latin typeface="Arial"/>
                <a:cs typeface="Arial"/>
              </a:rPr>
              <a:t> </a:t>
            </a:r>
            <a:r>
              <a:rPr sz="1765" spc="-4" dirty="0">
                <a:solidFill>
                  <a:srgbClr val="0000CC"/>
                </a:solidFill>
                <a:latin typeface="Arial"/>
                <a:cs typeface="Arial"/>
              </a:rPr>
              <a:t>activity.</a:t>
            </a:r>
            <a:endParaRPr sz="1765" dirty="0">
              <a:solidFill>
                <a:srgbClr val="0000CC"/>
              </a:solidFill>
              <a:latin typeface="Arial"/>
              <a:cs typeface="Arial"/>
            </a:endParaRPr>
          </a:p>
          <a:p>
            <a:pPr marL="314902" marR="533989" indent="-304256" algn="just" defTabSz="806867">
              <a:lnSpc>
                <a:spcPts val="1906"/>
              </a:lnSpc>
              <a:spcBef>
                <a:spcPts val="424"/>
              </a:spcBef>
              <a:spcAft>
                <a:spcPts val="600"/>
              </a:spcAft>
              <a:buFontTx/>
              <a:buChar char="•"/>
              <a:tabLst>
                <a:tab pos="314902" algn="l"/>
                <a:tab pos="315462" algn="l"/>
              </a:tabLst>
            </a:pPr>
            <a:r>
              <a:rPr sz="1765" spc="-4" dirty="0">
                <a:solidFill>
                  <a:srgbClr val="0000CC"/>
                </a:solidFill>
                <a:latin typeface="Arial"/>
                <a:cs typeface="Arial"/>
              </a:rPr>
              <a:t>Within </a:t>
            </a:r>
            <a:r>
              <a:rPr sz="1765" spc="-9" dirty="0">
                <a:solidFill>
                  <a:srgbClr val="0000CC"/>
                </a:solidFill>
                <a:latin typeface="Arial"/>
                <a:cs typeface="Arial"/>
              </a:rPr>
              <a:t>the </a:t>
            </a:r>
            <a:r>
              <a:rPr sz="1765" spc="-4" dirty="0">
                <a:solidFill>
                  <a:srgbClr val="0000CC"/>
                </a:solidFill>
                <a:latin typeface="Arial"/>
                <a:cs typeface="Arial"/>
              </a:rPr>
              <a:t>log files, </a:t>
            </a:r>
            <a:r>
              <a:rPr sz="1765" dirty="0">
                <a:solidFill>
                  <a:srgbClr val="0000CC"/>
                </a:solidFill>
                <a:latin typeface="Arial"/>
                <a:cs typeface="Arial"/>
              </a:rPr>
              <a:t>the HIDS </a:t>
            </a:r>
            <a:r>
              <a:rPr sz="1765" spc="-13" dirty="0">
                <a:solidFill>
                  <a:srgbClr val="0000CC"/>
                </a:solidFill>
                <a:latin typeface="Arial"/>
                <a:cs typeface="Arial"/>
              </a:rPr>
              <a:t>is </a:t>
            </a:r>
            <a:r>
              <a:rPr sz="1765" spc="-4" dirty="0">
                <a:solidFill>
                  <a:srgbClr val="0000CC"/>
                </a:solidFill>
                <a:latin typeface="Arial"/>
                <a:cs typeface="Arial"/>
              </a:rPr>
              <a:t>looking </a:t>
            </a:r>
            <a:r>
              <a:rPr sz="1765" dirty="0">
                <a:solidFill>
                  <a:srgbClr val="0000CC"/>
                </a:solidFill>
                <a:latin typeface="Arial"/>
                <a:cs typeface="Arial"/>
              </a:rPr>
              <a:t>for </a:t>
            </a:r>
            <a:r>
              <a:rPr sz="1765" spc="-9" dirty="0">
                <a:solidFill>
                  <a:srgbClr val="0000CC"/>
                </a:solidFill>
                <a:latin typeface="Arial"/>
                <a:cs typeface="Arial"/>
              </a:rPr>
              <a:t>certain </a:t>
            </a:r>
            <a:r>
              <a:rPr sz="1765" spc="-4" dirty="0">
                <a:solidFill>
                  <a:srgbClr val="0000CC"/>
                </a:solidFill>
                <a:latin typeface="Arial"/>
                <a:cs typeface="Arial"/>
              </a:rPr>
              <a:t>activities </a:t>
            </a:r>
            <a:r>
              <a:rPr sz="1765" spc="-9" dirty="0">
                <a:solidFill>
                  <a:srgbClr val="0000CC"/>
                </a:solidFill>
                <a:latin typeface="Arial"/>
                <a:cs typeface="Arial"/>
              </a:rPr>
              <a:t>that  </a:t>
            </a:r>
            <a:r>
              <a:rPr sz="1765" dirty="0">
                <a:solidFill>
                  <a:srgbClr val="0000CC"/>
                </a:solidFill>
                <a:latin typeface="Arial"/>
                <a:cs typeface="Arial"/>
              </a:rPr>
              <a:t>typify </a:t>
            </a:r>
            <a:r>
              <a:rPr sz="1765" spc="-4" dirty="0">
                <a:solidFill>
                  <a:srgbClr val="0000CC"/>
                </a:solidFill>
                <a:latin typeface="Arial"/>
                <a:cs typeface="Arial"/>
              </a:rPr>
              <a:t>hostile actions </a:t>
            </a:r>
            <a:r>
              <a:rPr sz="1765" spc="-9" dirty="0">
                <a:solidFill>
                  <a:srgbClr val="0000CC"/>
                </a:solidFill>
                <a:latin typeface="Arial"/>
                <a:cs typeface="Arial"/>
              </a:rPr>
              <a:t>or </a:t>
            </a:r>
            <a:r>
              <a:rPr sz="1765" dirty="0">
                <a:solidFill>
                  <a:srgbClr val="0000CC"/>
                </a:solidFill>
                <a:latin typeface="Arial"/>
                <a:cs typeface="Arial"/>
              </a:rPr>
              <a:t>misuse, </a:t>
            </a:r>
            <a:r>
              <a:rPr sz="1765" spc="-4" dirty="0">
                <a:solidFill>
                  <a:srgbClr val="0000CC"/>
                </a:solidFill>
                <a:latin typeface="Arial"/>
                <a:cs typeface="Arial"/>
              </a:rPr>
              <a:t>such </a:t>
            </a:r>
            <a:r>
              <a:rPr sz="1765" spc="-9" dirty="0">
                <a:solidFill>
                  <a:srgbClr val="0000CC"/>
                </a:solidFill>
                <a:latin typeface="Arial"/>
                <a:cs typeface="Arial"/>
              </a:rPr>
              <a:t>as the</a:t>
            </a:r>
            <a:r>
              <a:rPr sz="1765" spc="-26" dirty="0">
                <a:solidFill>
                  <a:srgbClr val="0000CC"/>
                </a:solidFill>
                <a:latin typeface="Arial"/>
                <a:cs typeface="Arial"/>
              </a:rPr>
              <a:t> </a:t>
            </a:r>
            <a:r>
              <a:rPr sz="1765" spc="-4" dirty="0">
                <a:solidFill>
                  <a:srgbClr val="0000CC"/>
                </a:solidFill>
                <a:latin typeface="Arial"/>
                <a:cs typeface="Arial"/>
              </a:rPr>
              <a:t>following:</a:t>
            </a:r>
            <a:endParaRPr sz="1765" dirty="0">
              <a:solidFill>
                <a:srgbClr val="0000CC"/>
              </a:solidFill>
              <a:latin typeface="Arial"/>
              <a:cs typeface="Arial"/>
            </a:endParaRPr>
          </a:p>
          <a:p>
            <a:pPr marL="667346" marR="4483" lvl="1" indent="-253266" algn="just" defTabSz="806867">
              <a:lnSpc>
                <a:spcPct val="90600"/>
              </a:lnSpc>
              <a:spcBef>
                <a:spcPts val="326"/>
              </a:spcBef>
              <a:spcAft>
                <a:spcPts val="600"/>
              </a:spcAft>
              <a:buFontTx/>
              <a:buChar char="–"/>
              <a:tabLst>
                <a:tab pos="667346" algn="l"/>
                <a:tab pos="667906" algn="l"/>
              </a:tabLst>
            </a:pPr>
            <a:r>
              <a:rPr sz="1588" b="1" spc="-4" dirty="0">
                <a:solidFill>
                  <a:srgbClr val="0EA246"/>
                </a:solidFill>
                <a:latin typeface="Arial"/>
                <a:cs typeface="Arial"/>
              </a:rPr>
              <a:t>Logins </a:t>
            </a:r>
            <a:r>
              <a:rPr sz="1588" b="1" dirty="0">
                <a:solidFill>
                  <a:srgbClr val="0EA246"/>
                </a:solidFill>
                <a:latin typeface="Arial"/>
                <a:cs typeface="Arial"/>
              </a:rPr>
              <a:t>at </a:t>
            </a:r>
            <a:r>
              <a:rPr sz="1588" b="1" spc="-9" dirty="0">
                <a:solidFill>
                  <a:srgbClr val="0EA246"/>
                </a:solidFill>
                <a:latin typeface="Arial"/>
                <a:cs typeface="Arial"/>
              </a:rPr>
              <a:t>odd </a:t>
            </a:r>
            <a:r>
              <a:rPr sz="1588" b="1" spc="-4" dirty="0">
                <a:solidFill>
                  <a:srgbClr val="0EA246"/>
                </a:solidFill>
                <a:latin typeface="Arial"/>
                <a:cs typeface="Arial"/>
              </a:rPr>
              <a:t>hours, </a:t>
            </a:r>
            <a:r>
              <a:rPr sz="1588" b="1" spc="-9" dirty="0">
                <a:solidFill>
                  <a:srgbClr val="0EA246"/>
                </a:solidFill>
                <a:latin typeface="Arial"/>
                <a:cs typeface="Arial"/>
              </a:rPr>
              <a:t>Login </a:t>
            </a:r>
            <a:r>
              <a:rPr sz="1588" b="1" spc="-4" dirty="0">
                <a:solidFill>
                  <a:srgbClr val="0EA246"/>
                </a:solidFill>
                <a:latin typeface="Arial"/>
                <a:cs typeface="Arial"/>
              </a:rPr>
              <a:t>authentication failures, </a:t>
            </a:r>
            <a:r>
              <a:rPr sz="1588" b="1" spc="-9" dirty="0">
                <a:solidFill>
                  <a:srgbClr val="0EA246"/>
                </a:solidFill>
                <a:latin typeface="Arial"/>
                <a:cs typeface="Arial"/>
              </a:rPr>
              <a:t>Additions </a:t>
            </a:r>
            <a:r>
              <a:rPr sz="1588" b="1" dirty="0">
                <a:solidFill>
                  <a:srgbClr val="0EA246"/>
                </a:solidFill>
                <a:latin typeface="Arial"/>
                <a:cs typeface="Arial"/>
              </a:rPr>
              <a:t>of new user  </a:t>
            </a:r>
            <a:r>
              <a:rPr sz="1588" b="1" spc="-4" dirty="0">
                <a:solidFill>
                  <a:srgbClr val="0EA246"/>
                </a:solidFill>
                <a:latin typeface="Arial"/>
                <a:cs typeface="Arial"/>
              </a:rPr>
              <a:t>accounts, Modification </a:t>
            </a:r>
            <a:r>
              <a:rPr sz="1588" b="1" dirty="0">
                <a:solidFill>
                  <a:srgbClr val="0EA246"/>
                </a:solidFill>
                <a:latin typeface="Arial"/>
                <a:cs typeface="Arial"/>
              </a:rPr>
              <a:t>or </a:t>
            </a:r>
            <a:r>
              <a:rPr sz="1588" b="1" spc="-9" dirty="0">
                <a:solidFill>
                  <a:srgbClr val="0EA246"/>
                </a:solidFill>
                <a:latin typeface="Arial"/>
                <a:cs typeface="Arial"/>
              </a:rPr>
              <a:t>access of </a:t>
            </a:r>
            <a:r>
              <a:rPr sz="1588" b="1" spc="-4" dirty="0">
                <a:solidFill>
                  <a:srgbClr val="0EA246"/>
                </a:solidFill>
                <a:latin typeface="Arial"/>
                <a:cs typeface="Arial"/>
              </a:rPr>
              <a:t>critical system files, Modification </a:t>
            </a:r>
            <a:r>
              <a:rPr sz="1588" b="1" dirty="0">
                <a:solidFill>
                  <a:srgbClr val="0EA246"/>
                </a:solidFill>
                <a:latin typeface="Arial"/>
                <a:cs typeface="Arial"/>
              </a:rPr>
              <a:t>or  removal of </a:t>
            </a:r>
            <a:r>
              <a:rPr sz="1588" b="1" spc="-4" dirty="0">
                <a:solidFill>
                  <a:srgbClr val="0EA246"/>
                </a:solidFill>
                <a:latin typeface="Arial"/>
                <a:cs typeface="Arial"/>
              </a:rPr>
              <a:t>binary </a:t>
            </a:r>
            <a:r>
              <a:rPr sz="1588" b="1" spc="-9" dirty="0">
                <a:solidFill>
                  <a:srgbClr val="0EA246"/>
                </a:solidFill>
                <a:latin typeface="Arial"/>
                <a:cs typeface="Arial"/>
              </a:rPr>
              <a:t>files </a:t>
            </a:r>
            <a:r>
              <a:rPr sz="1588" b="1" spc="-4" dirty="0">
                <a:solidFill>
                  <a:srgbClr val="0EA246"/>
                </a:solidFill>
                <a:latin typeface="Arial"/>
                <a:cs typeface="Arial"/>
              </a:rPr>
              <a:t>(executables), </a:t>
            </a:r>
            <a:r>
              <a:rPr sz="1588" b="1" spc="-9" dirty="0">
                <a:solidFill>
                  <a:srgbClr val="0EA246"/>
                </a:solidFill>
                <a:latin typeface="Arial"/>
                <a:cs typeface="Arial"/>
              </a:rPr>
              <a:t>Privilege</a:t>
            </a:r>
            <a:r>
              <a:rPr sz="1588" b="1" spc="35" dirty="0">
                <a:solidFill>
                  <a:srgbClr val="0EA246"/>
                </a:solidFill>
                <a:latin typeface="Arial"/>
                <a:cs typeface="Arial"/>
              </a:rPr>
              <a:t> </a:t>
            </a:r>
            <a:r>
              <a:rPr sz="1588" b="1" spc="-4" dirty="0">
                <a:solidFill>
                  <a:srgbClr val="0EA246"/>
                </a:solidFill>
                <a:latin typeface="Arial"/>
                <a:cs typeface="Arial"/>
              </a:rPr>
              <a:t>escalation</a:t>
            </a:r>
            <a:endParaRPr sz="1588" b="1" dirty="0">
              <a:solidFill>
                <a:srgbClr val="0EA246"/>
              </a:solidFill>
              <a:latin typeface="Arial"/>
              <a:cs typeface="Arial"/>
            </a:endParaRPr>
          </a:p>
        </p:txBody>
      </p:sp>
      <p:sp>
        <p:nvSpPr>
          <p:cNvPr id="4" name="Title 5">
            <a:extLst>
              <a:ext uri="{FF2B5EF4-FFF2-40B4-BE49-F238E27FC236}">
                <a16:creationId xmlns:a16="http://schemas.microsoft.com/office/drawing/2014/main" id="{7ADBA067-7736-47FF-BF78-A215E6CCD03C}"/>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7786" y="736403"/>
            <a:ext cx="5145741" cy="441071"/>
          </a:xfrm>
          <a:prstGeom prst="rect">
            <a:avLst/>
          </a:prstGeom>
        </p:spPr>
        <p:txBody>
          <a:bodyPr vert="horz" wrap="square" lIns="0" tIns="10085" rIns="0" bIns="0" rtlCol="0">
            <a:spAutoFit/>
          </a:bodyPr>
          <a:lstStyle/>
          <a:p>
            <a:pPr marL="11206">
              <a:spcBef>
                <a:spcPts val="79"/>
              </a:spcBef>
              <a:tabLst>
                <a:tab pos="1323485" algn="l"/>
              </a:tabLst>
            </a:pPr>
            <a:r>
              <a:rPr sz="2800" dirty="0">
                <a:solidFill>
                  <a:srgbClr val="C00000"/>
                </a:solidFill>
                <a:latin typeface="Arial Black" panose="020B0A04020102020204" pitchFamily="34" charset="0"/>
              </a:rPr>
              <a:t>Host-based IDS</a:t>
            </a:r>
            <a:r>
              <a:rPr lang="en-IN" sz="2800" dirty="0">
                <a:solidFill>
                  <a:srgbClr val="C00000"/>
                </a:solidFill>
                <a:latin typeface="Arial Black" panose="020B0A04020102020204" pitchFamily="34" charset="0"/>
              </a:rPr>
              <a:t> </a:t>
            </a:r>
            <a:r>
              <a:rPr sz="2800" dirty="0">
                <a:solidFill>
                  <a:srgbClr val="C00000"/>
                </a:solidFill>
                <a:latin typeface="Arial Black" panose="020B0A04020102020204" pitchFamily="34" charset="0"/>
              </a:rPr>
              <a:t>(HIDS)</a:t>
            </a:r>
          </a:p>
        </p:txBody>
      </p:sp>
      <p:sp>
        <p:nvSpPr>
          <p:cNvPr id="4" name="object 4"/>
          <p:cNvSpPr txBox="1"/>
          <p:nvPr/>
        </p:nvSpPr>
        <p:spPr>
          <a:xfrm>
            <a:off x="1008529" y="1336124"/>
            <a:ext cx="3792071" cy="2093895"/>
          </a:xfrm>
          <a:prstGeom prst="rect">
            <a:avLst/>
          </a:prstGeom>
        </p:spPr>
        <p:txBody>
          <a:bodyPr vert="horz" wrap="square" lIns="0" tIns="57710" rIns="0" bIns="0" rtlCol="0">
            <a:spAutoFit/>
          </a:bodyPr>
          <a:lstStyle/>
          <a:p>
            <a:pPr marL="314902" marR="146245" defTabSz="806867">
              <a:lnSpc>
                <a:spcPts val="1527"/>
              </a:lnSpc>
              <a:spcBef>
                <a:spcPts val="454"/>
              </a:spcBef>
              <a:spcAft>
                <a:spcPts val="600"/>
              </a:spcAft>
            </a:pPr>
            <a:r>
              <a:rPr lang="en-IN" sz="1588" dirty="0">
                <a:solidFill>
                  <a:srgbClr val="0000CC"/>
                </a:solidFill>
                <a:latin typeface="Arial"/>
                <a:cs typeface="Arial"/>
              </a:rPr>
              <a:t>HIDS can operate in real-time, </a:t>
            </a:r>
            <a:r>
              <a:rPr sz="1588" dirty="0">
                <a:solidFill>
                  <a:srgbClr val="0000CC"/>
                </a:solidFill>
                <a:latin typeface="Arial"/>
                <a:cs typeface="Arial"/>
              </a:rPr>
              <a:t>looking for </a:t>
            </a:r>
            <a:r>
              <a:rPr sz="1588" spc="-4" dirty="0">
                <a:solidFill>
                  <a:srgbClr val="0000CC"/>
                </a:solidFill>
                <a:latin typeface="Arial"/>
                <a:cs typeface="Arial"/>
              </a:rPr>
              <a:t>activity </a:t>
            </a:r>
            <a:r>
              <a:rPr sz="1588" dirty="0">
                <a:solidFill>
                  <a:srgbClr val="0000CC"/>
                </a:solidFill>
                <a:latin typeface="Arial"/>
                <a:cs typeface="Arial"/>
              </a:rPr>
              <a:t>as it </a:t>
            </a:r>
            <a:r>
              <a:rPr sz="1588" spc="-4" dirty="0">
                <a:solidFill>
                  <a:srgbClr val="0000CC"/>
                </a:solidFill>
                <a:latin typeface="Arial"/>
                <a:cs typeface="Arial"/>
              </a:rPr>
              <a:t>occurs,  </a:t>
            </a:r>
            <a:r>
              <a:rPr sz="1588" dirty="0">
                <a:solidFill>
                  <a:srgbClr val="0000CC"/>
                </a:solidFill>
                <a:latin typeface="Arial"/>
                <a:cs typeface="Arial"/>
              </a:rPr>
              <a:t>or in </a:t>
            </a:r>
            <a:r>
              <a:rPr sz="1588" spc="-4" dirty="0">
                <a:solidFill>
                  <a:srgbClr val="0000CC"/>
                </a:solidFill>
                <a:latin typeface="Arial"/>
                <a:cs typeface="Arial"/>
              </a:rPr>
              <a:t>batch mode, looking </a:t>
            </a:r>
            <a:r>
              <a:rPr sz="1588" dirty="0">
                <a:solidFill>
                  <a:srgbClr val="0000CC"/>
                </a:solidFill>
                <a:latin typeface="Arial"/>
                <a:cs typeface="Arial"/>
              </a:rPr>
              <a:t>for  activity </a:t>
            </a:r>
            <a:r>
              <a:rPr sz="1588" spc="-13" dirty="0">
                <a:solidFill>
                  <a:srgbClr val="0000CC"/>
                </a:solidFill>
                <a:latin typeface="Arial"/>
                <a:cs typeface="Arial"/>
              </a:rPr>
              <a:t>on </a:t>
            </a:r>
            <a:r>
              <a:rPr sz="1588" spc="-4" dirty="0">
                <a:solidFill>
                  <a:srgbClr val="0000CC"/>
                </a:solidFill>
                <a:latin typeface="Arial"/>
                <a:cs typeface="Arial"/>
              </a:rPr>
              <a:t>a periodic</a:t>
            </a:r>
            <a:r>
              <a:rPr sz="1588" dirty="0">
                <a:solidFill>
                  <a:srgbClr val="0000CC"/>
                </a:solidFill>
                <a:latin typeface="Arial"/>
                <a:cs typeface="Arial"/>
              </a:rPr>
              <a:t> </a:t>
            </a:r>
            <a:r>
              <a:rPr sz="1588" spc="-4" dirty="0">
                <a:solidFill>
                  <a:srgbClr val="0000CC"/>
                </a:solidFill>
                <a:latin typeface="Arial"/>
                <a:cs typeface="Arial"/>
              </a:rPr>
              <a:t>basis.</a:t>
            </a:r>
            <a:endParaRPr sz="1588" dirty="0">
              <a:solidFill>
                <a:srgbClr val="0000CC"/>
              </a:solidFill>
              <a:latin typeface="Arial"/>
              <a:cs typeface="Arial"/>
            </a:endParaRPr>
          </a:p>
          <a:p>
            <a:pPr marL="314902" marR="291929" indent="-304256" defTabSz="806867">
              <a:lnSpc>
                <a:spcPct val="79600"/>
              </a:lnSpc>
              <a:spcBef>
                <a:spcPts val="397"/>
              </a:spcBef>
              <a:spcAft>
                <a:spcPts val="600"/>
              </a:spcAft>
              <a:buFontTx/>
              <a:buChar char="•"/>
              <a:tabLst>
                <a:tab pos="314902" algn="l"/>
                <a:tab pos="315462" algn="l"/>
              </a:tabLst>
            </a:pPr>
            <a:r>
              <a:rPr sz="1588" spc="-4" dirty="0">
                <a:solidFill>
                  <a:srgbClr val="0000CC"/>
                </a:solidFill>
                <a:latin typeface="Arial"/>
                <a:cs typeface="Arial"/>
              </a:rPr>
              <a:t>HIDS </a:t>
            </a:r>
            <a:r>
              <a:rPr sz="1588" spc="-9" dirty="0">
                <a:solidFill>
                  <a:srgbClr val="0000CC"/>
                </a:solidFill>
                <a:latin typeface="Arial"/>
                <a:cs typeface="Arial"/>
              </a:rPr>
              <a:t>will </a:t>
            </a:r>
            <a:r>
              <a:rPr sz="1588" dirty="0">
                <a:solidFill>
                  <a:srgbClr val="0000CC"/>
                </a:solidFill>
                <a:latin typeface="Arial"/>
                <a:cs typeface="Arial"/>
              </a:rPr>
              <a:t>use up </a:t>
            </a:r>
            <a:r>
              <a:rPr sz="1588" spc="-4" dirty="0">
                <a:solidFill>
                  <a:srgbClr val="0000CC"/>
                </a:solidFill>
                <a:latin typeface="Arial"/>
                <a:cs typeface="Arial"/>
              </a:rPr>
              <a:t>some </a:t>
            </a:r>
            <a:r>
              <a:rPr sz="1588" dirty="0">
                <a:solidFill>
                  <a:srgbClr val="0000CC"/>
                </a:solidFill>
                <a:latin typeface="Arial"/>
                <a:cs typeface="Arial"/>
              </a:rPr>
              <a:t>of the  </a:t>
            </a:r>
            <a:r>
              <a:rPr sz="1588" spc="-4" dirty="0">
                <a:solidFill>
                  <a:srgbClr val="0000CC"/>
                </a:solidFill>
                <a:latin typeface="Arial"/>
                <a:cs typeface="Arial"/>
              </a:rPr>
              <a:t>local system resources (like  </a:t>
            </a:r>
            <a:r>
              <a:rPr sz="1588" dirty="0">
                <a:solidFill>
                  <a:srgbClr val="0000CC"/>
                </a:solidFill>
                <a:latin typeface="Arial"/>
                <a:cs typeface="Arial"/>
              </a:rPr>
              <a:t>memory and </a:t>
            </a:r>
            <a:r>
              <a:rPr sz="1588" spc="-4" dirty="0">
                <a:solidFill>
                  <a:srgbClr val="0000CC"/>
                </a:solidFill>
                <a:latin typeface="Arial"/>
                <a:cs typeface="Arial"/>
              </a:rPr>
              <a:t>CPU cycles) </a:t>
            </a:r>
            <a:r>
              <a:rPr sz="1588" spc="-13" dirty="0">
                <a:solidFill>
                  <a:srgbClr val="0000CC"/>
                </a:solidFill>
                <a:latin typeface="Arial"/>
                <a:cs typeface="Arial"/>
              </a:rPr>
              <a:t>to  </a:t>
            </a:r>
            <a:r>
              <a:rPr sz="1588" spc="-4" dirty="0">
                <a:solidFill>
                  <a:srgbClr val="0000CC"/>
                </a:solidFill>
                <a:latin typeface="Arial"/>
                <a:cs typeface="Arial"/>
              </a:rPr>
              <a:t>operate.</a:t>
            </a:r>
            <a:endParaRPr sz="1588" dirty="0">
              <a:solidFill>
                <a:srgbClr val="0000CC"/>
              </a:solidFill>
              <a:latin typeface="Arial"/>
              <a:cs typeface="Arial"/>
            </a:endParaRPr>
          </a:p>
          <a:p>
            <a:pPr marL="314902" marR="4483" indent="-304256" defTabSz="806867">
              <a:lnSpc>
                <a:spcPts val="1527"/>
              </a:lnSpc>
              <a:spcBef>
                <a:spcPts val="366"/>
              </a:spcBef>
              <a:spcAft>
                <a:spcPts val="600"/>
              </a:spcAft>
              <a:buFontTx/>
              <a:buChar char="•"/>
              <a:tabLst>
                <a:tab pos="314902" algn="l"/>
                <a:tab pos="315462" algn="l"/>
              </a:tabLst>
            </a:pPr>
            <a:r>
              <a:rPr sz="1588" spc="-9" dirty="0">
                <a:solidFill>
                  <a:srgbClr val="0000CC"/>
                </a:solidFill>
                <a:latin typeface="Arial"/>
                <a:cs typeface="Arial"/>
              </a:rPr>
              <a:t>The </a:t>
            </a:r>
            <a:r>
              <a:rPr sz="1588" spc="-4" dirty="0">
                <a:solidFill>
                  <a:srgbClr val="0000CC"/>
                </a:solidFill>
                <a:latin typeface="Arial"/>
                <a:cs typeface="Arial"/>
              </a:rPr>
              <a:t>Analysis </a:t>
            </a:r>
            <a:r>
              <a:rPr sz="1588" spc="-9" dirty="0">
                <a:solidFill>
                  <a:srgbClr val="0000CC"/>
                </a:solidFill>
                <a:latin typeface="Arial"/>
                <a:cs typeface="Arial"/>
              </a:rPr>
              <a:t>Engine </a:t>
            </a:r>
            <a:r>
              <a:rPr sz="1588" dirty="0">
                <a:solidFill>
                  <a:srgbClr val="0000CC"/>
                </a:solidFill>
                <a:latin typeface="Arial"/>
                <a:cs typeface="Arial"/>
              </a:rPr>
              <a:t>of </a:t>
            </a:r>
            <a:r>
              <a:rPr sz="1588" spc="-4" dirty="0">
                <a:solidFill>
                  <a:srgbClr val="0000CC"/>
                </a:solidFill>
                <a:latin typeface="Arial"/>
                <a:cs typeface="Arial"/>
              </a:rPr>
              <a:t>a </a:t>
            </a:r>
            <a:r>
              <a:rPr sz="1588" spc="-9" dirty="0">
                <a:solidFill>
                  <a:srgbClr val="0000CC"/>
                </a:solidFill>
                <a:latin typeface="Arial"/>
                <a:cs typeface="Arial"/>
              </a:rPr>
              <a:t>HIDS  </a:t>
            </a:r>
            <a:r>
              <a:rPr sz="1588" spc="-4" dirty="0">
                <a:solidFill>
                  <a:srgbClr val="0000CC"/>
                </a:solidFill>
                <a:latin typeface="Arial"/>
                <a:cs typeface="Arial"/>
              </a:rPr>
              <a:t>could also use a decision </a:t>
            </a:r>
            <a:r>
              <a:rPr sz="1588" dirty="0">
                <a:solidFill>
                  <a:srgbClr val="0000CC"/>
                </a:solidFill>
                <a:latin typeface="Arial"/>
                <a:cs typeface="Arial"/>
              </a:rPr>
              <a:t>tree to  </a:t>
            </a:r>
            <a:r>
              <a:rPr sz="1588" spc="-4" dirty="0">
                <a:solidFill>
                  <a:srgbClr val="0000CC"/>
                </a:solidFill>
                <a:latin typeface="Arial"/>
                <a:cs typeface="Arial"/>
              </a:rPr>
              <a:t>expedite pattern</a:t>
            </a:r>
            <a:r>
              <a:rPr sz="1588" spc="-9" dirty="0">
                <a:solidFill>
                  <a:srgbClr val="0000CC"/>
                </a:solidFill>
                <a:latin typeface="Arial"/>
                <a:cs typeface="Arial"/>
              </a:rPr>
              <a:t> </a:t>
            </a:r>
            <a:r>
              <a:rPr sz="1588" spc="-4" dirty="0">
                <a:solidFill>
                  <a:srgbClr val="0000CC"/>
                </a:solidFill>
                <a:latin typeface="Arial"/>
                <a:cs typeface="Arial"/>
              </a:rPr>
              <a:t>matching.</a:t>
            </a:r>
            <a:endParaRPr sz="1588" dirty="0">
              <a:solidFill>
                <a:srgbClr val="0000CC"/>
              </a:solidFill>
              <a:latin typeface="Arial"/>
              <a:cs typeface="Arial"/>
            </a:endParaRPr>
          </a:p>
        </p:txBody>
      </p:sp>
      <p:sp>
        <p:nvSpPr>
          <p:cNvPr id="5" name="object 5"/>
          <p:cNvSpPr/>
          <p:nvPr/>
        </p:nvSpPr>
        <p:spPr>
          <a:xfrm>
            <a:off x="5181600" y="1509712"/>
            <a:ext cx="2721014" cy="3046384"/>
          </a:xfrm>
          <a:prstGeom prst="rect">
            <a:avLst/>
          </a:prstGeom>
          <a:blipFill>
            <a:blip r:embed="rId2" cstate="print"/>
            <a:stretch>
              <a:fillRect/>
            </a:stretch>
          </a:blipFill>
        </p:spPr>
        <p:txBody>
          <a:bodyPr wrap="square" lIns="0" tIns="0" rIns="0" bIns="0" rtlCol="0"/>
          <a:lstStyle/>
          <a:p>
            <a:pPr defTabSz="806867"/>
            <a:endParaRPr sz="1588" dirty="0">
              <a:solidFill>
                <a:prstClr val="black"/>
              </a:solidFill>
              <a:latin typeface="Calibri"/>
            </a:endParaRPr>
          </a:p>
        </p:txBody>
      </p:sp>
      <p:sp>
        <p:nvSpPr>
          <p:cNvPr id="6" name="object 6"/>
          <p:cNvSpPr txBox="1"/>
          <p:nvPr/>
        </p:nvSpPr>
        <p:spPr>
          <a:xfrm>
            <a:off x="7087106" y="1648530"/>
            <a:ext cx="1097616" cy="744401"/>
          </a:xfrm>
          <a:prstGeom prst="rect">
            <a:avLst/>
          </a:prstGeom>
        </p:spPr>
        <p:txBody>
          <a:bodyPr vert="horz" wrap="square" lIns="0" tIns="11206" rIns="0" bIns="0" rtlCol="0">
            <a:spAutoFit/>
          </a:bodyPr>
          <a:lstStyle/>
          <a:p>
            <a:pPr marL="11206" marR="4483" defTabSz="806867">
              <a:spcBef>
                <a:spcPts val="88"/>
              </a:spcBef>
            </a:pPr>
            <a:r>
              <a:rPr sz="1588" b="1" dirty="0">
                <a:solidFill>
                  <a:prstClr val="black"/>
                </a:solidFill>
                <a:latin typeface="Arial"/>
                <a:cs typeface="Arial"/>
              </a:rPr>
              <a:t>Logical  </a:t>
            </a:r>
            <a:r>
              <a:rPr sz="1588" b="1" spc="-9" dirty="0">
                <a:solidFill>
                  <a:prstClr val="black"/>
                </a:solidFill>
                <a:latin typeface="Arial"/>
                <a:cs typeface="Arial"/>
              </a:rPr>
              <a:t>Layout </a:t>
            </a:r>
            <a:r>
              <a:rPr sz="1588" b="1" dirty="0">
                <a:solidFill>
                  <a:prstClr val="black"/>
                </a:solidFill>
                <a:latin typeface="Arial"/>
                <a:cs typeface="Arial"/>
              </a:rPr>
              <a:t>of</a:t>
            </a:r>
            <a:r>
              <a:rPr sz="1588" b="1" spc="-53" dirty="0">
                <a:solidFill>
                  <a:prstClr val="black"/>
                </a:solidFill>
                <a:latin typeface="Arial"/>
                <a:cs typeface="Arial"/>
              </a:rPr>
              <a:t> </a:t>
            </a:r>
            <a:r>
              <a:rPr sz="1588" b="1" spc="-4" dirty="0">
                <a:solidFill>
                  <a:prstClr val="black"/>
                </a:solidFill>
                <a:latin typeface="Arial"/>
                <a:cs typeface="Arial"/>
              </a:rPr>
              <a:t>a  HIDS</a:t>
            </a:r>
            <a:endParaRPr sz="1588" dirty="0">
              <a:solidFill>
                <a:prstClr val="black"/>
              </a:solidFill>
              <a:latin typeface="Arial"/>
              <a:cs typeface="Arial"/>
            </a:endParaRPr>
          </a:p>
        </p:txBody>
      </p:sp>
      <p:sp>
        <p:nvSpPr>
          <p:cNvPr id="7" name="object 7"/>
          <p:cNvSpPr txBox="1"/>
          <p:nvPr/>
        </p:nvSpPr>
        <p:spPr>
          <a:xfrm>
            <a:off x="4995778" y="4844841"/>
            <a:ext cx="3575797" cy="655606"/>
          </a:xfrm>
          <a:prstGeom prst="rect">
            <a:avLst/>
          </a:prstGeom>
        </p:spPr>
        <p:txBody>
          <a:bodyPr vert="horz" wrap="square" lIns="0" tIns="10646" rIns="0" bIns="0" rtlCol="0">
            <a:spAutoFit/>
          </a:bodyPr>
          <a:lstStyle/>
          <a:p>
            <a:pPr marL="33619" marR="26896" defTabSz="806867">
              <a:lnSpc>
                <a:spcPct val="100600"/>
              </a:lnSpc>
              <a:spcBef>
                <a:spcPts val="84"/>
              </a:spcBef>
            </a:pPr>
            <a:r>
              <a:rPr sz="1412" dirty="0">
                <a:solidFill>
                  <a:prstClr val="black"/>
                </a:solidFill>
                <a:latin typeface="Arial"/>
                <a:cs typeface="Arial"/>
              </a:rPr>
              <a:t>Source: </a:t>
            </a:r>
            <a:r>
              <a:rPr sz="1412" spc="-4" dirty="0">
                <a:solidFill>
                  <a:prstClr val="black"/>
                </a:solidFill>
                <a:latin typeface="Arial"/>
                <a:cs typeface="Arial"/>
              </a:rPr>
              <a:t>Figure </a:t>
            </a:r>
            <a:r>
              <a:rPr sz="1412" spc="-9" dirty="0">
                <a:solidFill>
                  <a:prstClr val="black"/>
                </a:solidFill>
                <a:latin typeface="Arial"/>
                <a:cs typeface="Arial"/>
              </a:rPr>
              <a:t>13.16 </a:t>
            </a:r>
            <a:r>
              <a:rPr sz="1412" spc="-4" dirty="0">
                <a:solidFill>
                  <a:prstClr val="black"/>
                </a:solidFill>
                <a:latin typeface="Arial"/>
                <a:cs typeface="Arial"/>
              </a:rPr>
              <a:t>from </a:t>
            </a:r>
            <a:r>
              <a:rPr sz="1412" spc="-9" dirty="0">
                <a:solidFill>
                  <a:prstClr val="black"/>
                </a:solidFill>
                <a:latin typeface="Arial"/>
                <a:cs typeface="Arial"/>
              </a:rPr>
              <a:t>Conklin </a:t>
            </a:r>
            <a:r>
              <a:rPr sz="1412" spc="-4" dirty="0">
                <a:solidFill>
                  <a:prstClr val="black"/>
                </a:solidFill>
                <a:latin typeface="Arial"/>
                <a:cs typeface="Arial"/>
              </a:rPr>
              <a:t>and  </a:t>
            </a:r>
            <a:r>
              <a:rPr sz="1412" dirty="0">
                <a:solidFill>
                  <a:prstClr val="black"/>
                </a:solidFill>
                <a:latin typeface="Arial"/>
                <a:cs typeface="Arial"/>
              </a:rPr>
              <a:t>White – </a:t>
            </a:r>
            <a:r>
              <a:rPr sz="1412" spc="-4" dirty="0">
                <a:solidFill>
                  <a:prstClr val="black"/>
                </a:solidFill>
                <a:latin typeface="Arial"/>
                <a:cs typeface="Arial"/>
              </a:rPr>
              <a:t>Principles </a:t>
            </a:r>
            <a:r>
              <a:rPr sz="1412" spc="-13" dirty="0">
                <a:solidFill>
                  <a:prstClr val="black"/>
                </a:solidFill>
                <a:latin typeface="Arial"/>
                <a:cs typeface="Arial"/>
              </a:rPr>
              <a:t>of </a:t>
            </a:r>
            <a:r>
              <a:rPr sz="1412" spc="-4" dirty="0">
                <a:solidFill>
                  <a:prstClr val="black"/>
                </a:solidFill>
                <a:latin typeface="Arial"/>
                <a:cs typeface="Arial"/>
              </a:rPr>
              <a:t>Computer Security, </a:t>
            </a:r>
            <a:r>
              <a:rPr sz="1412" spc="-9" dirty="0">
                <a:solidFill>
                  <a:prstClr val="black"/>
                </a:solidFill>
                <a:latin typeface="Arial"/>
                <a:cs typeface="Arial"/>
              </a:rPr>
              <a:t>2</a:t>
            </a:r>
            <a:r>
              <a:rPr sz="1456" spc="-13" baseline="25252" dirty="0">
                <a:solidFill>
                  <a:prstClr val="black"/>
                </a:solidFill>
                <a:latin typeface="Arial"/>
                <a:cs typeface="Arial"/>
              </a:rPr>
              <a:t>nd  </a:t>
            </a:r>
            <a:r>
              <a:rPr sz="1412" spc="-4" dirty="0">
                <a:solidFill>
                  <a:prstClr val="black"/>
                </a:solidFill>
                <a:latin typeface="Arial"/>
                <a:cs typeface="Arial"/>
              </a:rPr>
              <a:t>Edition</a:t>
            </a:r>
            <a:endParaRPr sz="1412" dirty="0">
              <a:solidFill>
                <a:prstClr val="black"/>
              </a:solidFill>
              <a:latin typeface="Arial"/>
              <a:cs typeface="Arial"/>
            </a:endParaRPr>
          </a:p>
        </p:txBody>
      </p:sp>
      <p:grpSp>
        <p:nvGrpSpPr>
          <p:cNvPr id="8" name="object 8"/>
          <p:cNvGrpSpPr/>
          <p:nvPr/>
        </p:nvGrpSpPr>
        <p:grpSpPr>
          <a:xfrm>
            <a:off x="1945621" y="3828209"/>
            <a:ext cx="1016934" cy="747993"/>
            <a:chOff x="2052637" y="4338637"/>
            <a:chExt cx="1152525" cy="847725"/>
          </a:xfrm>
        </p:grpSpPr>
        <p:sp>
          <p:nvSpPr>
            <p:cNvPr id="9" name="object 9"/>
            <p:cNvSpPr/>
            <p:nvPr/>
          </p:nvSpPr>
          <p:spPr>
            <a:xfrm>
              <a:off x="2057400" y="4343400"/>
              <a:ext cx="1143000" cy="838200"/>
            </a:xfrm>
            <a:custGeom>
              <a:avLst/>
              <a:gdLst/>
              <a:ahLst/>
              <a:cxnLst/>
              <a:rect l="l" t="t" r="r" b="b"/>
              <a:pathLst>
                <a:path w="1143000" h="838200">
                  <a:moveTo>
                    <a:pt x="1142999" y="417575"/>
                  </a:moveTo>
                  <a:lnTo>
                    <a:pt x="1140381" y="377676"/>
                  </a:lnTo>
                  <a:lnTo>
                    <a:pt x="1132686" y="338782"/>
                  </a:lnTo>
                  <a:lnTo>
                    <a:pt x="1120152" y="301075"/>
                  </a:lnTo>
                  <a:lnTo>
                    <a:pt x="1103016" y="264737"/>
                  </a:lnTo>
                  <a:lnTo>
                    <a:pt x="1081518" y="229953"/>
                  </a:lnTo>
                  <a:lnTo>
                    <a:pt x="1055896" y="196902"/>
                  </a:lnTo>
                  <a:lnTo>
                    <a:pt x="1026388" y="165769"/>
                  </a:lnTo>
                  <a:lnTo>
                    <a:pt x="993231" y="136735"/>
                  </a:lnTo>
                  <a:lnTo>
                    <a:pt x="956665" y="109983"/>
                  </a:lnTo>
                  <a:lnTo>
                    <a:pt x="916928" y="85695"/>
                  </a:lnTo>
                  <a:lnTo>
                    <a:pt x="874257" y="64054"/>
                  </a:lnTo>
                  <a:lnTo>
                    <a:pt x="828891" y="45242"/>
                  </a:lnTo>
                  <a:lnTo>
                    <a:pt x="781069" y="29441"/>
                  </a:lnTo>
                  <a:lnTo>
                    <a:pt x="731028" y="16834"/>
                  </a:lnTo>
                  <a:lnTo>
                    <a:pt x="679006" y="7603"/>
                  </a:lnTo>
                  <a:lnTo>
                    <a:pt x="625243" y="1931"/>
                  </a:lnTo>
                  <a:lnTo>
                    <a:pt x="569975" y="0"/>
                  </a:lnTo>
                  <a:lnTo>
                    <a:pt x="515215" y="1931"/>
                  </a:lnTo>
                  <a:lnTo>
                    <a:pt x="461899" y="7603"/>
                  </a:lnTo>
                  <a:lnTo>
                    <a:pt x="410269" y="16834"/>
                  </a:lnTo>
                  <a:lnTo>
                    <a:pt x="360567" y="29441"/>
                  </a:lnTo>
                  <a:lnTo>
                    <a:pt x="313036" y="45242"/>
                  </a:lnTo>
                  <a:lnTo>
                    <a:pt x="267916" y="64054"/>
                  </a:lnTo>
                  <a:lnTo>
                    <a:pt x="225451" y="85695"/>
                  </a:lnTo>
                  <a:lnTo>
                    <a:pt x="185882" y="109983"/>
                  </a:lnTo>
                  <a:lnTo>
                    <a:pt x="149450" y="136735"/>
                  </a:lnTo>
                  <a:lnTo>
                    <a:pt x="116399" y="165769"/>
                  </a:lnTo>
                  <a:lnTo>
                    <a:pt x="86969" y="196902"/>
                  </a:lnTo>
                  <a:lnTo>
                    <a:pt x="61403" y="229953"/>
                  </a:lnTo>
                  <a:lnTo>
                    <a:pt x="39943" y="264737"/>
                  </a:lnTo>
                  <a:lnTo>
                    <a:pt x="22831" y="301075"/>
                  </a:lnTo>
                  <a:lnTo>
                    <a:pt x="10308" y="338782"/>
                  </a:lnTo>
                  <a:lnTo>
                    <a:pt x="2617" y="377676"/>
                  </a:lnTo>
                  <a:lnTo>
                    <a:pt x="0" y="417575"/>
                  </a:lnTo>
                  <a:lnTo>
                    <a:pt x="2617" y="457982"/>
                  </a:lnTo>
                  <a:lnTo>
                    <a:pt x="10308" y="497324"/>
                  </a:lnTo>
                  <a:lnTo>
                    <a:pt x="22831" y="535422"/>
                  </a:lnTo>
                  <a:lnTo>
                    <a:pt x="39943" y="572098"/>
                  </a:lnTo>
                  <a:lnTo>
                    <a:pt x="61403" y="607174"/>
                  </a:lnTo>
                  <a:lnTo>
                    <a:pt x="86969" y="640471"/>
                  </a:lnTo>
                  <a:lnTo>
                    <a:pt x="116399" y="671810"/>
                  </a:lnTo>
                  <a:lnTo>
                    <a:pt x="149450" y="701012"/>
                  </a:lnTo>
                  <a:lnTo>
                    <a:pt x="185882" y="727898"/>
                  </a:lnTo>
                  <a:lnTo>
                    <a:pt x="225451" y="752291"/>
                  </a:lnTo>
                  <a:lnTo>
                    <a:pt x="267916" y="774011"/>
                  </a:lnTo>
                  <a:lnTo>
                    <a:pt x="313036" y="792880"/>
                  </a:lnTo>
                  <a:lnTo>
                    <a:pt x="360567" y="808718"/>
                  </a:lnTo>
                  <a:lnTo>
                    <a:pt x="410269" y="821348"/>
                  </a:lnTo>
                  <a:lnTo>
                    <a:pt x="461899" y="830591"/>
                  </a:lnTo>
                  <a:lnTo>
                    <a:pt x="515215" y="836268"/>
                  </a:lnTo>
                  <a:lnTo>
                    <a:pt x="569975" y="838199"/>
                  </a:lnTo>
                  <a:lnTo>
                    <a:pt x="625243" y="836268"/>
                  </a:lnTo>
                  <a:lnTo>
                    <a:pt x="679006" y="830591"/>
                  </a:lnTo>
                  <a:lnTo>
                    <a:pt x="731028" y="821348"/>
                  </a:lnTo>
                  <a:lnTo>
                    <a:pt x="781069" y="808718"/>
                  </a:lnTo>
                  <a:lnTo>
                    <a:pt x="828891" y="792880"/>
                  </a:lnTo>
                  <a:lnTo>
                    <a:pt x="874257" y="774011"/>
                  </a:lnTo>
                  <a:lnTo>
                    <a:pt x="916928" y="752291"/>
                  </a:lnTo>
                  <a:lnTo>
                    <a:pt x="956665" y="727898"/>
                  </a:lnTo>
                  <a:lnTo>
                    <a:pt x="993231" y="701012"/>
                  </a:lnTo>
                  <a:lnTo>
                    <a:pt x="1026388" y="671810"/>
                  </a:lnTo>
                  <a:lnTo>
                    <a:pt x="1055896" y="640471"/>
                  </a:lnTo>
                  <a:lnTo>
                    <a:pt x="1081518" y="607174"/>
                  </a:lnTo>
                  <a:lnTo>
                    <a:pt x="1103016" y="572098"/>
                  </a:lnTo>
                  <a:lnTo>
                    <a:pt x="1120152" y="535422"/>
                  </a:lnTo>
                  <a:lnTo>
                    <a:pt x="1132686" y="497324"/>
                  </a:lnTo>
                  <a:lnTo>
                    <a:pt x="1140381" y="457982"/>
                  </a:lnTo>
                  <a:lnTo>
                    <a:pt x="1142999" y="417575"/>
                  </a:lnTo>
                  <a:close/>
                </a:path>
              </a:pathLst>
            </a:custGeom>
            <a:solidFill>
              <a:srgbClr val="BAE0E3"/>
            </a:solidFill>
          </p:spPr>
          <p:txBody>
            <a:bodyPr wrap="square" lIns="0" tIns="0" rIns="0" bIns="0" rtlCol="0"/>
            <a:lstStyle/>
            <a:p>
              <a:pPr defTabSz="806867"/>
              <a:endParaRPr sz="1588">
                <a:solidFill>
                  <a:prstClr val="black"/>
                </a:solidFill>
                <a:latin typeface="Calibri"/>
              </a:endParaRPr>
            </a:p>
          </p:txBody>
        </p:sp>
        <p:sp>
          <p:nvSpPr>
            <p:cNvPr id="10" name="object 10"/>
            <p:cNvSpPr/>
            <p:nvPr/>
          </p:nvSpPr>
          <p:spPr>
            <a:xfrm>
              <a:off x="2057400" y="4343400"/>
              <a:ext cx="1143000" cy="838200"/>
            </a:xfrm>
            <a:custGeom>
              <a:avLst/>
              <a:gdLst/>
              <a:ahLst/>
              <a:cxnLst/>
              <a:rect l="l" t="t" r="r" b="b"/>
              <a:pathLst>
                <a:path w="1143000" h="838200">
                  <a:moveTo>
                    <a:pt x="569975" y="0"/>
                  </a:moveTo>
                  <a:lnTo>
                    <a:pt x="515215" y="1931"/>
                  </a:lnTo>
                  <a:lnTo>
                    <a:pt x="461899" y="7603"/>
                  </a:lnTo>
                  <a:lnTo>
                    <a:pt x="410269" y="16834"/>
                  </a:lnTo>
                  <a:lnTo>
                    <a:pt x="360567" y="29441"/>
                  </a:lnTo>
                  <a:lnTo>
                    <a:pt x="313036" y="45242"/>
                  </a:lnTo>
                  <a:lnTo>
                    <a:pt x="267916" y="64054"/>
                  </a:lnTo>
                  <a:lnTo>
                    <a:pt x="225451" y="85695"/>
                  </a:lnTo>
                  <a:lnTo>
                    <a:pt x="185882" y="109983"/>
                  </a:lnTo>
                  <a:lnTo>
                    <a:pt x="149450" y="136735"/>
                  </a:lnTo>
                  <a:lnTo>
                    <a:pt x="116399" y="165769"/>
                  </a:lnTo>
                  <a:lnTo>
                    <a:pt x="86969" y="196902"/>
                  </a:lnTo>
                  <a:lnTo>
                    <a:pt x="61403" y="229953"/>
                  </a:lnTo>
                  <a:lnTo>
                    <a:pt x="39943" y="264737"/>
                  </a:lnTo>
                  <a:lnTo>
                    <a:pt x="22831" y="301075"/>
                  </a:lnTo>
                  <a:lnTo>
                    <a:pt x="10308" y="338782"/>
                  </a:lnTo>
                  <a:lnTo>
                    <a:pt x="2617" y="377676"/>
                  </a:lnTo>
                  <a:lnTo>
                    <a:pt x="0" y="417575"/>
                  </a:lnTo>
                  <a:lnTo>
                    <a:pt x="2617" y="457982"/>
                  </a:lnTo>
                  <a:lnTo>
                    <a:pt x="10308" y="497324"/>
                  </a:lnTo>
                  <a:lnTo>
                    <a:pt x="22831" y="535422"/>
                  </a:lnTo>
                  <a:lnTo>
                    <a:pt x="39943" y="572098"/>
                  </a:lnTo>
                  <a:lnTo>
                    <a:pt x="61403" y="607174"/>
                  </a:lnTo>
                  <a:lnTo>
                    <a:pt x="86969" y="640471"/>
                  </a:lnTo>
                  <a:lnTo>
                    <a:pt x="116399" y="671810"/>
                  </a:lnTo>
                  <a:lnTo>
                    <a:pt x="149450" y="701012"/>
                  </a:lnTo>
                  <a:lnTo>
                    <a:pt x="185882" y="727898"/>
                  </a:lnTo>
                  <a:lnTo>
                    <a:pt x="225451" y="752291"/>
                  </a:lnTo>
                  <a:lnTo>
                    <a:pt x="267916" y="774011"/>
                  </a:lnTo>
                  <a:lnTo>
                    <a:pt x="313036" y="792880"/>
                  </a:lnTo>
                  <a:lnTo>
                    <a:pt x="360567" y="808718"/>
                  </a:lnTo>
                  <a:lnTo>
                    <a:pt x="410269" y="821348"/>
                  </a:lnTo>
                  <a:lnTo>
                    <a:pt x="461899" y="830591"/>
                  </a:lnTo>
                  <a:lnTo>
                    <a:pt x="515215" y="836268"/>
                  </a:lnTo>
                  <a:lnTo>
                    <a:pt x="569975" y="838199"/>
                  </a:lnTo>
                  <a:lnTo>
                    <a:pt x="625243" y="836268"/>
                  </a:lnTo>
                  <a:lnTo>
                    <a:pt x="679006" y="830591"/>
                  </a:lnTo>
                  <a:lnTo>
                    <a:pt x="731028" y="821348"/>
                  </a:lnTo>
                  <a:lnTo>
                    <a:pt x="781069" y="808718"/>
                  </a:lnTo>
                  <a:lnTo>
                    <a:pt x="828891" y="792880"/>
                  </a:lnTo>
                  <a:lnTo>
                    <a:pt x="874257" y="774011"/>
                  </a:lnTo>
                  <a:lnTo>
                    <a:pt x="916928" y="752291"/>
                  </a:lnTo>
                  <a:lnTo>
                    <a:pt x="956665" y="727898"/>
                  </a:lnTo>
                  <a:lnTo>
                    <a:pt x="993231" y="701012"/>
                  </a:lnTo>
                  <a:lnTo>
                    <a:pt x="1026388" y="671810"/>
                  </a:lnTo>
                  <a:lnTo>
                    <a:pt x="1055896" y="640471"/>
                  </a:lnTo>
                  <a:lnTo>
                    <a:pt x="1081518" y="607174"/>
                  </a:lnTo>
                  <a:lnTo>
                    <a:pt x="1103016" y="572098"/>
                  </a:lnTo>
                  <a:lnTo>
                    <a:pt x="1120152" y="535422"/>
                  </a:lnTo>
                  <a:lnTo>
                    <a:pt x="1132686" y="497324"/>
                  </a:lnTo>
                  <a:lnTo>
                    <a:pt x="1140381" y="457982"/>
                  </a:lnTo>
                  <a:lnTo>
                    <a:pt x="1142999" y="417575"/>
                  </a:lnTo>
                  <a:lnTo>
                    <a:pt x="1140381" y="377676"/>
                  </a:lnTo>
                  <a:lnTo>
                    <a:pt x="1132686" y="338782"/>
                  </a:lnTo>
                  <a:lnTo>
                    <a:pt x="1120152" y="301075"/>
                  </a:lnTo>
                  <a:lnTo>
                    <a:pt x="1103016" y="264737"/>
                  </a:lnTo>
                  <a:lnTo>
                    <a:pt x="1081518" y="229953"/>
                  </a:lnTo>
                  <a:lnTo>
                    <a:pt x="1055896" y="196902"/>
                  </a:lnTo>
                  <a:lnTo>
                    <a:pt x="1026388" y="165769"/>
                  </a:lnTo>
                  <a:lnTo>
                    <a:pt x="993231" y="136735"/>
                  </a:lnTo>
                  <a:lnTo>
                    <a:pt x="956665" y="109983"/>
                  </a:lnTo>
                  <a:lnTo>
                    <a:pt x="916928" y="85695"/>
                  </a:lnTo>
                  <a:lnTo>
                    <a:pt x="874257" y="64054"/>
                  </a:lnTo>
                  <a:lnTo>
                    <a:pt x="828891" y="45242"/>
                  </a:lnTo>
                  <a:lnTo>
                    <a:pt x="781069" y="29441"/>
                  </a:lnTo>
                  <a:lnTo>
                    <a:pt x="731028" y="16834"/>
                  </a:lnTo>
                  <a:lnTo>
                    <a:pt x="679006" y="7603"/>
                  </a:lnTo>
                  <a:lnTo>
                    <a:pt x="625243" y="1931"/>
                  </a:lnTo>
                  <a:lnTo>
                    <a:pt x="569975" y="0"/>
                  </a:lnTo>
                  <a:close/>
                </a:path>
              </a:pathLst>
            </a:custGeom>
            <a:ln w="9524">
              <a:solidFill>
                <a:srgbClr val="000000"/>
              </a:solidFill>
            </a:ln>
          </p:spPr>
          <p:txBody>
            <a:bodyPr wrap="square" lIns="0" tIns="0" rIns="0" bIns="0" rtlCol="0"/>
            <a:lstStyle/>
            <a:p>
              <a:pPr defTabSz="806867"/>
              <a:endParaRPr sz="1588">
                <a:solidFill>
                  <a:prstClr val="black"/>
                </a:solidFill>
                <a:latin typeface="Calibri"/>
              </a:endParaRPr>
            </a:p>
          </p:txBody>
        </p:sp>
      </p:grpSp>
      <p:sp>
        <p:nvSpPr>
          <p:cNvPr id="11" name="object 11"/>
          <p:cNvSpPr txBox="1"/>
          <p:nvPr/>
        </p:nvSpPr>
        <p:spPr>
          <a:xfrm>
            <a:off x="2051574" y="3944922"/>
            <a:ext cx="809625" cy="500039"/>
          </a:xfrm>
          <a:prstGeom prst="rect">
            <a:avLst/>
          </a:prstGeom>
        </p:spPr>
        <p:txBody>
          <a:bodyPr vert="horz" wrap="square" lIns="0" tIns="11206" rIns="0" bIns="0" rtlCol="0">
            <a:spAutoFit/>
          </a:bodyPr>
          <a:lstStyle/>
          <a:p>
            <a:pPr marL="11206" marR="4483" indent="161373" defTabSz="806867">
              <a:spcBef>
                <a:spcPts val="88"/>
              </a:spcBef>
            </a:pPr>
            <a:r>
              <a:rPr sz="1588" b="1" spc="-4" dirty="0">
                <a:solidFill>
                  <a:prstClr val="black"/>
                </a:solidFill>
                <a:latin typeface="Arial"/>
                <a:cs typeface="Arial"/>
              </a:rPr>
              <a:t>Root  P</a:t>
            </a:r>
            <a:r>
              <a:rPr sz="1588" b="1" spc="-9" dirty="0">
                <a:solidFill>
                  <a:prstClr val="black"/>
                </a:solidFill>
                <a:latin typeface="Arial"/>
                <a:cs typeface="Arial"/>
              </a:rPr>
              <a:t>r</a:t>
            </a:r>
            <a:r>
              <a:rPr sz="1588" b="1" dirty="0">
                <a:solidFill>
                  <a:prstClr val="black"/>
                </a:solidFill>
                <a:latin typeface="Arial"/>
                <a:cs typeface="Arial"/>
              </a:rPr>
              <a:t>oces</a:t>
            </a:r>
            <a:r>
              <a:rPr sz="1588" b="1" spc="-4" dirty="0">
                <a:solidFill>
                  <a:prstClr val="black"/>
                </a:solidFill>
                <a:latin typeface="Arial"/>
                <a:cs typeface="Arial"/>
              </a:rPr>
              <a:t>s</a:t>
            </a:r>
            <a:endParaRPr sz="1588" dirty="0">
              <a:solidFill>
                <a:prstClr val="black"/>
              </a:solidFill>
              <a:latin typeface="Arial"/>
              <a:cs typeface="Arial"/>
            </a:endParaRPr>
          </a:p>
        </p:txBody>
      </p:sp>
      <p:sp>
        <p:nvSpPr>
          <p:cNvPr id="12" name="object 12"/>
          <p:cNvSpPr/>
          <p:nvPr/>
        </p:nvSpPr>
        <p:spPr>
          <a:xfrm>
            <a:off x="1411941" y="4295002"/>
            <a:ext cx="1949824" cy="613522"/>
          </a:xfrm>
          <a:custGeom>
            <a:avLst/>
            <a:gdLst/>
            <a:ahLst/>
            <a:cxnLst/>
            <a:rect l="l" t="t" r="r" b="b"/>
            <a:pathLst>
              <a:path w="2209800" h="695325">
                <a:moveTo>
                  <a:pt x="612648" y="0"/>
                </a:moveTo>
                <a:lnTo>
                  <a:pt x="603504" y="0"/>
                </a:lnTo>
                <a:lnTo>
                  <a:pt x="53632" y="555904"/>
                </a:lnTo>
                <a:lnTo>
                  <a:pt x="42672" y="484632"/>
                </a:lnTo>
                <a:lnTo>
                  <a:pt x="0" y="618744"/>
                </a:lnTo>
                <a:lnTo>
                  <a:pt x="48768" y="602107"/>
                </a:lnTo>
                <a:lnTo>
                  <a:pt x="134112" y="573024"/>
                </a:lnTo>
                <a:lnTo>
                  <a:pt x="60312" y="564502"/>
                </a:lnTo>
                <a:lnTo>
                  <a:pt x="612648" y="9144"/>
                </a:lnTo>
                <a:lnTo>
                  <a:pt x="612648" y="0"/>
                </a:lnTo>
                <a:close/>
              </a:path>
              <a:path w="2209800" h="695325">
                <a:moveTo>
                  <a:pt x="1207008" y="566928"/>
                </a:moveTo>
                <a:lnTo>
                  <a:pt x="1149096" y="613803"/>
                </a:lnTo>
                <a:lnTo>
                  <a:pt x="1149096" y="313944"/>
                </a:lnTo>
                <a:lnTo>
                  <a:pt x="1143000" y="307848"/>
                </a:lnTo>
                <a:lnTo>
                  <a:pt x="1136904" y="313944"/>
                </a:lnTo>
                <a:lnTo>
                  <a:pt x="1136904" y="613803"/>
                </a:lnTo>
                <a:lnTo>
                  <a:pt x="1143000" y="618744"/>
                </a:lnTo>
                <a:lnTo>
                  <a:pt x="1078992" y="566928"/>
                </a:lnTo>
                <a:lnTo>
                  <a:pt x="1136904" y="682752"/>
                </a:lnTo>
                <a:lnTo>
                  <a:pt x="1143000" y="694944"/>
                </a:lnTo>
                <a:lnTo>
                  <a:pt x="1149096" y="682752"/>
                </a:lnTo>
                <a:lnTo>
                  <a:pt x="1207008" y="566928"/>
                </a:lnTo>
                <a:close/>
              </a:path>
              <a:path w="2209800" h="695325">
                <a:moveTo>
                  <a:pt x="2209800" y="542544"/>
                </a:moveTo>
                <a:lnTo>
                  <a:pt x="2176272" y="405384"/>
                </a:lnTo>
                <a:lnTo>
                  <a:pt x="2162060" y="479234"/>
                </a:lnTo>
                <a:lnTo>
                  <a:pt x="1755648" y="6096"/>
                </a:lnTo>
                <a:lnTo>
                  <a:pt x="1749552" y="6096"/>
                </a:lnTo>
                <a:lnTo>
                  <a:pt x="1749552" y="12192"/>
                </a:lnTo>
                <a:lnTo>
                  <a:pt x="2155533" y="484835"/>
                </a:lnTo>
                <a:lnTo>
                  <a:pt x="2078736" y="487680"/>
                </a:lnTo>
                <a:lnTo>
                  <a:pt x="2164080" y="523405"/>
                </a:lnTo>
                <a:lnTo>
                  <a:pt x="2209800" y="542544"/>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13" name="object 13"/>
          <p:cNvSpPr txBox="1"/>
          <p:nvPr/>
        </p:nvSpPr>
        <p:spPr>
          <a:xfrm>
            <a:off x="1008529" y="4840942"/>
            <a:ext cx="672353" cy="474489"/>
          </a:xfrm>
          <a:prstGeom prst="rect">
            <a:avLst/>
          </a:prstGeom>
          <a:solidFill>
            <a:srgbClr val="FFFF00"/>
          </a:solidFill>
          <a:ln w="9524">
            <a:solidFill>
              <a:srgbClr val="000000"/>
            </a:solidFill>
          </a:ln>
        </p:spPr>
        <p:txBody>
          <a:bodyPr vert="horz" wrap="square" lIns="0" tIns="0" rIns="0" bIns="0" rtlCol="0">
            <a:spAutoFit/>
          </a:bodyPr>
          <a:lstStyle/>
          <a:p>
            <a:pPr marL="123271" defTabSz="806867">
              <a:lnSpc>
                <a:spcPts val="1822"/>
              </a:lnSpc>
            </a:pPr>
            <a:r>
              <a:rPr sz="1588" b="1" dirty="0">
                <a:solidFill>
                  <a:prstClr val="black"/>
                </a:solidFill>
                <a:latin typeface="Arial"/>
                <a:cs typeface="Arial"/>
              </a:rPr>
              <a:t>Log</a:t>
            </a:r>
            <a:endParaRPr sz="1588">
              <a:solidFill>
                <a:prstClr val="black"/>
              </a:solidFill>
              <a:latin typeface="Arial"/>
              <a:cs typeface="Arial"/>
            </a:endParaRPr>
          </a:p>
          <a:p>
            <a:pPr marL="77885" defTabSz="806867">
              <a:lnSpc>
                <a:spcPts val="1884"/>
              </a:lnSpc>
            </a:pPr>
            <a:r>
              <a:rPr sz="1588" b="1" spc="4" dirty="0">
                <a:solidFill>
                  <a:prstClr val="black"/>
                </a:solidFill>
                <a:latin typeface="Arial"/>
                <a:cs typeface="Arial"/>
              </a:rPr>
              <a:t>Entry</a:t>
            </a:r>
            <a:endParaRPr sz="1588">
              <a:solidFill>
                <a:prstClr val="black"/>
              </a:solidFill>
              <a:latin typeface="Arial"/>
              <a:cs typeface="Arial"/>
            </a:endParaRPr>
          </a:p>
        </p:txBody>
      </p:sp>
      <p:sp>
        <p:nvSpPr>
          <p:cNvPr id="14" name="object 14"/>
          <p:cNvSpPr txBox="1"/>
          <p:nvPr/>
        </p:nvSpPr>
        <p:spPr>
          <a:xfrm>
            <a:off x="2017059" y="4908177"/>
            <a:ext cx="750794" cy="474489"/>
          </a:xfrm>
          <a:prstGeom prst="rect">
            <a:avLst/>
          </a:prstGeom>
          <a:solidFill>
            <a:srgbClr val="FFFF00"/>
          </a:solidFill>
          <a:ln w="9524">
            <a:solidFill>
              <a:srgbClr val="000000"/>
            </a:solidFill>
          </a:ln>
        </p:spPr>
        <p:txBody>
          <a:bodyPr vert="horz" wrap="square" lIns="0" tIns="0" rIns="0" bIns="0" rtlCol="0">
            <a:spAutoFit/>
          </a:bodyPr>
          <a:lstStyle/>
          <a:p>
            <a:pPr marL="1681" marR="2802" algn="ctr" defTabSz="806867">
              <a:lnSpc>
                <a:spcPts val="1822"/>
              </a:lnSpc>
            </a:pPr>
            <a:r>
              <a:rPr sz="1588" b="1" dirty="0">
                <a:solidFill>
                  <a:prstClr val="black"/>
                </a:solidFill>
                <a:latin typeface="Arial"/>
                <a:cs typeface="Arial"/>
              </a:rPr>
              <a:t>File</a:t>
            </a:r>
            <a:endParaRPr sz="1588">
              <a:solidFill>
                <a:prstClr val="black"/>
              </a:solidFill>
              <a:latin typeface="Arial"/>
              <a:cs typeface="Arial"/>
            </a:endParaRPr>
          </a:p>
          <a:p>
            <a:pPr algn="ctr" defTabSz="806867">
              <a:lnSpc>
                <a:spcPts val="1884"/>
              </a:lnSpc>
            </a:pPr>
            <a:r>
              <a:rPr sz="1588" b="1" spc="-9" dirty="0">
                <a:solidFill>
                  <a:prstClr val="black"/>
                </a:solidFill>
                <a:latin typeface="Arial"/>
                <a:cs typeface="Arial"/>
              </a:rPr>
              <a:t>C</a:t>
            </a:r>
            <a:r>
              <a:rPr sz="1588" b="1" dirty="0">
                <a:solidFill>
                  <a:prstClr val="black"/>
                </a:solidFill>
                <a:latin typeface="Arial"/>
                <a:cs typeface="Arial"/>
              </a:rPr>
              <a:t>hang</a:t>
            </a:r>
            <a:r>
              <a:rPr sz="1588" b="1" spc="-4" dirty="0">
                <a:solidFill>
                  <a:prstClr val="black"/>
                </a:solidFill>
                <a:latin typeface="Arial"/>
                <a:cs typeface="Arial"/>
              </a:rPr>
              <a:t>e</a:t>
            </a:r>
            <a:endParaRPr sz="1588">
              <a:solidFill>
                <a:prstClr val="black"/>
              </a:solidFill>
              <a:latin typeface="Arial"/>
              <a:cs typeface="Arial"/>
            </a:endParaRPr>
          </a:p>
        </p:txBody>
      </p:sp>
      <p:sp>
        <p:nvSpPr>
          <p:cNvPr id="15" name="object 15"/>
          <p:cNvSpPr txBox="1"/>
          <p:nvPr/>
        </p:nvSpPr>
        <p:spPr>
          <a:xfrm>
            <a:off x="3160059" y="4773706"/>
            <a:ext cx="672353" cy="474489"/>
          </a:xfrm>
          <a:prstGeom prst="rect">
            <a:avLst/>
          </a:prstGeom>
          <a:solidFill>
            <a:srgbClr val="FFFF00"/>
          </a:solidFill>
          <a:ln w="9524">
            <a:solidFill>
              <a:srgbClr val="000000"/>
            </a:solidFill>
          </a:ln>
        </p:spPr>
        <p:txBody>
          <a:bodyPr vert="horz" wrap="square" lIns="0" tIns="0" rIns="0" bIns="0" rtlCol="0">
            <a:spAutoFit/>
          </a:bodyPr>
          <a:lstStyle/>
          <a:p>
            <a:pPr marL="112625" defTabSz="806867">
              <a:lnSpc>
                <a:spcPts val="1822"/>
              </a:lnSpc>
            </a:pPr>
            <a:r>
              <a:rPr sz="1588" b="1" dirty="0">
                <a:solidFill>
                  <a:prstClr val="black"/>
                </a:solidFill>
                <a:latin typeface="Arial"/>
                <a:cs typeface="Arial"/>
              </a:rPr>
              <a:t>User</a:t>
            </a:r>
            <a:endParaRPr sz="1588">
              <a:solidFill>
                <a:prstClr val="black"/>
              </a:solidFill>
              <a:latin typeface="Arial"/>
              <a:cs typeface="Arial"/>
            </a:endParaRPr>
          </a:p>
          <a:p>
            <a:pPr marL="21292" defTabSz="806867">
              <a:lnSpc>
                <a:spcPts val="1884"/>
              </a:lnSpc>
            </a:pPr>
            <a:r>
              <a:rPr sz="1588" b="1" spc="-4" dirty="0">
                <a:solidFill>
                  <a:prstClr val="black"/>
                </a:solidFill>
                <a:latin typeface="Arial"/>
                <a:cs typeface="Arial"/>
              </a:rPr>
              <a:t>Action</a:t>
            </a:r>
            <a:endParaRPr sz="1588">
              <a:solidFill>
                <a:prstClr val="black"/>
              </a:solidFill>
              <a:latin typeface="Arial"/>
              <a:cs typeface="Arial"/>
            </a:endParaRPr>
          </a:p>
        </p:txBody>
      </p:sp>
      <p:sp>
        <p:nvSpPr>
          <p:cNvPr id="16" name="object 16"/>
          <p:cNvSpPr/>
          <p:nvPr/>
        </p:nvSpPr>
        <p:spPr>
          <a:xfrm>
            <a:off x="806824" y="5308899"/>
            <a:ext cx="338978" cy="540684"/>
          </a:xfrm>
          <a:custGeom>
            <a:avLst/>
            <a:gdLst/>
            <a:ahLst/>
            <a:cxnLst/>
            <a:rect l="l" t="t" r="r" b="b"/>
            <a:pathLst>
              <a:path w="384175" h="612775">
                <a:moveTo>
                  <a:pt x="37810" y="543601"/>
                </a:moveTo>
                <a:lnTo>
                  <a:pt x="12192" y="472440"/>
                </a:lnTo>
                <a:lnTo>
                  <a:pt x="0" y="612648"/>
                </a:lnTo>
                <a:lnTo>
                  <a:pt x="36576" y="590702"/>
                </a:lnTo>
                <a:lnTo>
                  <a:pt x="36576" y="545592"/>
                </a:lnTo>
                <a:lnTo>
                  <a:pt x="37810" y="543601"/>
                </a:lnTo>
                <a:close/>
              </a:path>
              <a:path w="384175" h="612775">
                <a:moveTo>
                  <a:pt x="48201" y="547687"/>
                </a:moveTo>
                <a:lnTo>
                  <a:pt x="39624" y="548640"/>
                </a:lnTo>
                <a:lnTo>
                  <a:pt x="37810" y="543601"/>
                </a:lnTo>
                <a:lnTo>
                  <a:pt x="36576" y="545592"/>
                </a:lnTo>
                <a:lnTo>
                  <a:pt x="36576" y="551688"/>
                </a:lnTo>
                <a:lnTo>
                  <a:pt x="45720" y="551688"/>
                </a:lnTo>
                <a:lnTo>
                  <a:pt x="48201" y="547687"/>
                </a:lnTo>
                <a:close/>
              </a:path>
              <a:path w="384175" h="612775">
                <a:moveTo>
                  <a:pt x="121920" y="539496"/>
                </a:moveTo>
                <a:lnTo>
                  <a:pt x="48201" y="547687"/>
                </a:lnTo>
                <a:lnTo>
                  <a:pt x="45720" y="551688"/>
                </a:lnTo>
                <a:lnTo>
                  <a:pt x="36576" y="551688"/>
                </a:lnTo>
                <a:lnTo>
                  <a:pt x="36576" y="590702"/>
                </a:lnTo>
                <a:lnTo>
                  <a:pt x="121920" y="539496"/>
                </a:lnTo>
                <a:close/>
              </a:path>
              <a:path w="384175" h="612775">
                <a:moveTo>
                  <a:pt x="384048" y="6096"/>
                </a:moveTo>
                <a:lnTo>
                  <a:pt x="381000" y="0"/>
                </a:lnTo>
                <a:lnTo>
                  <a:pt x="374904" y="0"/>
                </a:lnTo>
                <a:lnTo>
                  <a:pt x="37810" y="543601"/>
                </a:lnTo>
                <a:lnTo>
                  <a:pt x="39624" y="548640"/>
                </a:lnTo>
                <a:lnTo>
                  <a:pt x="48201" y="547687"/>
                </a:lnTo>
                <a:lnTo>
                  <a:pt x="384048" y="6096"/>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17" name="object 17"/>
          <p:cNvSpPr/>
          <p:nvPr/>
        </p:nvSpPr>
        <p:spPr>
          <a:xfrm>
            <a:off x="1220993" y="5306209"/>
            <a:ext cx="113179" cy="610721"/>
          </a:xfrm>
          <a:custGeom>
            <a:avLst/>
            <a:gdLst/>
            <a:ahLst/>
            <a:cxnLst/>
            <a:rect l="l" t="t" r="r" b="b"/>
            <a:pathLst>
              <a:path w="128269" h="692150">
                <a:moveTo>
                  <a:pt x="128016" y="563880"/>
                </a:moveTo>
                <a:lnTo>
                  <a:pt x="64008" y="615696"/>
                </a:lnTo>
                <a:lnTo>
                  <a:pt x="0" y="563880"/>
                </a:lnTo>
                <a:lnTo>
                  <a:pt x="57912" y="679704"/>
                </a:lnTo>
                <a:lnTo>
                  <a:pt x="57912" y="615696"/>
                </a:lnTo>
                <a:lnTo>
                  <a:pt x="64008" y="621792"/>
                </a:lnTo>
                <a:lnTo>
                  <a:pt x="67056" y="615696"/>
                </a:lnTo>
                <a:lnTo>
                  <a:pt x="67056" y="685800"/>
                </a:lnTo>
                <a:lnTo>
                  <a:pt x="128016" y="563880"/>
                </a:lnTo>
                <a:close/>
              </a:path>
              <a:path w="128269" h="692150">
                <a:moveTo>
                  <a:pt x="67056" y="613228"/>
                </a:moveTo>
                <a:lnTo>
                  <a:pt x="67056" y="6096"/>
                </a:lnTo>
                <a:lnTo>
                  <a:pt x="60960" y="0"/>
                </a:lnTo>
                <a:lnTo>
                  <a:pt x="57912" y="6096"/>
                </a:lnTo>
                <a:lnTo>
                  <a:pt x="57912" y="610761"/>
                </a:lnTo>
                <a:lnTo>
                  <a:pt x="64008" y="615696"/>
                </a:lnTo>
                <a:lnTo>
                  <a:pt x="67056" y="613228"/>
                </a:lnTo>
                <a:close/>
              </a:path>
              <a:path w="128269" h="692150">
                <a:moveTo>
                  <a:pt x="67056" y="685800"/>
                </a:moveTo>
                <a:lnTo>
                  <a:pt x="67056" y="615696"/>
                </a:lnTo>
                <a:lnTo>
                  <a:pt x="64008" y="621792"/>
                </a:lnTo>
                <a:lnTo>
                  <a:pt x="57912" y="615696"/>
                </a:lnTo>
                <a:lnTo>
                  <a:pt x="57912" y="679704"/>
                </a:lnTo>
                <a:lnTo>
                  <a:pt x="64008" y="691896"/>
                </a:lnTo>
                <a:lnTo>
                  <a:pt x="67056" y="685800"/>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18" name="object 18"/>
          <p:cNvSpPr/>
          <p:nvPr/>
        </p:nvSpPr>
        <p:spPr>
          <a:xfrm>
            <a:off x="1409252" y="5303520"/>
            <a:ext cx="217954" cy="546287"/>
          </a:xfrm>
          <a:custGeom>
            <a:avLst/>
            <a:gdLst/>
            <a:ahLst/>
            <a:cxnLst/>
            <a:rect l="l" t="t" r="r" b="b"/>
            <a:pathLst>
              <a:path w="247014" h="619125">
                <a:moveTo>
                  <a:pt x="208691" y="541287"/>
                </a:moveTo>
                <a:lnTo>
                  <a:pt x="6096" y="3048"/>
                </a:lnTo>
                <a:lnTo>
                  <a:pt x="0" y="0"/>
                </a:lnTo>
                <a:lnTo>
                  <a:pt x="0" y="6096"/>
                </a:lnTo>
                <a:lnTo>
                  <a:pt x="200698" y="547373"/>
                </a:lnTo>
                <a:lnTo>
                  <a:pt x="204216" y="548640"/>
                </a:lnTo>
                <a:lnTo>
                  <a:pt x="208691" y="541287"/>
                </a:lnTo>
                <a:close/>
              </a:path>
              <a:path w="247014" h="619125">
                <a:moveTo>
                  <a:pt x="210312" y="598663"/>
                </a:moveTo>
                <a:lnTo>
                  <a:pt x="210312" y="545592"/>
                </a:lnTo>
                <a:lnTo>
                  <a:pt x="207264" y="551688"/>
                </a:lnTo>
                <a:lnTo>
                  <a:pt x="201168" y="548640"/>
                </a:lnTo>
                <a:lnTo>
                  <a:pt x="200698" y="547373"/>
                </a:lnTo>
                <a:lnTo>
                  <a:pt x="128016" y="521208"/>
                </a:lnTo>
                <a:lnTo>
                  <a:pt x="210312" y="598663"/>
                </a:lnTo>
                <a:close/>
              </a:path>
              <a:path w="247014" h="619125">
                <a:moveTo>
                  <a:pt x="210312" y="545592"/>
                </a:moveTo>
                <a:lnTo>
                  <a:pt x="208691" y="541287"/>
                </a:lnTo>
                <a:lnTo>
                  <a:pt x="204216" y="548640"/>
                </a:lnTo>
                <a:lnTo>
                  <a:pt x="200698" y="547373"/>
                </a:lnTo>
                <a:lnTo>
                  <a:pt x="201168" y="548640"/>
                </a:lnTo>
                <a:lnTo>
                  <a:pt x="207264" y="551688"/>
                </a:lnTo>
                <a:lnTo>
                  <a:pt x="210312" y="545592"/>
                </a:lnTo>
                <a:close/>
              </a:path>
              <a:path w="247014" h="619125">
                <a:moveTo>
                  <a:pt x="246888" y="478536"/>
                </a:moveTo>
                <a:lnTo>
                  <a:pt x="208691" y="541287"/>
                </a:lnTo>
                <a:lnTo>
                  <a:pt x="210312" y="545592"/>
                </a:lnTo>
                <a:lnTo>
                  <a:pt x="210312" y="598663"/>
                </a:lnTo>
                <a:lnTo>
                  <a:pt x="231648" y="618744"/>
                </a:lnTo>
                <a:lnTo>
                  <a:pt x="246888" y="478536"/>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19" name="object 19"/>
          <p:cNvSpPr/>
          <p:nvPr/>
        </p:nvSpPr>
        <p:spPr>
          <a:xfrm>
            <a:off x="1882589" y="5376134"/>
            <a:ext cx="338978" cy="540684"/>
          </a:xfrm>
          <a:custGeom>
            <a:avLst/>
            <a:gdLst/>
            <a:ahLst/>
            <a:cxnLst/>
            <a:rect l="l" t="t" r="r" b="b"/>
            <a:pathLst>
              <a:path w="384175" h="612775">
                <a:moveTo>
                  <a:pt x="37810" y="543601"/>
                </a:moveTo>
                <a:lnTo>
                  <a:pt x="12192" y="472440"/>
                </a:lnTo>
                <a:lnTo>
                  <a:pt x="0" y="612648"/>
                </a:lnTo>
                <a:lnTo>
                  <a:pt x="36576" y="590702"/>
                </a:lnTo>
                <a:lnTo>
                  <a:pt x="36576" y="545592"/>
                </a:lnTo>
                <a:lnTo>
                  <a:pt x="37810" y="543601"/>
                </a:lnTo>
                <a:close/>
              </a:path>
              <a:path w="384175" h="612775">
                <a:moveTo>
                  <a:pt x="48201" y="547687"/>
                </a:moveTo>
                <a:lnTo>
                  <a:pt x="39624" y="548640"/>
                </a:lnTo>
                <a:lnTo>
                  <a:pt x="37810" y="543601"/>
                </a:lnTo>
                <a:lnTo>
                  <a:pt x="36576" y="545592"/>
                </a:lnTo>
                <a:lnTo>
                  <a:pt x="36576" y="551688"/>
                </a:lnTo>
                <a:lnTo>
                  <a:pt x="45720" y="551688"/>
                </a:lnTo>
                <a:lnTo>
                  <a:pt x="48201" y="547687"/>
                </a:lnTo>
                <a:close/>
              </a:path>
              <a:path w="384175" h="612775">
                <a:moveTo>
                  <a:pt x="121920" y="539496"/>
                </a:moveTo>
                <a:lnTo>
                  <a:pt x="48201" y="547687"/>
                </a:lnTo>
                <a:lnTo>
                  <a:pt x="45720" y="551688"/>
                </a:lnTo>
                <a:lnTo>
                  <a:pt x="36576" y="551688"/>
                </a:lnTo>
                <a:lnTo>
                  <a:pt x="36576" y="590702"/>
                </a:lnTo>
                <a:lnTo>
                  <a:pt x="121920" y="539496"/>
                </a:lnTo>
                <a:close/>
              </a:path>
              <a:path w="384175" h="612775">
                <a:moveTo>
                  <a:pt x="384048" y="6096"/>
                </a:moveTo>
                <a:lnTo>
                  <a:pt x="381000" y="0"/>
                </a:lnTo>
                <a:lnTo>
                  <a:pt x="374904" y="0"/>
                </a:lnTo>
                <a:lnTo>
                  <a:pt x="37810" y="543601"/>
                </a:lnTo>
                <a:lnTo>
                  <a:pt x="39624" y="548640"/>
                </a:lnTo>
                <a:lnTo>
                  <a:pt x="48201" y="547687"/>
                </a:lnTo>
                <a:lnTo>
                  <a:pt x="384048" y="6096"/>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20" name="object 20"/>
          <p:cNvSpPr/>
          <p:nvPr/>
        </p:nvSpPr>
        <p:spPr>
          <a:xfrm>
            <a:off x="2296758" y="5373445"/>
            <a:ext cx="113179" cy="610721"/>
          </a:xfrm>
          <a:custGeom>
            <a:avLst/>
            <a:gdLst/>
            <a:ahLst/>
            <a:cxnLst/>
            <a:rect l="l" t="t" r="r" b="b"/>
            <a:pathLst>
              <a:path w="128269" h="692150">
                <a:moveTo>
                  <a:pt x="128016" y="563880"/>
                </a:moveTo>
                <a:lnTo>
                  <a:pt x="64008" y="615696"/>
                </a:lnTo>
                <a:lnTo>
                  <a:pt x="0" y="563880"/>
                </a:lnTo>
                <a:lnTo>
                  <a:pt x="57912" y="679704"/>
                </a:lnTo>
                <a:lnTo>
                  <a:pt x="57912" y="615696"/>
                </a:lnTo>
                <a:lnTo>
                  <a:pt x="64008" y="621792"/>
                </a:lnTo>
                <a:lnTo>
                  <a:pt x="67056" y="615696"/>
                </a:lnTo>
                <a:lnTo>
                  <a:pt x="67056" y="685800"/>
                </a:lnTo>
                <a:lnTo>
                  <a:pt x="128016" y="563880"/>
                </a:lnTo>
                <a:close/>
              </a:path>
              <a:path w="128269" h="692150">
                <a:moveTo>
                  <a:pt x="67056" y="613228"/>
                </a:moveTo>
                <a:lnTo>
                  <a:pt x="67056" y="6096"/>
                </a:lnTo>
                <a:lnTo>
                  <a:pt x="60960" y="0"/>
                </a:lnTo>
                <a:lnTo>
                  <a:pt x="57912" y="6096"/>
                </a:lnTo>
                <a:lnTo>
                  <a:pt x="57912" y="610761"/>
                </a:lnTo>
                <a:lnTo>
                  <a:pt x="64008" y="615696"/>
                </a:lnTo>
                <a:lnTo>
                  <a:pt x="67056" y="613228"/>
                </a:lnTo>
                <a:close/>
              </a:path>
              <a:path w="128269" h="692150">
                <a:moveTo>
                  <a:pt x="67056" y="685800"/>
                </a:moveTo>
                <a:lnTo>
                  <a:pt x="67056" y="615696"/>
                </a:lnTo>
                <a:lnTo>
                  <a:pt x="64008" y="621792"/>
                </a:lnTo>
                <a:lnTo>
                  <a:pt x="57912" y="615696"/>
                </a:lnTo>
                <a:lnTo>
                  <a:pt x="57912" y="679704"/>
                </a:lnTo>
                <a:lnTo>
                  <a:pt x="64008" y="691896"/>
                </a:lnTo>
                <a:lnTo>
                  <a:pt x="67056" y="685800"/>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21" name="object 21"/>
          <p:cNvSpPr/>
          <p:nvPr/>
        </p:nvSpPr>
        <p:spPr>
          <a:xfrm>
            <a:off x="2485017" y="5370756"/>
            <a:ext cx="217954" cy="546287"/>
          </a:xfrm>
          <a:custGeom>
            <a:avLst/>
            <a:gdLst/>
            <a:ahLst/>
            <a:cxnLst/>
            <a:rect l="l" t="t" r="r" b="b"/>
            <a:pathLst>
              <a:path w="247014" h="619125">
                <a:moveTo>
                  <a:pt x="208691" y="541287"/>
                </a:moveTo>
                <a:lnTo>
                  <a:pt x="6096" y="3048"/>
                </a:lnTo>
                <a:lnTo>
                  <a:pt x="0" y="0"/>
                </a:lnTo>
                <a:lnTo>
                  <a:pt x="0" y="6096"/>
                </a:lnTo>
                <a:lnTo>
                  <a:pt x="200698" y="547373"/>
                </a:lnTo>
                <a:lnTo>
                  <a:pt x="204216" y="548640"/>
                </a:lnTo>
                <a:lnTo>
                  <a:pt x="208691" y="541287"/>
                </a:lnTo>
                <a:close/>
              </a:path>
              <a:path w="247014" h="619125">
                <a:moveTo>
                  <a:pt x="210312" y="598663"/>
                </a:moveTo>
                <a:lnTo>
                  <a:pt x="210312" y="545592"/>
                </a:lnTo>
                <a:lnTo>
                  <a:pt x="207264" y="551688"/>
                </a:lnTo>
                <a:lnTo>
                  <a:pt x="201168" y="548640"/>
                </a:lnTo>
                <a:lnTo>
                  <a:pt x="200698" y="547373"/>
                </a:lnTo>
                <a:lnTo>
                  <a:pt x="128016" y="521208"/>
                </a:lnTo>
                <a:lnTo>
                  <a:pt x="210312" y="598663"/>
                </a:lnTo>
                <a:close/>
              </a:path>
              <a:path w="247014" h="619125">
                <a:moveTo>
                  <a:pt x="210312" y="545592"/>
                </a:moveTo>
                <a:lnTo>
                  <a:pt x="208691" y="541287"/>
                </a:lnTo>
                <a:lnTo>
                  <a:pt x="204216" y="548640"/>
                </a:lnTo>
                <a:lnTo>
                  <a:pt x="200698" y="547373"/>
                </a:lnTo>
                <a:lnTo>
                  <a:pt x="201168" y="548640"/>
                </a:lnTo>
                <a:lnTo>
                  <a:pt x="207264" y="551688"/>
                </a:lnTo>
                <a:lnTo>
                  <a:pt x="210312" y="545592"/>
                </a:lnTo>
                <a:close/>
              </a:path>
              <a:path w="247014" h="619125">
                <a:moveTo>
                  <a:pt x="246888" y="478536"/>
                </a:moveTo>
                <a:lnTo>
                  <a:pt x="208691" y="541287"/>
                </a:lnTo>
                <a:lnTo>
                  <a:pt x="210312" y="545592"/>
                </a:lnTo>
                <a:lnTo>
                  <a:pt x="210312" y="598663"/>
                </a:lnTo>
                <a:lnTo>
                  <a:pt x="231648" y="618744"/>
                </a:lnTo>
                <a:lnTo>
                  <a:pt x="246888" y="478536"/>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22" name="object 22"/>
          <p:cNvSpPr/>
          <p:nvPr/>
        </p:nvSpPr>
        <p:spPr>
          <a:xfrm>
            <a:off x="3025589" y="5244353"/>
            <a:ext cx="338978" cy="543485"/>
          </a:xfrm>
          <a:custGeom>
            <a:avLst/>
            <a:gdLst/>
            <a:ahLst/>
            <a:cxnLst/>
            <a:rect l="l" t="t" r="r" b="b"/>
            <a:pathLst>
              <a:path w="384175" h="615950">
                <a:moveTo>
                  <a:pt x="38504" y="545530"/>
                </a:moveTo>
                <a:lnTo>
                  <a:pt x="12192" y="472440"/>
                </a:lnTo>
                <a:lnTo>
                  <a:pt x="0" y="615696"/>
                </a:lnTo>
                <a:lnTo>
                  <a:pt x="36576" y="592836"/>
                </a:lnTo>
                <a:lnTo>
                  <a:pt x="36576" y="548640"/>
                </a:lnTo>
                <a:lnTo>
                  <a:pt x="38504" y="545530"/>
                </a:lnTo>
                <a:close/>
              </a:path>
              <a:path w="384175" h="615950">
                <a:moveTo>
                  <a:pt x="48201" y="547687"/>
                </a:moveTo>
                <a:lnTo>
                  <a:pt x="39624" y="548640"/>
                </a:lnTo>
                <a:lnTo>
                  <a:pt x="38504" y="545530"/>
                </a:lnTo>
                <a:lnTo>
                  <a:pt x="36576" y="548640"/>
                </a:lnTo>
                <a:lnTo>
                  <a:pt x="36576" y="554736"/>
                </a:lnTo>
                <a:lnTo>
                  <a:pt x="45720" y="551688"/>
                </a:lnTo>
                <a:lnTo>
                  <a:pt x="48201" y="547687"/>
                </a:lnTo>
                <a:close/>
              </a:path>
              <a:path w="384175" h="615950">
                <a:moveTo>
                  <a:pt x="121920" y="539496"/>
                </a:moveTo>
                <a:lnTo>
                  <a:pt x="48201" y="547687"/>
                </a:lnTo>
                <a:lnTo>
                  <a:pt x="45720" y="551688"/>
                </a:lnTo>
                <a:lnTo>
                  <a:pt x="36576" y="554736"/>
                </a:lnTo>
                <a:lnTo>
                  <a:pt x="36576" y="592836"/>
                </a:lnTo>
                <a:lnTo>
                  <a:pt x="121920" y="539496"/>
                </a:lnTo>
                <a:close/>
              </a:path>
              <a:path w="384175" h="615950">
                <a:moveTo>
                  <a:pt x="384048" y="6096"/>
                </a:moveTo>
                <a:lnTo>
                  <a:pt x="381000" y="0"/>
                </a:lnTo>
                <a:lnTo>
                  <a:pt x="374904" y="3048"/>
                </a:lnTo>
                <a:lnTo>
                  <a:pt x="38504" y="545530"/>
                </a:lnTo>
                <a:lnTo>
                  <a:pt x="39624" y="548640"/>
                </a:lnTo>
                <a:lnTo>
                  <a:pt x="48201" y="547687"/>
                </a:lnTo>
                <a:lnTo>
                  <a:pt x="384048" y="6096"/>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23" name="object 23"/>
          <p:cNvSpPr/>
          <p:nvPr/>
        </p:nvSpPr>
        <p:spPr>
          <a:xfrm>
            <a:off x="3439758" y="5244353"/>
            <a:ext cx="113179" cy="610721"/>
          </a:xfrm>
          <a:custGeom>
            <a:avLst/>
            <a:gdLst/>
            <a:ahLst/>
            <a:cxnLst/>
            <a:rect l="l" t="t" r="r" b="b"/>
            <a:pathLst>
              <a:path w="128270" h="692150">
                <a:moveTo>
                  <a:pt x="128016" y="563880"/>
                </a:moveTo>
                <a:lnTo>
                  <a:pt x="64008" y="615696"/>
                </a:lnTo>
                <a:lnTo>
                  <a:pt x="0" y="563880"/>
                </a:lnTo>
                <a:lnTo>
                  <a:pt x="57912" y="679704"/>
                </a:lnTo>
                <a:lnTo>
                  <a:pt x="57912" y="615696"/>
                </a:lnTo>
                <a:lnTo>
                  <a:pt x="64008" y="618744"/>
                </a:lnTo>
                <a:lnTo>
                  <a:pt x="67056" y="615696"/>
                </a:lnTo>
                <a:lnTo>
                  <a:pt x="67056" y="685800"/>
                </a:lnTo>
                <a:lnTo>
                  <a:pt x="128016" y="563880"/>
                </a:lnTo>
                <a:close/>
              </a:path>
              <a:path w="128270" h="692150">
                <a:moveTo>
                  <a:pt x="67056" y="613228"/>
                </a:moveTo>
                <a:lnTo>
                  <a:pt x="67056" y="6096"/>
                </a:lnTo>
                <a:lnTo>
                  <a:pt x="60960" y="0"/>
                </a:lnTo>
                <a:lnTo>
                  <a:pt x="57912" y="6096"/>
                </a:lnTo>
                <a:lnTo>
                  <a:pt x="57912" y="610761"/>
                </a:lnTo>
                <a:lnTo>
                  <a:pt x="64008" y="615696"/>
                </a:lnTo>
                <a:lnTo>
                  <a:pt x="67056" y="613228"/>
                </a:lnTo>
                <a:close/>
              </a:path>
              <a:path w="128270" h="692150">
                <a:moveTo>
                  <a:pt x="67056" y="685800"/>
                </a:moveTo>
                <a:lnTo>
                  <a:pt x="67056" y="615696"/>
                </a:lnTo>
                <a:lnTo>
                  <a:pt x="64008" y="618744"/>
                </a:lnTo>
                <a:lnTo>
                  <a:pt x="57912" y="615696"/>
                </a:lnTo>
                <a:lnTo>
                  <a:pt x="57912" y="679704"/>
                </a:lnTo>
                <a:lnTo>
                  <a:pt x="64008" y="691896"/>
                </a:lnTo>
                <a:lnTo>
                  <a:pt x="67056" y="685800"/>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24" name="object 24"/>
          <p:cNvSpPr/>
          <p:nvPr/>
        </p:nvSpPr>
        <p:spPr>
          <a:xfrm>
            <a:off x="3628017" y="5241664"/>
            <a:ext cx="217954" cy="546287"/>
          </a:xfrm>
          <a:custGeom>
            <a:avLst/>
            <a:gdLst/>
            <a:ahLst/>
            <a:cxnLst/>
            <a:rect l="l" t="t" r="r" b="b"/>
            <a:pathLst>
              <a:path w="247014" h="619125">
                <a:moveTo>
                  <a:pt x="207990" y="539390"/>
                </a:moveTo>
                <a:lnTo>
                  <a:pt x="6096" y="0"/>
                </a:lnTo>
                <a:lnTo>
                  <a:pt x="0" y="0"/>
                </a:lnTo>
                <a:lnTo>
                  <a:pt x="0" y="6096"/>
                </a:lnTo>
                <a:lnTo>
                  <a:pt x="199475" y="544075"/>
                </a:lnTo>
                <a:lnTo>
                  <a:pt x="204216" y="545592"/>
                </a:lnTo>
                <a:lnTo>
                  <a:pt x="207990" y="539390"/>
                </a:lnTo>
                <a:close/>
              </a:path>
              <a:path w="247014" h="619125">
                <a:moveTo>
                  <a:pt x="210312" y="598663"/>
                </a:moveTo>
                <a:lnTo>
                  <a:pt x="210312" y="545592"/>
                </a:lnTo>
                <a:lnTo>
                  <a:pt x="207264" y="551688"/>
                </a:lnTo>
                <a:lnTo>
                  <a:pt x="201168" y="548640"/>
                </a:lnTo>
                <a:lnTo>
                  <a:pt x="199475" y="544075"/>
                </a:lnTo>
                <a:lnTo>
                  <a:pt x="128016" y="521208"/>
                </a:lnTo>
                <a:lnTo>
                  <a:pt x="210312" y="598663"/>
                </a:lnTo>
                <a:close/>
              </a:path>
              <a:path w="247014" h="619125">
                <a:moveTo>
                  <a:pt x="210312" y="545592"/>
                </a:moveTo>
                <a:lnTo>
                  <a:pt x="207990" y="539390"/>
                </a:lnTo>
                <a:lnTo>
                  <a:pt x="204216" y="545592"/>
                </a:lnTo>
                <a:lnTo>
                  <a:pt x="199475" y="544075"/>
                </a:lnTo>
                <a:lnTo>
                  <a:pt x="201168" y="548640"/>
                </a:lnTo>
                <a:lnTo>
                  <a:pt x="207264" y="551688"/>
                </a:lnTo>
                <a:lnTo>
                  <a:pt x="210312" y="545592"/>
                </a:lnTo>
                <a:close/>
              </a:path>
              <a:path w="247014" h="619125">
                <a:moveTo>
                  <a:pt x="246888" y="475488"/>
                </a:moveTo>
                <a:lnTo>
                  <a:pt x="207990" y="539390"/>
                </a:lnTo>
                <a:lnTo>
                  <a:pt x="210312" y="545592"/>
                </a:lnTo>
                <a:lnTo>
                  <a:pt x="210312" y="598663"/>
                </a:lnTo>
                <a:lnTo>
                  <a:pt x="231648" y="618744"/>
                </a:lnTo>
                <a:lnTo>
                  <a:pt x="246888" y="475488"/>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sp>
        <p:nvSpPr>
          <p:cNvPr id="25" name="Title 5">
            <a:extLst>
              <a:ext uri="{FF2B5EF4-FFF2-40B4-BE49-F238E27FC236}">
                <a16:creationId xmlns:a16="http://schemas.microsoft.com/office/drawing/2014/main" id="{8CC6805F-671B-4D48-8D2B-07DB333A4D72}"/>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5894" y="601933"/>
            <a:ext cx="4490197" cy="441071"/>
          </a:xfrm>
          <a:prstGeom prst="rect">
            <a:avLst/>
          </a:prstGeom>
        </p:spPr>
        <p:txBody>
          <a:bodyPr vert="horz" wrap="square" lIns="0" tIns="10085" rIns="0" bIns="0" rtlCol="0">
            <a:spAutoFit/>
          </a:bodyPr>
          <a:lstStyle/>
          <a:p>
            <a:pPr marL="11206">
              <a:spcBef>
                <a:spcPts val="79"/>
              </a:spcBef>
            </a:pPr>
            <a:r>
              <a:rPr sz="2800" dirty="0">
                <a:solidFill>
                  <a:srgbClr val="C00000"/>
                </a:solidFill>
                <a:latin typeface="Arial Black" panose="020B0A04020102020204" pitchFamily="34" charset="0"/>
              </a:rPr>
              <a:t>Advantages of HIDS</a:t>
            </a:r>
          </a:p>
        </p:txBody>
      </p:sp>
      <p:sp>
        <p:nvSpPr>
          <p:cNvPr id="3" name="object 3"/>
          <p:cNvSpPr txBox="1"/>
          <p:nvPr/>
        </p:nvSpPr>
        <p:spPr>
          <a:xfrm>
            <a:off x="876301" y="1279713"/>
            <a:ext cx="7427819" cy="5013687"/>
          </a:xfrm>
          <a:prstGeom prst="rect">
            <a:avLst/>
          </a:prstGeom>
        </p:spPr>
        <p:txBody>
          <a:bodyPr vert="horz" wrap="square" lIns="0" tIns="40901" rIns="0" bIns="0" rtlCol="0">
            <a:spAutoFit/>
          </a:bodyPr>
          <a:lstStyle/>
          <a:p>
            <a:pPr marL="314902" marR="150167" indent="-304256" defTabSz="806867">
              <a:lnSpc>
                <a:spcPts val="1906"/>
              </a:lnSpc>
              <a:spcBef>
                <a:spcPts val="322"/>
              </a:spcBef>
              <a:buFontTx/>
              <a:buChar char="•"/>
              <a:tabLst>
                <a:tab pos="314902" algn="l"/>
                <a:tab pos="315462" algn="l"/>
              </a:tabLst>
            </a:pPr>
            <a:r>
              <a:rPr sz="1765" spc="-9" dirty="0">
                <a:solidFill>
                  <a:srgbClr val="FF0000"/>
                </a:solidFill>
                <a:latin typeface="Arial"/>
                <a:cs typeface="Arial"/>
              </a:rPr>
              <a:t>A </a:t>
            </a:r>
            <a:r>
              <a:rPr sz="1765" dirty="0">
                <a:solidFill>
                  <a:srgbClr val="FF0000"/>
                </a:solidFill>
                <a:latin typeface="Arial"/>
                <a:cs typeface="Arial"/>
              </a:rPr>
              <a:t>HIDS </a:t>
            </a:r>
            <a:r>
              <a:rPr sz="1765" spc="-4" dirty="0">
                <a:solidFill>
                  <a:srgbClr val="FF0000"/>
                </a:solidFill>
                <a:latin typeface="Arial"/>
                <a:cs typeface="Arial"/>
              </a:rPr>
              <a:t>can </a:t>
            </a:r>
            <a:r>
              <a:rPr sz="1765" spc="-9" dirty="0">
                <a:solidFill>
                  <a:srgbClr val="FF0000"/>
                </a:solidFill>
                <a:latin typeface="Arial"/>
                <a:cs typeface="Arial"/>
              </a:rPr>
              <a:t>be </a:t>
            </a:r>
            <a:r>
              <a:rPr sz="1765" spc="-4" dirty="0">
                <a:solidFill>
                  <a:srgbClr val="FF0000"/>
                </a:solidFill>
                <a:latin typeface="Arial"/>
                <a:cs typeface="Arial"/>
              </a:rPr>
              <a:t>very operating system-specific </a:t>
            </a:r>
            <a:r>
              <a:rPr sz="1765" spc="-9" dirty="0">
                <a:solidFill>
                  <a:srgbClr val="FF0000"/>
                </a:solidFill>
                <a:latin typeface="Arial"/>
                <a:cs typeface="Arial"/>
              </a:rPr>
              <a:t>and </a:t>
            </a:r>
            <a:r>
              <a:rPr sz="1765" dirty="0">
                <a:solidFill>
                  <a:srgbClr val="FF0000"/>
                </a:solidFill>
                <a:latin typeface="Arial"/>
                <a:cs typeface="Arial"/>
              </a:rPr>
              <a:t>have </a:t>
            </a:r>
            <a:r>
              <a:rPr sz="1765" spc="4" dirty="0">
                <a:solidFill>
                  <a:srgbClr val="FF0000"/>
                </a:solidFill>
                <a:latin typeface="Arial"/>
                <a:cs typeface="Arial"/>
              </a:rPr>
              <a:t>more </a:t>
            </a:r>
            <a:r>
              <a:rPr sz="1765" spc="-9" dirty="0">
                <a:solidFill>
                  <a:srgbClr val="FF0000"/>
                </a:solidFill>
                <a:latin typeface="Arial"/>
                <a:cs typeface="Arial"/>
              </a:rPr>
              <a:t>detailed  </a:t>
            </a:r>
            <a:r>
              <a:rPr sz="1765" spc="-4" dirty="0">
                <a:solidFill>
                  <a:srgbClr val="FF0000"/>
                </a:solidFill>
                <a:latin typeface="Arial"/>
                <a:cs typeface="Arial"/>
              </a:rPr>
              <a:t>signatures.</a:t>
            </a:r>
            <a:endParaRPr sz="1765" dirty="0">
              <a:solidFill>
                <a:srgbClr val="FF0000"/>
              </a:solidFill>
              <a:latin typeface="Arial"/>
              <a:cs typeface="Arial"/>
            </a:endParaRPr>
          </a:p>
          <a:p>
            <a:pPr marL="314902" indent="-304256" defTabSz="806867">
              <a:spcBef>
                <a:spcPts val="180"/>
              </a:spcBef>
              <a:buFontTx/>
              <a:buChar char="•"/>
              <a:tabLst>
                <a:tab pos="314902" algn="l"/>
                <a:tab pos="315462" algn="l"/>
              </a:tabLst>
            </a:pPr>
            <a:r>
              <a:rPr sz="1765" spc="-9" dirty="0">
                <a:solidFill>
                  <a:srgbClr val="FF0000"/>
                </a:solidFill>
                <a:latin typeface="Arial"/>
                <a:cs typeface="Arial"/>
              </a:rPr>
              <a:t>A </a:t>
            </a:r>
            <a:r>
              <a:rPr sz="1765" dirty="0">
                <a:solidFill>
                  <a:srgbClr val="FF0000"/>
                </a:solidFill>
                <a:latin typeface="Arial"/>
                <a:cs typeface="Arial"/>
              </a:rPr>
              <a:t>HIDS </a:t>
            </a:r>
            <a:r>
              <a:rPr sz="1765" spc="-4" dirty="0">
                <a:solidFill>
                  <a:srgbClr val="FF0000"/>
                </a:solidFill>
                <a:latin typeface="Arial"/>
                <a:cs typeface="Arial"/>
              </a:rPr>
              <a:t>can reduce false-positive</a:t>
            </a:r>
            <a:r>
              <a:rPr sz="1765" spc="-40" dirty="0">
                <a:solidFill>
                  <a:srgbClr val="FF0000"/>
                </a:solidFill>
                <a:latin typeface="Arial"/>
                <a:cs typeface="Arial"/>
              </a:rPr>
              <a:t> </a:t>
            </a:r>
            <a:r>
              <a:rPr sz="1765" dirty="0">
                <a:solidFill>
                  <a:srgbClr val="FF0000"/>
                </a:solidFill>
                <a:latin typeface="Arial"/>
                <a:cs typeface="Arial"/>
              </a:rPr>
              <a:t>rates.</a:t>
            </a:r>
          </a:p>
          <a:p>
            <a:pPr marL="667346" marR="597866" lvl="1" indent="-253266" defTabSz="806867">
              <a:lnSpc>
                <a:spcPts val="1711"/>
              </a:lnSpc>
              <a:spcBef>
                <a:spcPts val="419"/>
              </a:spcBef>
              <a:buFontTx/>
              <a:buChar char="–"/>
              <a:tabLst>
                <a:tab pos="667346" algn="l"/>
                <a:tab pos="667906" algn="l"/>
              </a:tabLst>
            </a:pPr>
            <a:r>
              <a:rPr sz="1588" spc="-4" dirty="0">
                <a:solidFill>
                  <a:srgbClr val="0000CC"/>
                </a:solidFill>
                <a:latin typeface="Arial"/>
                <a:cs typeface="Arial"/>
              </a:rPr>
              <a:t>Administrators can avoid generic alarms </a:t>
            </a:r>
            <a:r>
              <a:rPr sz="1588" spc="-9" dirty="0">
                <a:solidFill>
                  <a:srgbClr val="0000CC"/>
                </a:solidFill>
                <a:latin typeface="Arial"/>
                <a:cs typeface="Arial"/>
              </a:rPr>
              <a:t>and </a:t>
            </a:r>
            <a:r>
              <a:rPr sz="1588" spc="-4" dirty="0">
                <a:solidFill>
                  <a:srgbClr val="0000CC"/>
                </a:solidFill>
                <a:latin typeface="Arial"/>
                <a:cs typeface="Arial"/>
              </a:rPr>
              <a:t>develop more specific,  </a:t>
            </a:r>
            <a:r>
              <a:rPr sz="1588" dirty="0">
                <a:solidFill>
                  <a:srgbClr val="0000CC"/>
                </a:solidFill>
                <a:latin typeface="Arial"/>
                <a:cs typeface="Arial"/>
              </a:rPr>
              <a:t>detailed </a:t>
            </a:r>
            <a:r>
              <a:rPr sz="1588" spc="-4" dirty="0">
                <a:solidFill>
                  <a:srgbClr val="0000CC"/>
                </a:solidFill>
                <a:latin typeface="Arial"/>
                <a:cs typeface="Arial"/>
              </a:rPr>
              <a:t>signatures </a:t>
            </a:r>
            <a:r>
              <a:rPr sz="1588" dirty="0">
                <a:solidFill>
                  <a:srgbClr val="0000CC"/>
                </a:solidFill>
                <a:latin typeface="Arial"/>
                <a:cs typeface="Arial"/>
              </a:rPr>
              <a:t>to </a:t>
            </a:r>
            <a:r>
              <a:rPr sz="1588" spc="-4" dirty="0">
                <a:solidFill>
                  <a:srgbClr val="0000CC"/>
                </a:solidFill>
                <a:latin typeface="Arial"/>
                <a:cs typeface="Arial"/>
              </a:rPr>
              <a:t>identify malicious traffic much </a:t>
            </a:r>
            <a:r>
              <a:rPr sz="1588" dirty="0">
                <a:solidFill>
                  <a:srgbClr val="0000CC"/>
                </a:solidFill>
                <a:latin typeface="Arial"/>
                <a:cs typeface="Arial"/>
              </a:rPr>
              <a:t>more</a:t>
            </a:r>
            <a:r>
              <a:rPr sz="1588" spc="9" dirty="0">
                <a:solidFill>
                  <a:srgbClr val="0000CC"/>
                </a:solidFill>
                <a:latin typeface="Arial"/>
                <a:cs typeface="Arial"/>
              </a:rPr>
              <a:t> </a:t>
            </a:r>
            <a:r>
              <a:rPr sz="1588" spc="-4" dirty="0">
                <a:solidFill>
                  <a:srgbClr val="0000CC"/>
                </a:solidFill>
                <a:latin typeface="Arial"/>
                <a:cs typeface="Arial"/>
              </a:rPr>
              <a:t>accurately.</a:t>
            </a:r>
            <a:endParaRPr sz="1588" dirty="0">
              <a:solidFill>
                <a:srgbClr val="0000CC"/>
              </a:solidFill>
              <a:latin typeface="Arial"/>
              <a:cs typeface="Arial"/>
            </a:endParaRPr>
          </a:p>
          <a:p>
            <a:pPr marL="314902" indent="-304256" defTabSz="806867">
              <a:spcBef>
                <a:spcPts val="202"/>
              </a:spcBef>
              <a:buFontTx/>
              <a:buChar char="•"/>
              <a:tabLst>
                <a:tab pos="314902" algn="l"/>
                <a:tab pos="315462" algn="l"/>
              </a:tabLst>
            </a:pPr>
            <a:r>
              <a:rPr sz="1765" spc="-9" dirty="0">
                <a:solidFill>
                  <a:srgbClr val="FF0000"/>
                </a:solidFill>
                <a:latin typeface="Arial"/>
                <a:cs typeface="Arial"/>
              </a:rPr>
              <a:t>A </a:t>
            </a:r>
            <a:r>
              <a:rPr sz="1765" dirty="0">
                <a:solidFill>
                  <a:srgbClr val="FF0000"/>
                </a:solidFill>
                <a:latin typeface="Arial"/>
                <a:cs typeface="Arial"/>
              </a:rPr>
              <a:t>HIDS </a:t>
            </a:r>
            <a:r>
              <a:rPr sz="1765" spc="-4" dirty="0">
                <a:solidFill>
                  <a:srgbClr val="FF0000"/>
                </a:solidFill>
                <a:latin typeface="Arial"/>
                <a:cs typeface="Arial"/>
              </a:rPr>
              <a:t>can examine </a:t>
            </a:r>
            <a:r>
              <a:rPr sz="1765" spc="-9" dirty="0">
                <a:solidFill>
                  <a:srgbClr val="FF0000"/>
                </a:solidFill>
                <a:latin typeface="Arial"/>
                <a:cs typeface="Arial"/>
              </a:rPr>
              <a:t>data </a:t>
            </a:r>
            <a:r>
              <a:rPr sz="1765" spc="-4" dirty="0">
                <a:solidFill>
                  <a:srgbClr val="FF0000"/>
                </a:solidFill>
                <a:latin typeface="Arial"/>
                <a:cs typeface="Arial"/>
              </a:rPr>
              <a:t>after </a:t>
            </a:r>
            <a:r>
              <a:rPr sz="1765" spc="-9" dirty="0">
                <a:solidFill>
                  <a:srgbClr val="FF0000"/>
                </a:solidFill>
                <a:latin typeface="Arial"/>
                <a:cs typeface="Arial"/>
              </a:rPr>
              <a:t>it has been</a:t>
            </a:r>
            <a:r>
              <a:rPr sz="1765" spc="44" dirty="0">
                <a:solidFill>
                  <a:srgbClr val="FF0000"/>
                </a:solidFill>
                <a:latin typeface="Arial"/>
                <a:cs typeface="Arial"/>
              </a:rPr>
              <a:t> </a:t>
            </a:r>
            <a:r>
              <a:rPr sz="1765" spc="-4" dirty="0">
                <a:solidFill>
                  <a:srgbClr val="FF0000"/>
                </a:solidFill>
                <a:latin typeface="Arial"/>
                <a:cs typeface="Arial"/>
              </a:rPr>
              <a:t>decrypted.</a:t>
            </a:r>
            <a:endParaRPr sz="1765" dirty="0">
              <a:solidFill>
                <a:srgbClr val="FF0000"/>
              </a:solidFill>
              <a:latin typeface="Arial"/>
              <a:cs typeface="Arial"/>
            </a:endParaRPr>
          </a:p>
          <a:p>
            <a:pPr marL="667346" marR="248224" lvl="1" indent="-253266" defTabSz="806867">
              <a:lnSpc>
                <a:spcPts val="1738"/>
              </a:lnSpc>
              <a:spcBef>
                <a:spcPts val="375"/>
              </a:spcBef>
              <a:buFontTx/>
              <a:buChar char="–"/>
              <a:tabLst>
                <a:tab pos="667346" algn="l"/>
                <a:tab pos="667906" algn="l"/>
              </a:tabLst>
            </a:pPr>
            <a:r>
              <a:rPr sz="1588" dirty="0">
                <a:solidFill>
                  <a:srgbClr val="0000CC"/>
                </a:solidFill>
                <a:latin typeface="Arial"/>
                <a:cs typeface="Arial"/>
              </a:rPr>
              <a:t>Encrypted </a:t>
            </a:r>
            <a:r>
              <a:rPr sz="1588" spc="-4" dirty="0">
                <a:solidFill>
                  <a:srgbClr val="0000CC"/>
                </a:solidFill>
                <a:latin typeface="Arial"/>
                <a:cs typeface="Arial"/>
              </a:rPr>
              <a:t>traffic </a:t>
            </a:r>
            <a:r>
              <a:rPr sz="1588" dirty="0">
                <a:solidFill>
                  <a:srgbClr val="0000CC"/>
                </a:solidFill>
                <a:latin typeface="Arial"/>
                <a:cs typeface="Arial"/>
              </a:rPr>
              <a:t>that is </a:t>
            </a:r>
            <a:r>
              <a:rPr sz="1588" spc="-4" dirty="0">
                <a:solidFill>
                  <a:srgbClr val="0000CC"/>
                </a:solidFill>
                <a:latin typeface="Arial"/>
                <a:cs typeface="Arial"/>
              </a:rPr>
              <a:t>unreadable </a:t>
            </a:r>
            <a:r>
              <a:rPr sz="1588" dirty="0">
                <a:solidFill>
                  <a:srgbClr val="0000CC"/>
                </a:solidFill>
                <a:latin typeface="Arial"/>
                <a:cs typeface="Arial"/>
              </a:rPr>
              <a:t>to </a:t>
            </a:r>
            <a:r>
              <a:rPr sz="1588" spc="-4" dirty="0">
                <a:solidFill>
                  <a:srgbClr val="0000CC"/>
                </a:solidFill>
                <a:latin typeface="Arial"/>
                <a:cs typeface="Arial"/>
              </a:rPr>
              <a:t>a NIDS could </a:t>
            </a:r>
            <a:r>
              <a:rPr sz="1588" dirty="0">
                <a:solidFill>
                  <a:srgbClr val="0000CC"/>
                </a:solidFill>
                <a:latin typeface="Arial"/>
                <a:cs typeface="Arial"/>
              </a:rPr>
              <a:t>be </a:t>
            </a:r>
            <a:r>
              <a:rPr sz="1588" spc="-4" dirty="0">
                <a:solidFill>
                  <a:srgbClr val="0000CC"/>
                </a:solidFill>
                <a:latin typeface="Arial"/>
                <a:cs typeface="Arial"/>
              </a:rPr>
              <a:t>examined </a:t>
            </a:r>
            <a:r>
              <a:rPr sz="1588" spc="-9" dirty="0">
                <a:solidFill>
                  <a:srgbClr val="0000CC"/>
                </a:solidFill>
                <a:latin typeface="Arial"/>
                <a:cs typeface="Arial"/>
              </a:rPr>
              <a:t>using </a:t>
            </a:r>
            <a:r>
              <a:rPr sz="1588" spc="-4" dirty="0">
                <a:solidFill>
                  <a:srgbClr val="0000CC"/>
                </a:solidFill>
                <a:latin typeface="Arial"/>
                <a:cs typeface="Arial"/>
              </a:rPr>
              <a:t>a  HIDS, </a:t>
            </a:r>
            <a:r>
              <a:rPr sz="1588" spc="-9" dirty="0">
                <a:solidFill>
                  <a:srgbClr val="0000CC"/>
                </a:solidFill>
                <a:latin typeface="Arial"/>
                <a:cs typeface="Arial"/>
              </a:rPr>
              <a:t>when </a:t>
            </a:r>
            <a:r>
              <a:rPr sz="1588" spc="-4" dirty="0">
                <a:solidFill>
                  <a:srgbClr val="0000CC"/>
                </a:solidFill>
                <a:latin typeface="Arial"/>
                <a:cs typeface="Arial"/>
              </a:rPr>
              <a:t>designed </a:t>
            </a:r>
            <a:r>
              <a:rPr sz="1588" spc="-9" dirty="0">
                <a:solidFill>
                  <a:srgbClr val="0000CC"/>
                </a:solidFill>
                <a:latin typeface="Arial"/>
                <a:cs typeface="Arial"/>
              </a:rPr>
              <a:t>and </a:t>
            </a:r>
            <a:r>
              <a:rPr sz="1588" spc="-4" dirty="0">
                <a:solidFill>
                  <a:srgbClr val="0000CC"/>
                </a:solidFill>
                <a:latin typeface="Arial"/>
                <a:cs typeface="Arial"/>
              </a:rPr>
              <a:t>implemented </a:t>
            </a:r>
            <a:r>
              <a:rPr sz="1588" dirty="0">
                <a:solidFill>
                  <a:srgbClr val="0000CC"/>
                </a:solidFill>
                <a:latin typeface="Arial"/>
                <a:cs typeface="Arial"/>
              </a:rPr>
              <a:t>in the </a:t>
            </a:r>
            <a:r>
              <a:rPr sz="1588" spc="-4" dirty="0">
                <a:solidFill>
                  <a:srgbClr val="0000CC"/>
                </a:solidFill>
                <a:latin typeface="Arial"/>
                <a:cs typeface="Arial"/>
              </a:rPr>
              <a:t>right</a:t>
            </a:r>
            <a:r>
              <a:rPr sz="1588" spc="35" dirty="0">
                <a:solidFill>
                  <a:srgbClr val="0000CC"/>
                </a:solidFill>
                <a:latin typeface="Arial"/>
                <a:cs typeface="Arial"/>
              </a:rPr>
              <a:t> </a:t>
            </a:r>
            <a:r>
              <a:rPr sz="1588" spc="-4" dirty="0">
                <a:solidFill>
                  <a:srgbClr val="0000CC"/>
                </a:solidFill>
                <a:latin typeface="Arial"/>
                <a:cs typeface="Arial"/>
              </a:rPr>
              <a:t>manner.</a:t>
            </a:r>
            <a:endParaRPr sz="1588" dirty="0">
              <a:solidFill>
                <a:srgbClr val="0000CC"/>
              </a:solidFill>
              <a:latin typeface="Arial"/>
              <a:cs typeface="Arial"/>
            </a:endParaRPr>
          </a:p>
          <a:p>
            <a:pPr marL="314902" indent="-304256" defTabSz="806867">
              <a:spcBef>
                <a:spcPts val="172"/>
              </a:spcBef>
              <a:buFontTx/>
              <a:buChar char="•"/>
              <a:tabLst>
                <a:tab pos="314902" algn="l"/>
                <a:tab pos="315462" algn="l"/>
              </a:tabLst>
            </a:pPr>
            <a:r>
              <a:rPr sz="1765" spc="-9" dirty="0">
                <a:solidFill>
                  <a:srgbClr val="FF0000"/>
                </a:solidFill>
                <a:latin typeface="Arial"/>
                <a:cs typeface="Arial"/>
              </a:rPr>
              <a:t>A </a:t>
            </a:r>
            <a:r>
              <a:rPr sz="1765" dirty="0">
                <a:solidFill>
                  <a:srgbClr val="FF0000"/>
                </a:solidFill>
                <a:latin typeface="Arial"/>
                <a:cs typeface="Arial"/>
              </a:rPr>
              <a:t>HIDS </a:t>
            </a:r>
            <a:r>
              <a:rPr sz="1765" spc="-4" dirty="0">
                <a:solidFill>
                  <a:srgbClr val="FF0000"/>
                </a:solidFill>
                <a:latin typeface="Arial"/>
                <a:cs typeface="Arial"/>
              </a:rPr>
              <a:t>can </a:t>
            </a:r>
            <a:r>
              <a:rPr sz="1765" spc="-9" dirty="0">
                <a:solidFill>
                  <a:srgbClr val="FF0000"/>
                </a:solidFill>
                <a:latin typeface="Arial"/>
                <a:cs typeface="Arial"/>
              </a:rPr>
              <a:t>be </a:t>
            </a:r>
            <a:r>
              <a:rPr sz="1765" spc="-4" dirty="0">
                <a:solidFill>
                  <a:srgbClr val="FF0000"/>
                </a:solidFill>
                <a:latin typeface="Arial"/>
                <a:cs typeface="Arial"/>
              </a:rPr>
              <a:t>very application </a:t>
            </a:r>
            <a:r>
              <a:rPr sz="1765" dirty="0">
                <a:solidFill>
                  <a:srgbClr val="FF0000"/>
                </a:solidFill>
                <a:latin typeface="Arial"/>
                <a:cs typeface="Arial"/>
              </a:rPr>
              <a:t>specific.</a:t>
            </a:r>
          </a:p>
          <a:p>
            <a:pPr marL="667346" marR="208441" lvl="1" indent="-253266" defTabSz="806867">
              <a:lnSpc>
                <a:spcPct val="90400"/>
              </a:lnSpc>
              <a:spcBef>
                <a:spcPts val="379"/>
              </a:spcBef>
              <a:buFontTx/>
              <a:buChar char="–"/>
              <a:tabLst>
                <a:tab pos="667346" algn="l"/>
                <a:tab pos="667906" algn="l"/>
              </a:tabLst>
            </a:pPr>
            <a:r>
              <a:rPr sz="1588" spc="-4" dirty="0">
                <a:solidFill>
                  <a:srgbClr val="0000CC"/>
                </a:solidFill>
                <a:latin typeface="Arial"/>
                <a:cs typeface="Arial"/>
              </a:rPr>
              <a:t>At </a:t>
            </a:r>
            <a:r>
              <a:rPr sz="1588" dirty="0">
                <a:solidFill>
                  <a:srgbClr val="0000CC"/>
                </a:solidFill>
                <a:latin typeface="Arial"/>
                <a:cs typeface="Arial"/>
              </a:rPr>
              <a:t>the </a:t>
            </a:r>
            <a:r>
              <a:rPr sz="1588" spc="-4" dirty="0">
                <a:solidFill>
                  <a:srgbClr val="0000CC"/>
                </a:solidFill>
                <a:latin typeface="Arial"/>
                <a:cs typeface="Arial"/>
              </a:rPr>
              <a:t>host level, a HIDS can </a:t>
            </a:r>
            <a:r>
              <a:rPr sz="1588" spc="-13" dirty="0">
                <a:solidFill>
                  <a:srgbClr val="0000CC"/>
                </a:solidFill>
                <a:latin typeface="Arial"/>
                <a:cs typeface="Arial"/>
              </a:rPr>
              <a:t>be </a:t>
            </a:r>
            <a:r>
              <a:rPr sz="1588" spc="-4" dirty="0">
                <a:solidFill>
                  <a:srgbClr val="0000CC"/>
                </a:solidFill>
                <a:latin typeface="Arial"/>
                <a:cs typeface="Arial"/>
              </a:rPr>
              <a:t>designed, modified </a:t>
            </a:r>
            <a:r>
              <a:rPr sz="1588" dirty="0">
                <a:solidFill>
                  <a:srgbClr val="0000CC"/>
                </a:solidFill>
                <a:latin typeface="Arial"/>
                <a:cs typeface="Arial"/>
              </a:rPr>
              <a:t>or </a:t>
            </a:r>
            <a:r>
              <a:rPr sz="1588" spc="-4" dirty="0">
                <a:solidFill>
                  <a:srgbClr val="0000CC"/>
                </a:solidFill>
                <a:latin typeface="Arial"/>
                <a:cs typeface="Arial"/>
              </a:rPr>
              <a:t>tuned </a:t>
            </a:r>
            <a:r>
              <a:rPr sz="1588" dirty="0">
                <a:solidFill>
                  <a:srgbClr val="0000CC"/>
                </a:solidFill>
                <a:latin typeface="Arial"/>
                <a:cs typeface="Arial"/>
              </a:rPr>
              <a:t>to </a:t>
            </a:r>
            <a:r>
              <a:rPr sz="1588" spc="-9" dirty="0">
                <a:solidFill>
                  <a:srgbClr val="0000CC"/>
                </a:solidFill>
                <a:latin typeface="Arial"/>
                <a:cs typeface="Arial"/>
              </a:rPr>
              <a:t>work </a:t>
            </a:r>
            <a:r>
              <a:rPr sz="1588" spc="-4" dirty="0">
                <a:solidFill>
                  <a:srgbClr val="0000CC"/>
                </a:solidFill>
                <a:latin typeface="Arial"/>
                <a:cs typeface="Arial"/>
              </a:rPr>
              <a:t>very  </a:t>
            </a:r>
            <a:r>
              <a:rPr sz="1588" spc="-9" dirty="0">
                <a:solidFill>
                  <a:srgbClr val="0000CC"/>
                </a:solidFill>
                <a:latin typeface="Arial"/>
                <a:cs typeface="Arial"/>
              </a:rPr>
              <a:t>well </a:t>
            </a:r>
            <a:r>
              <a:rPr sz="1588" dirty="0">
                <a:solidFill>
                  <a:srgbClr val="0000CC"/>
                </a:solidFill>
                <a:latin typeface="Arial"/>
                <a:cs typeface="Arial"/>
              </a:rPr>
              <a:t>on </a:t>
            </a:r>
            <a:r>
              <a:rPr sz="1588" spc="-4" dirty="0">
                <a:solidFill>
                  <a:srgbClr val="0000CC"/>
                </a:solidFill>
                <a:latin typeface="Arial"/>
                <a:cs typeface="Arial"/>
              </a:rPr>
              <a:t>specific applications without having </a:t>
            </a:r>
            <a:r>
              <a:rPr sz="1588" dirty="0">
                <a:solidFill>
                  <a:srgbClr val="0000CC"/>
                </a:solidFill>
                <a:latin typeface="Arial"/>
                <a:cs typeface="Arial"/>
              </a:rPr>
              <a:t>to </a:t>
            </a:r>
            <a:r>
              <a:rPr sz="1588" spc="-9" dirty="0">
                <a:solidFill>
                  <a:srgbClr val="0000CC"/>
                </a:solidFill>
                <a:latin typeface="Arial"/>
                <a:cs typeface="Arial"/>
              </a:rPr>
              <a:t>analyze </a:t>
            </a:r>
            <a:r>
              <a:rPr sz="1588" dirty="0">
                <a:solidFill>
                  <a:srgbClr val="0000CC"/>
                </a:solidFill>
                <a:latin typeface="Arial"/>
                <a:cs typeface="Arial"/>
              </a:rPr>
              <a:t>or </a:t>
            </a:r>
            <a:r>
              <a:rPr sz="1588" spc="-9" dirty="0">
                <a:solidFill>
                  <a:srgbClr val="0000CC"/>
                </a:solidFill>
                <a:latin typeface="Arial"/>
                <a:cs typeface="Arial"/>
              </a:rPr>
              <a:t>even </a:t>
            </a:r>
            <a:r>
              <a:rPr sz="1588" spc="-4" dirty="0">
                <a:solidFill>
                  <a:srgbClr val="0000CC"/>
                </a:solidFill>
                <a:latin typeface="Arial"/>
                <a:cs typeface="Arial"/>
              </a:rPr>
              <a:t>hold  signatures </a:t>
            </a:r>
            <a:r>
              <a:rPr sz="1588" spc="-9" dirty="0">
                <a:solidFill>
                  <a:srgbClr val="0000CC"/>
                </a:solidFill>
                <a:latin typeface="Arial"/>
                <a:cs typeface="Arial"/>
              </a:rPr>
              <a:t>for </a:t>
            </a:r>
            <a:r>
              <a:rPr sz="1588" spc="-4" dirty="0">
                <a:solidFill>
                  <a:srgbClr val="0000CC"/>
                </a:solidFill>
                <a:latin typeface="Arial"/>
                <a:cs typeface="Arial"/>
              </a:rPr>
              <a:t>other applications that </a:t>
            </a:r>
            <a:r>
              <a:rPr sz="1588" spc="-9" dirty="0">
                <a:solidFill>
                  <a:srgbClr val="0000CC"/>
                </a:solidFill>
                <a:latin typeface="Arial"/>
                <a:cs typeface="Arial"/>
              </a:rPr>
              <a:t>are not </a:t>
            </a:r>
            <a:r>
              <a:rPr sz="1588" spc="-4" dirty="0">
                <a:solidFill>
                  <a:srgbClr val="0000CC"/>
                </a:solidFill>
                <a:latin typeface="Arial"/>
                <a:cs typeface="Arial"/>
              </a:rPr>
              <a:t>running </a:t>
            </a:r>
            <a:r>
              <a:rPr sz="1588" spc="-13" dirty="0">
                <a:solidFill>
                  <a:srgbClr val="0000CC"/>
                </a:solidFill>
                <a:latin typeface="Arial"/>
                <a:cs typeface="Arial"/>
              </a:rPr>
              <a:t>on </a:t>
            </a:r>
            <a:r>
              <a:rPr sz="1588" spc="-4" dirty="0">
                <a:solidFill>
                  <a:srgbClr val="0000CC"/>
                </a:solidFill>
                <a:latin typeface="Arial"/>
                <a:cs typeface="Arial"/>
              </a:rPr>
              <a:t>that particular  system.</a:t>
            </a:r>
            <a:endParaRPr sz="1588" dirty="0">
              <a:solidFill>
                <a:srgbClr val="0000CC"/>
              </a:solidFill>
              <a:latin typeface="Arial"/>
              <a:cs typeface="Arial"/>
            </a:endParaRPr>
          </a:p>
          <a:p>
            <a:pPr marL="314902" marR="4483" indent="-304256" defTabSz="806867">
              <a:lnSpc>
                <a:spcPts val="1906"/>
              </a:lnSpc>
              <a:spcBef>
                <a:spcPts val="468"/>
              </a:spcBef>
              <a:buFontTx/>
              <a:buChar char="•"/>
              <a:tabLst>
                <a:tab pos="314902" algn="l"/>
                <a:tab pos="315462" algn="l"/>
              </a:tabLst>
            </a:pPr>
            <a:r>
              <a:rPr sz="1765" spc="-9" dirty="0">
                <a:solidFill>
                  <a:srgbClr val="FF0000"/>
                </a:solidFill>
                <a:latin typeface="Arial"/>
                <a:cs typeface="Arial"/>
              </a:rPr>
              <a:t>A </a:t>
            </a:r>
            <a:r>
              <a:rPr sz="1765" dirty="0">
                <a:solidFill>
                  <a:srgbClr val="FF0000"/>
                </a:solidFill>
                <a:latin typeface="Arial"/>
                <a:cs typeface="Arial"/>
              </a:rPr>
              <a:t>HIDS </a:t>
            </a:r>
            <a:r>
              <a:rPr sz="1765" spc="-4" dirty="0">
                <a:solidFill>
                  <a:srgbClr val="FF0000"/>
                </a:solidFill>
                <a:latin typeface="Arial"/>
                <a:cs typeface="Arial"/>
              </a:rPr>
              <a:t>can determine whether </a:t>
            </a:r>
            <a:r>
              <a:rPr sz="1765" spc="-9" dirty="0">
                <a:solidFill>
                  <a:srgbClr val="FF0000"/>
                </a:solidFill>
                <a:latin typeface="Arial"/>
                <a:cs typeface="Arial"/>
              </a:rPr>
              <a:t>or not an </a:t>
            </a:r>
            <a:r>
              <a:rPr sz="1765" spc="-4" dirty="0">
                <a:solidFill>
                  <a:srgbClr val="FF0000"/>
                </a:solidFill>
                <a:latin typeface="Arial"/>
                <a:cs typeface="Arial"/>
              </a:rPr>
              <a:t>alarm </a:t>
            </a:r>
            <a:r>
              <a:rPr sz="1765" spc="9" dirty="0">
                <a:solidFill>
                  <a:srgbClr val="FF0000"/>
                </a:solidFill>
                <a:latin typeface="Arial"/>
                <a:cs typeface="Arial"/>
              </a:rPr>
              <a:t>may </a:t>
            </a:r>
            <a:r>
              <a:rPr sz="1765" dirty="0">
                <a:solidFill>
                  <a:srgbClr val="FF0000"/>
                </a:solidFill>
                <a:latin typeface="Arial"/>
                <a:cs typeface="Arial"/>
              </a:rPr>
              <a:t>impact </a:t>
            </a:r>
            <a:r>
              <a:rPr sz="1765" spc="-9" dirty="0">
                <a:solidFill>
                  <a:srgbClr val="FF0000"/>
                </a:solidFill>
                <a:latin typeface="Arial"/>
                <a:cs typeface="Arial"/>
              </a:rPr>
              <a:t>that </a:t>
            </a:r>
            <a:r>
              <a:rPr sz="1765" spc="-4" dirty="0">
                <a:solidFill>
                  <a:srgbClr val="FF0000"/>
                </a:solidFill>
                <a:latin typeface="Arial"/>
                <a:cs typeface="Arial"/>
              </a:rPr>
              <a:t>specific  system.</a:t>
            </a:r>
            <a:endParaRPr sz="1765" dirty="0">
              <a:solidFill>
                <a:srgbClr val="FF0000"/>
              </a:solidFill>
              <a:latin typeface="Arial"/>
              <a:cs typeface="Arial"/>
            </a:endParaRPr>
          </a:p>
          <a:p>
            <a:pPr marL="667346" marR="81807" lvl="1" indent="-253266" defTabSz="806867">
              <a:lnSpc>
                <a:spcPct val="90400"/>
              </a:lnSpc>
              <a:spcBef>
                <a:spcPts val="331"/>
              </a:spcBef>
              <a:buFontTx/>
              <a:buChar char="–"/>
              <a:tabLst>
                <a:tab pos="667346" algn="l"/>
                <a:tab pos="667906" algn="l"/>
              </a:tabLst>
            </a:pPr>
            <a:r>
              <a:rPr sz="1588" dirty="0">
                <a:solidFill>
                  <a:srgbClr val="0000CC"/>
                </a:solidFill>
                <a:latin typeface="Arial"/>
                <a:cs typeface="Arial"/>
              </a:rPr>
              <a:t>Since </a:t>
            </a:r>
            <a:r>
              <a:rPr sz="1588" spc="-4" dirty="0">
                <a:solidFill>
                  <a:srgbClr val="0000CC"/>
                </a:solidFill>
                <a:latin typeface="Arial"/>
                <a:cs typeface="Arial"/>
              </a:rPr>
              <a:t>a HIDS resides </a:t>
            </a:r>
            <a:r>
              <a:rPr sz="1588" dirty="0">
                <a:solidFill>
                  <a:srgbClr val="0000CC"/>
                </a:solidFill>
                <a:latin typeface="Arial"/>
                <a:cs typeface="Arial"/>
              </a:rPr>
              <a:t>on the </a:t>
            </a:r>
            <a:r>
              <a:rPr sz="1588" spc="-4" dirty="0">
                <a:solidFill>
                  <a:srgbClr val="0000CC"/>
                </a:solidFill>
                <a:latin typeface="Arial"/>
                <a:cs typeface="Arial"/>
              </a:rPr>
              <a:t>system, </a:t>
            </a:r>
            <a:r>
              <a:rPr sz="1588" dirty="0">
                <a:solidFill>
                  <a:srgbClr val="0000CC"/>
                </a:solidFill>
                <a:latin typeface="Arial"/>
                <a:cs typeface="Arial"/>
              </a:rPr>
              <a:t>it </a:t>
            </a:r>
            <a:r>
              <a:rPr sz="1588" spc="-4" dirty="0">
                <a:solidFill>
                  <a:srgbClr val="0000CC"/>
                </a:solidFill>
                <a:latin typeface="Arial"/>
                <a:cs typeface="Arial"/>
              </a:rPr>
              <a:t>can verify things such </a:t>
            </a:r>
            <a:r>
              <a:rPr sz="1588" dirty="0">
                <a:solidFill>
                  <a:srgbClr val="0000CC"/>
                </a:solidFill>
                <a:latin typeface="Arial"/>
                <a:cs typeface="Arial"/>
              </a:rPr>
              <a:t>as </a:t>
            </a:r>
            <a:r>
              <a:rPr sz="1588" spc="-9" dirty="0">
                <a:solidFill>
                  <a:srgbClr val="0000CC"/>
                </a:solidFill>
                <a:latin typeface="Arial"/>
                <a:cs typeface="Arial"/>
              </a:rPr>
              <a:t>patch  </a:t>
            </a:r>
            <a:r>
              <a:rPr sz="1588" dirty="0">
                <a:solidFill>
                  <a:srgbClr val="0000CC"/>
                </a:solidFill>
                <a:latin typeface="Arial"/>
                <a:cs typeface="Arial"/>
              </a:rPr>
              <a:t>levels, </a:t>
            </a:r>
            <a:r>
              <a:rPr sz="1588" spc="-4" dirty="0">
                <a:solidFill>
                  <a:srgbClr val="0000CC"/>
                </a:solidFill>
                <a:latin typeface="Arial"/>
                <a:cs typeface="Arial"/>
              </a:rPr>
              <a:t>presence </a:t>
            </a:r>
            <a:r>
              <a:rPr sz="1588" dirty="0">
                <a:solidFill>
                  <a:srgbClr val="0000CC"/>
                </a:solidFill>
                <a:latin typeface="Arial"/>
                <a:cs typeface="Arial"/>
              </a:rPr>
              <a:t>of </a:t>
            </a:r>
            <a:r>
              <a:rPr sz="1588" spc="-4" dirty="0">
                <a:solidFill>
                  <a:srgbClr val="0000CC"/>
                </a:solidFill>
                <a:latin typeface="Arial"/>
                <a:cs typeface="Arial"/>
              </a:rPr>
              <a:t>certain critical </a:t>
            </a:r>
            <a:r>
              <a:rPr sz="1588" spc="-9" dirty="0">
                <a:solidFill>
                  <a:srgbClr val="0000CC"/>
                </a:solidFill>
                <a:latin typeface="Arial"/>
                <a:cs typeface="Arial"/>
              </a:rPr>
              <a:t>files and </a:t>
            </a:r>
            <a:r>
              <a:rPr sz="1588" spc="-4" dirty="0">
                <a:solidFill>
                  <a:srgbClr val="0000CC"/>
                </a:solidFill>
                <a:latin typeface="Arial"/>
                <a:cs typeface="Arial"/>
              </a:rPr>
              <a:t>system state while analyzing  traffic. By knowing </a:t>
            </a:r>
            <a:r>
              <a:rPr sz="1588" spc="-9" dirty="0">
                <a:solidFill>
                  <a:srgbClr val="0000CC"/>
                </a:solidFill>
                <a:latin typeface="Arial"/>
                <a:cs typeface="Arial"/>
              </a:rPr>
              <a:t>all these </a:t>
            </a:r>
            <a:r>
              <a:rPr sz="1588" spc="-4" dirty="0">
                <a:solidFill>
                  <a:srgbClr val="0000CC"/>
                </a:solidFill>
                <a:latin typeface="Arial"/>
                <a:cs typeface="Arial"/>
              </a:rPr>
              <a:t>details, a HIDS can more accurately determine  whether </a:t>
            </a:r>
            <a:r>
              <a:rPr sz="1588" dirty="0">
                <a:solidFill>
                  <a:srgbClr val="0000CC"/>
                </a:solidFill>
                <a:latin typeface="Arial"/>
                <a:cs typeface="Arial"/>
              </a:rPr>
              <a:t>an </a:t>
            </a:r>
            <a:r>
              <a:rPr sz="1588" spc="-4" dirty="0">
                <a:solidFill>
                  <a:srgbClr val="0000CC"/>
                </a:solidFill>
                <a:latin typeface="Arial"/>
                <a:cs typeface="Arial"/>
              </a:rPr>
              <a:t>activity </a:t>
            </a:r>
            <a:r>
              <a:rPr sz="1588" dirty="0">
                <a:solidFill>
                  <a:srgbClr val="0000CC"/>
                </a:solidFill>
                <a:latin typeface="Arial"/>
                <a:cs typeface="Arial"/>
              </a:rPr>
              <a:t>or </a:t>
            </a:r>
            <a:r>
              <a:rPr sz="1588" spc="-4" dirty="0">
                <a:solidFill>
                  <a:srgbClr val="0000CC"/>
                </a:solidFill>
                <a:latin typeface="Arial"/>
                <a:cs typeface="Arial"/>
              </a:rPr>
              <a:t>pattern would </a:t>
            </a:r>
            <a:r>
              <a:rPr sz="1588" dirty="0">
                <a:solidFill>
                  <a:srgbClr val="0000CC"/>
                </a:solidFill>
                <a:latin typeface="Arial"/>
                <a:cs typeface="Arial"/>
              </a:rPr>
              <a:t>be </a:t>
            </a:r>
            <a:r>
              <a:rPr sz="1588" spc="-4" dirty="0">
                <a:solidFill>
                  <a:srgbClr val="0000CC"/>
                </a:solidFill>
                <a:latin typeface="Arial"/>
                <a:cs typeface="Arial"/>
              </a:rPr>
              <a:t>potentially harmful </a:t>
            </a:r>
            <a:r>
              <a:rPr sz="1588" dirty="0">
                <a:solidFill>
                  <a:srgbClr val="0000CC"/>
                </a:solidFill>
                <a:latin typeface="Arial"/>
                <a:cs typeface="Arial"/>
              </a:rPr>
              <a:t>to the</a:t>
            </a:r>
            <a:r>
              <a:rPr sz="1588" spc="-4" dirty="0">
                <a:solidFill>
                  <a:srgbClr val="0000CC"/>
                </a:solidFill>
                <a:latin typeface="Arial"/>
                <a:cs typeface="Arial"/>
              </a:rPr>
              <a:t> system.</a:t>
            </a:r>
            <a:endParaRPr sz="1588" dirty="0">
              <a:solidFill>
                <a:srgbClr val="0000CC"/>
              </a:solidFill>
              <a:latin typeface="Arial"/>
              <a:cs typeface="Arial"/>
            </a:endParaRPr>
          </a:p>
          <a:p>
            <a:pPr marL="667346" defTabSz="806867">
              <a:lnSpc>
                <a:spcPts val="1716"/>
              </a:lnSpc>
            </a:pPr>
            <a:r>
              <a:rPr sz="1588" spc="-4" dirty="0">
                <a:solidFill>
                  <a:srgbClr val="0000CC"/>
                </a:solidFill>
                <a:latin typeface="Arial"/>
                <a:cs typeface="Arial"/>
              </a:rPr>
              <a:t>This can significantly reduce </a:t>
            </a:r>
            <a:r>
              <a:rPr sz="1588" spc="-9" dirty="0">
                <a:solidFill>
                  <a:srgbClr val="0000CC"/>
                </a:solidFill>
                <a:latin typeface="Arial"/>
                <a:cs typeface="Arial"/>
              </a:rPr>
              <a:t>the </a:t>
            </a:r>
            <a:r>
              <a:rPr sz="1588" spc="-4" dirty="0">
                <a:solidFill>
                  <a:srgbClr val="0000CC"/>
                </a:solidFill>
                <a:latin typeface="Arial"/>
                <a:cs typeface="Arial"/>
              </a:rPr>
              <a:t>number </a:t>
            </a:r>
            <a:r>
              <a:rPr sz="1588" dirty="0">
                <a:solidFill>
                  <a:srgbClr val="0000CC"/>
                </a:solidFill>
                <a:latin typeface="Arial"/>
                <a:cs typeface="Arial"/>
              </a:rPr>
              <a:t>of </a:t>
            </a:r>
            <a:r>
              <a:rPr sz="1588" spc="-4" dirty="0">
                <a:solidFill>
                  <a:srgbClr val="0000CC"/>
                </a:solidFill>
                <a:latin typeface="Arial"/>
                <a:cs typeface="Arial"/>
              </a:rPr>
              <a:t>generated</a:t>
            </a:r>
            <a:r>
              <a:rPr sz="1588" spc="40" dirty="0">
                <a:solidFill>
                  <a:srgbClr val="0000CC"/>
                </a:solidFill>
                <a:latin typeface="Arial"/>
                <a:cs typeface="Arial"/>
              </a:rPr>
              <a:t> </a:t>
            </a:r>
            <a:r>
              <a:rPr sz="1588" spc="-9" dirty="0">
                <a:solidFill>
                  <a:srgbClr val="0000CC"/>
                </a:solidFill>
                <a:latin typeface="Arial"/>
                <a:cs typeface="Arial"/>
              </a:rPr>
              <a:t>alarms.</a:t>
            </a:r>
            <a:endParaRPr sz="1588" dirty="0">
              <a:solidFill>
                <a:srgbClr val="0000CC"/>
              </a:solidFill>
              <a:latin typeface="Arial"/>
              <a:cs typeface="Arial"/>
            </a:endParaRPr>
          </a:p>
        </p:txBody>
      </p:sp>
      <p:sp>
        <p:nvSpPr>
          <p:cNvPr id="4" name="Title 5">
            <a:extLst>
              <a:ext uri="{FF2B5EF4-FFF2-40B4-BE49-F238E27FC236}">
                <a16:creationId xmlns:a16="http://schemas.microsoft.com/office/drawing/2014/main" id="{6C5915B1-F644-4598-ACAB-60517F950741}"/>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7786" y="601933"/>
            <a:ext cx="5149103" cy="441071"/>
          </a:xfrm>
          <a:prstGeom prst="rect">
            <a:avLst/>
          </a:prstGeom>
        </p:spPr>
        <p:txBody>
          <a:bodyPr vert="horz" wrap="square" lIns="0" tIns="10085" rIns="0" bIns="0" rtlCol="0">
            <a:spAutoFit/>
          </a:bodyPr>
          <a:lstStyle/>
          <a:p>
            <a:pPr marL="11206">
              <a:spcBef>
                <a:spcPts val="79"/>
              </a:spcBef>
            </a:pPr>
            <a:r>
              <a:rPr sz="2800" dirty="0">
                <a:solidFill>
                  <a:srgbClr val="C00000"/>
                </a:solidFill>
                <a:latin typeface="Arial Black" panose="020B0A04020102020204" pitchFamily="34" charset="0"/>
              </a:rPr>
              <a:t>Disadvantages of HIDS</a:t>
            </a:r>
          </a:p>
        </p:txBody>
      </p:sp>
      <p:sp>
        <p:nvSpPr>
          <p:cNvPr id="3" name="object 3"/>
          <p:cNvSpPr txBox="1"/>
          <p:nvPr/>
        </p:nvSpPr>
        <p:spPr>
          <a:xfrm>
            <a:off x="876301" y="1246364"/>
            <a:ext cx="7315760" cy="4796860"/>
          </a:xfrm>
          <a:prstGeom prst="rect">
            <a:avLst/>
          </a:prstGeom>
        </p:spPr>
        <p:txBody>
          <a:bodyPr vert="horz" wrap="square" lIns="0" tIns="64994" rIns="0" bIns="0" rtlCol="0">
            <a:spAutoFit/>
          </a:bodyPr>
          <a:lstStyle/>
          <a:p>
            <a:pPr marL="314902" indent="-304256" defTabSz="806867">
              <a:spcBef>
                <a:spcPts val="512"/>
              </a:spcBef>
              <a:buFontTx/>
              <a:buChar char="•"/>
              <a:tabLst>
                <a:tab pos="314902" algn="l"/>
                <a:tab pos="315462" algn="l"/>
              </a:tabLst>
            </a:pPr>
            <a:r>
              <a:rPr sz="1765" dirty="0">
                <a:solidFill>
                  <a:srgbClr val="FF0000"/>
                </a:solidFill>
                <a:latin typeface="Arial"/>
                <a:cs typeface="Arial"/>
              </a:rPr>
              <a:t>The </a:t>
            </a:r>
            <a:r>
              <a:rPr sz="1765" spc="-9" dirty="0">
                <a:solidFill>
                  <a:srgbClr val="FF0000"/>
                </a:solidFill>
                <a:latin typeface="Arial"/>
                <a:cs typeface="Arial"/>
              </a:rPr>
              <a:t>HIDS </a:t>
            </a:r>
            <a:r>
              <a:rPr sz="1765" spc="4" dirty="0">
                <a:solidFill>
                  <a:srgbClr val="FF0000"/>
                </a:solidFill>
                <a:latin typeface="Arial"/>
                <a:cs typeface="Arial"/>
              </a:rPr>
              <a:t>must </a:t>
            </a:r>
            <a:r>
              <a:rPr sz="1765" spc="-9" dirty="0">
                <a:solidFill>
                  <a:srgbClr val="FF0000"/>
                </a:solidFill>
                <a:latin typeface="Arial"/>
                <a:cs typeface="Arial"/>
              </a:rPr>
              <a:t>be </a:t>
            </a:r>
            <a:r>
              <a:rPr sz="1765" spc="-4" dirty="0">
                <a:solidFill>
                  <a:srgbClr val="FF0000"/>
                </a:solidFill>
                <a:latin typeface="Arial"/>
                <a:cs typeface="Arial"/>
              </a:rPr>
              <a:t>installed </a:t>
            </a:r>
            <a:r>
              <a:rPr sz="1765" spc="-9" dirty="0">
                <a:solidFill>
                  <a:srgbClr val="FF0000"/>
                </a:solidFill>
                <a:latin typeface="Arial"/>
                <a:cs typeface="Arial"/>
              </a:rPr>
              <a:t>on </a:t>
            </a:r>
            <a:r>
              <a:rPr sz="1765" dirty="0">
                <a:solidFill>
                  <a:srgbClr val="FF0000"/>
                </a:solidFill>
                <a:latin typeface="Arial"/>
                <a:cs typeface="Arial"/>
              </a:rPr>
              <a:t>every </a:t>
            </a:r>
            <a:r>
              <a:rPr sz="1765" spc="-9" dirty="0">
                <a:solidFill>
                  <a:srgbClr val="FF0000"/>
                </a:solidFill>
                <a:latin typeface="Arial"/>
                <a:cs typeface="Arial"/>
              </a:rPr>
              <a:t>system to be</a:t>
            </a:r>
            <a:r>
              <a:rPr sz="1765" dirty="0">
                <a:solidFill>
                  <a:srgbClr val="FF0000"/>
                </a:solidFill>
                <a:latin typeface="Arial"/>
                <a:cs typeface="Arial"/>
              </a:rPr>
              <a:t> </a:t>
            </a:r>
            <a:r>
              <a:rPr sz="1765" spc="-4" dirty="0">
                <a:solidFill>
                  <a:srgbClr val="FF0000"/>
                </a:solidFill>
                <a:latin typeface="Arial"/>
                <a:cs typeface="Arial"/>
              </a:rPr>
              <a:t>protected.</a:t>
            </a:r>
            <a:endParaRPr sz="1765" dirty="0">
              <a:solidFill>
                <a:srgbClr val="FF0000"/>
              </a:solidFill>
              <a:latin typeface="Arial"/>
              <a:cs typeface="Arial"/>
            </a:endParaRPr>
          </a:p>
          <a:p>
            <a:pPr marL="314902" marR="148486" indent="-304256" defTabSz="806867">
              <a:spcBef>
                <a:spcPts val="424"/>
              </a:spcBef>
              <a:buFontTx/>
              <a:buChar char="•"/>
              <a:tabLst>
                <a:tab pos="314902" algn="l"/>
                <a:tab pos="315462" algn="l"/>
              </a:tabLst>
            </a:pPr>
            <a:r>
              <a:rPr sz="1765" dirty="0">
                <a:solidFill>
                  <a:srgbClr val="FF0000"/>
                </a:solidFill>
                <a:latin typeface="Arial"/>
                <a:cs typeface="Arial"/>
              </a:rPr>
              <a:t>The </a:t>
            </a:r>
            <a:r>
              <a:rPr sz="1765" spc="-9" dirty="0">
                <a:solidFill>
                  <a:srgbClr val="FF0000"/>
                </a:solidFill>
                <a:latin typeface="Arial"/>
                <a:cs typeface="Arial"/>
              </a:rPr>
              <a:t>HIDS </a:t>
            </a:r>
            <a:r>
              <a:rPr sz="1765" spc="-4" dirty="0">
                <a:solidFill>
                  <a:srgbClr val="FF0000"/>
                </a:solidFill>
                <a:latin typeface="Arial"/>
                <a:cs typeface="Arial"/>
              </a:rPr>
              <a:t>can have a high </a:t>
            </a:r>
            <a:r>
              <a:rPr sz="1765" dirty="0">
                <a:solidFill>
                  <a:srgbClr val="FF0000"/>
                </a:solidFill>
                <a:latin typeface="Arial"/>
                <a:cs typeface="Arial"/>
              </a:rPr>
              <a:t>cost </a:t>
            </a:r>
            <a:r>
              <a:rPr sz="1765" spc="-9" dirty="0">
                <a:solidFill>
                  <a:srgbClr val="FF0000"/>
                </a:solidFill>
                <a:latin typeface="Arial"/>
                <a:cs typeface="Arial"/>
              </a:rPr>
              <a:t>of ownership </a:t>
            </a:r>
            <a:r>
              <a:rPr sz="1765" dirty="0">
                <a:solidFill>
                  <a:srgbClr val="FF0000"/>
                </a:solidFill>
                <a:latin typeface="Arial"/>
                <a:cs typeface="Arial"/>
              </a:rPr>
              <a:t>and </a:t>
            </a:r>
            <a:r>
              <a:rPr sz="1765" spc="-4" dirty="0">
                <a:solidFill>
                  <a:srgbClr val="FF0000"/>
                </a:solidFill>
                <a:latin typeface="Arial"/>
                <a:cs typeface="Arial"/>
              </a:rPr>
              <a:t>maintenance</a:t>
            </a:r>
            <a:r>
              <a:rPr sz="1765" spc="-4" dirty="0">
                <a:solidFill>
                  <a:srgbClr val="0000CC"/>
                </a:solidFill>
                <a:latin typeface="Arial"/>
                <a:cs typeface="Arial"/>
              </a:rPr>
              <a:t>. </a:t>
            </a:r>
            <a:r>
              <a:rPr sz="1765" spc="-9" dirty="0">
                <a:solidFill>
                  <a:srgbClr val="0000CC"/>
                </a:solidFill>
                <a:latin typeface="Arial"/>
                <a:cs typeface="Arial"/>
              </a:rPr>
              <a:t>Even  with </a:t>
            </a:r>
            <a:r>
              <a:rPr sz="1765" spc="-4" dirty="0">
                <a:solidFill>
                  <a:srgbClr val="0000CC"/>
                </a:solidFill>
                <a:latin typeface="Arial"/>
                <a:cs typeface="Arial"/>
              </a:rPr>
              <a:t>a central console, </a:t>
            </a:r>
            <a:r>
              <a:rPr sz="1765" spc="-9" dirty="0">
                <a:solidFill>
                  <a:srgbClr val="0000CC"/>
                </a:solidFill>
                <a:latin typeface="Arial"/>
                <a:cs typeface="Arial"/>
              </a:rPr>
              <a:t>with </a:t>
            </a:r>
            <a:r>
              <a:rPr sz="1765" spc="-4" dirty="0">
                <a:solidFill>
                  <a:srgbClr val="0000CC"/>
                </a:solidFill>
                <a:latin typeface="Arial"/>
                <a:cs typeface="Arial"/>
              </a:rPr>
              <a:t>a HIDS, </a:t>
            </a:r>
            <a:r>
              <a:rPr sz="1765" spc="-9" dirty="0">
                <a:solidFill>
                  <a:srgbClr val="0000CC"/>
                </a:solidFill>
                <a:latin typeface="Arial"/>
                <a:cs typeface="Arial"/>
              </a:rPr>
              <a:t>there </a:t>
            </a:r>
            <a:r>
              <a:rPr sz="1765" dirty="0">
                <a:solidFill>
                  <a:srgbClr val="0000CC"/>
                </a:solidFill>
                <a:latin typeface="Arial"/>
                <a:cs typeface="Arial"/>
              </a:rPr>
              <a:t>will </a:t>
            </a:r>
            <a:r>
              <a:rPr sz="1765" spc="-9" dirty="0">
                <a:solidFill>
                  <a:srgbClr val="0000CC"/>
                </a:solidFill>
                <a:latin typeface="Arial"/>
                <a:cs typeface="Arial"/>
              </a:rPr>
              <a:t>be </a:t>
            </a:r>
            <a:r>
              <a:rPr sz="1765" spc="-4" dirty="0">
                <a:solidFill>
                  <a:srgbClr val="0000CC"/>
                </a:solidFill>
                <a:latin typeface="Arial"/>
                <a:cs typeface="Arial"/>
              </a:rPr>
              <a:t>a high number </a:t>
            </a:r>
            <a:r>
              <a:rPr sz="1765" spc="-18" dirty="0">
                <a:solidFill>
                  <a:srgbClr val="0000CC"/>
                </a:solidFill>
                <a:latin typeface="Arial"/>
                <a:cs typeface="Arial"/>
              </a:rPr>
              <a:t>of  </a:t>
            </a:r>
            <a:r>
              <a:rPr sz="1765" spc="-4" dirty="0">
                <a:solidFill>
                  <a:srgbClr val="0000CC"/>
                </a:solidFill>
                <a:latin typeface="Arial"/>
                <a:cs typeface="Arial"/>
              </a:rPr>
              <a:t>processes </a:t>
            </a:r>
            <a:r>
              <a:rPr sz="1765" spc="-9" dirty="0">
                <a:solidFill>
                  <a:srgbClr val="0000CC"/>
                </a:solidFill>
                <a:latin typeface="Arial"/>
                <a:cs typeface="Arial"/>
              </a:rPr>
              <a:t>to </a:t>
            </a:r>
            <a:r>
              <a:rPr sz="1765" spc="-4" dirty="0">
                <a:solidFill>
                  <a:srgbClr val="0000CC"/>
                </a:solidFill>
                <a:latin typeface="Arial"/>
                <a:cs typeface="Arial"/>
              </a:rPr>
              <a:t>maintain, software </a:t>
            </a:r>
            <a:r>
              <a:rPr sz="1765" spc="-9" dirty="0">
                <a:solidFill>
                  <a:srgbClr val="0000CC"/>
                </a:solidFill>
                <a:latin typeface="Arial"/>
                <a:cs typeface="Arial"/>
              </a:rPr>
              <a:t>to </a:t>
            </a:r>
            <a:r>
              <a:rPr sz="1765" spc="-4" dirty="0">
                <a:solidFill>
                  <a:srgbClr val="0000CC"/>
                </a:solidFill>
                <a:latin typeface="Arial"/>
                <a:cs typeface="Arial"/>
              </a:rPr>
              <a:t>update, </a:t>
            </a:r>
            <a:r>
              <a:rPr sz="1765" spc="-9" dirty="0">
                <a:solidFill>
                  <a:srgbClr val="0000CC"/>
                </a:solidFill>
                <a:latin typeface="Arial"/>
                <a:cs typeface="Arial"/>
              </a:rPr>
              <a:t>and </a:t>
            </a:r>
            <a:r>
              <a:rPr sz="1765" spc="-4" dirty="0">
                <a:solidFill>
                  <a:srgbClr val="0000CC"/>
                </a:solidFill>
                <a:latin typeface="Arial"/>
                <a:cs typeface="Arial"/>
              </a:rPr>
              <a:t>parameters </a:t>
            </a:r>
            <a:r>
              <a:rPr sz="1765" spc="-9" dirty="0">
                <a:solidFill>
                  <a:srgbClr val="0000CC"/>
                </a:solidFill>
                <a:latin typeface="Arial"/>
                <a:cs typeface="Arial"/>
              </a:rPr>
              <a:t>to</a:t>
            </a:r>
            <a:r>
              <a:rPr sz="1765" spc="26" dirty="0">
                <a:solidFill>
                  <a:srgbClr val="0000CC"/>
                </a:solidFill>
                <a:latin typeface="Arial"/>
                <a:cs typeface="Arial"/>
              </a:rPr>
              <a:t> </a:t>
            </a:r>
            <a:r>
              <a:rPr sz="1765" spc="-9" dirty="0">
                <a:solidFill>
                  <a:srgbClr val="0000CC"/>
                </a:solidFill>
                <a:latin typeface="Arial"/>
                <a:cs typeface="Arial"/>
              </a:rPr>
              <a:t>tune.</a:t>
            </a:r>
            <a:endParaRPr sz="1765" dirty="0">
              <a:solidFill>
                <a:srgbClr val="0000CC"/>
              </a:solidFill>
              <a:latin typeface="Arial"/>
              <a:cs typeface="Arial"/>
            </a:endParaRPr>
          </a:p>
          <a:p>
            <a:pPr marL="314902" indent="-304256" defTabSz="806867">
              <a:spcBef>
                <a:spcPts val="424"/>
              </a:spcBef>
              <a:buFontTx/>
              <a:buChar char="•"/>
              <a:tabLst>
                <a:tab pos="314902" algn="l"/>
                <a:tab pos="315462" algn="l"/>
              </a:tabLst>
            </a:pPr>
            <a:r>
              <a:rPr sz="1765" dirty="0">
                <a:solidFill>
                  <a:srgbClr val="FF0000"/>
                </a:solidFill>
                <a:latin typeface="Arial"/>
                <a:cs typeface="Arial"/>
              </a:rPr>
              <a:t>The </a:t>
            </a:r>
            <a:r>
              <a:rPr sz="1765" spc="-9" dirty="0">
                <a:solidFill>
                  <a:srgbClr val="FF0000"/>
                </a:solidFill>
                <a:latin typeface="Arial"/>
                <a:cs typeface="Arial"/>
              </a:rPr>
              <a:t>HIDS </a:t>
            </a:r>
            <a:r>
              <a:rPr sz="1765" spc="-4" dirty="0">
                <a:solidFill>
                  <a:srgbClr val="FF0000"/>
                </a:solidFill>
                <a:latin typeface="Arial"/>
                <a:cs typeface="Arial"/>
              </a:rPr>
              <a:t>uses local system</a:t>
            </a:r>
            <a:r>
              <a:rPr sz="1765" spc="22" dirty="0">
                <a:solidFill>
                  <a:srgbClr val="FF0000"/>
                </a:solidFill>
                <a:latin typeface="Arial"/>
                <a:cs typeface="Arial"/>
              </a:rPr>
              <a:t> </a:t>
            </a:r>
            <a:r>
              <a:rPr sz="1765" spc="-4" dirty="0">
                <a:solidFill>
                  <a:srgbClr val="FF0000"/>
                </a:solidFill>
                <a:latin typeface="Arial"/>
                <a:cs typeface="Arial"/>
              </a:rPr>
              <a:t>resources</a:t>
            </a:r>
            <a:r>
              <a:rPr sz="1765" spc="-4" dirty="0">
                <a:solidFill>
                  <a:srgbClr val="0000CC"/>
                </a:solidFill>
                <a:latin typeface="Arial"/>
                <a:cs typeface="Arial"/>
              </a:rPr>
              <a:t>.</a:t>
            </a:r>
            <a:endParaRPr sz="1765" dirty="0">
              <a:solidFill>
                <a:srgbClr val="0000CC"/>
              </a:solidFill>
              <a:latin typeface="Arial"/>
              <a:cs typeface="Arial"/>
            </a:endParaRPr>
          </a:p>
          <a:p>
            <a:pPr marL="667346" marR="103660" lvl="1" indent="-253266" defTabSz="806867">
              <a:spcBef>
                <a:spcPts val="388"/>
              </a:spcBef>
              <a:buFontTx/>
              <a:buChar char="–"/>
              <a:tabLst>
                <a:tab pos="667346" algn="l"/>
                <a:tab pos="667906" algn="l"/>
              </a:tabLst>
            </a:pPr>
            <a:r>
              <a:rPr sz="1588" spc="-9" dirty="0">
                <a:solidFill>
                  <a:srgbClr val="0000CC"/>
                </a:solidFill>
                <a:latin typeface="Arial"/>
                <a:cs typeface="Arial"/>
              </a:rPr>
              <a:t>The </a:t>
            </a:r>
            <a:r>
              <a:rPr sz="1588" spc="-4" dirty="0">
                <a:solidFill>
                  <a:srgbClr val="0000CC"/>
                </a:solidFill>
                <a:latin typeface="Arial"/>
                <a:cs typeface="Arial"/>
              </a:rPr>
              <a:t>resources </a:t>
            </a:r>
            <a:r>
              <a:rPr sz="1588" dirty="0">
                <a:solidFill>
                  <a:srgbClr val="0000CC"/>
                </a:solidFill>
                <a:latin typeface="Arial"/>
                <a:cs typeface="Arial"/>
              </a:rPr>
              <a:t>(for </a:t>
            </a:r>
            <a:r>
              <a:rPr sz="1588" spc="-4" dirty="0">
                <a:solidFill>
                  <a:srgbClr val="0000CC"/>
                </a:solidFill>
                <a:latin typeface="Arial"/>
                <a:cs typeface="Arial"/>
              </a:rPr>
              <a:t>e.g., CPU cycles </a:t>
            </a:r>
            <a:r>
              <a:rPr sz="1588" dirty="0">
                <a:solidFill>
                  <a:srgbClr val="0000CC"/>
                </a:solidFill>
                <a:latin typeface="Arial"/>
                <a:cs typeface="Arial"/>
              </a:rPr>
              <a:t>and </a:t>
            </a:r>
            <a:r>
              <a:rPr sz="1588" spc="-4" dirty="0">
                <a:solidFill>
                  <a:srgbClr val="0000CC"/>
                </a:solidFill>
                <a:latin typeface="Arial"/>
                <a:cs typeface="Arial"/>
              </a:rPr>
              <a:t>memory) used </a:t>
            </a:r>
            <a:r>
              <a:rPr sz="1588" dirty="0">
                <a:solidFill>
                  <a:srgbClr val="0000CC"/>
                </a:solidFill>
                <a:latin typeface="Arial"/>
                <a:cs typeface="Arial"/>
              </a:rPr>
              <a:t>by </a:t>
            </a:r>
            <a:r>
              <a:rPr sz="1588" spc="-4" dirty="0">
                <a:solidFill>
                  <a:srgbClr val="0000CC"/>
                </a:solidFill>
                <a:latin typeface="Arial"/>
                <a:cs typeface="Arial"/>
              </a:rPr>
              <a:t>a HIDS </a:t>
            </a:r>
            <a:r>
              <a:rPr sz="1588" dirty="0">
                <a:solidFill>
                  <a:srgbClr val="0000CC"/>
                </a:solidFill>
                <a:latin typeface="Arial"/>
                <a:cs typeface="Arial"/>
              </a:rPr>
              <a:t>are no  </a:t>
            </a:r>
            <a:r>
              <a:rPr sz="1588" spc="-4" dirty="0">
                <a:solidFill>
                  <a:srgbClr val="0000CC"/>
                </a:solidFill>
                <a:latin typeface="Arial"/>
                <a:cs typeface="Arial"/>
              </a:rPr>
              <a:t>longer available </a:t>
            </a:r>
            <a:r>
              <a:rPr sz="1588" spc="-9" dirty="0">
                <a:solidFill>
                  <a:srgbClr val="0000CC"/>
                </a:solidFill>
                <a:latin typeface="Arial"/>
                <a:cs typeface="Arial"/>
              </a:rPr>
              <a:t>for the </a:t>
            </a:r>
            <a:r>
              <a:rPr sz="1588" spc="-4" dirty="0">
                <a:solidFill>
                  <a:srgbClr val="0000CC"/>
                </a:solidFill>
                <a:latin typeface="Arial"/>
                <a:cs typeface="Arial"/>
              </a:rPr>
              <a:t>host </a:t>
            </a:r>
            <a:r>
              <a:rPr sz="1588" dirty="0">
                <a:solidFill>
                  <a:srgbClr val="0000CC"/>
                </a:solidFill>
                <a:latin typeface="Arial"/>
                <a:cs typeface="Arial"/>
              </a:rPr>
              <a:t>system to </a:t>
            </a:r>
            <a:r>
              <a:rPr sz="1588" spc="-4" dirty="0">
                <a:solidFill>
                  <a:srgbClr val="0000CC"/>
                </a:solidFill>
                <a:latin typeface="Arial"/>
                <a:cs typeface="Arial"/>
              </a:rPr>
              <a:t>perform </a:t>
            </a:r>
            <a:r>
              <a:rPr sz="1588" spc="-9" dirty="0">
                <a:solidFill>
                  <a:srgbClr val="0000CC"/>
                </a:solidFill>
                <a:latin typeface="Arial"/>
                <a:cs typeface="Arial"/>
              </a:rPr>
              <a:t>its </a:t>
            </a:r>
            <a:r>
              <a:rPr sz="1588" dirty="0">
                <a:solidFill>
                  <a:srgbClr val="0000CC"/>
                </a:solidFill>
                <a:latin typeface="Arial"/>
                <a:cs typeface="Arial"/>
              </a:rPr>
              <a:t>other</a:t>
            </a:r>
            <a:r>
              <a:rPr sz="1588" spc="35" dirty="0">
                <a:solidFill>
                  <a:srgbClr val="0000CC"/>
                </a:solidFill>
                <a:latin typeface="Arial"/>
                <a:cs typeface="Arial"/>
              </a:rPr>
              <a:t> </a:t>
            </a:r>
            <a:r>
              <a:rPr sz="1588" spc="-4" dirty="0">
                <a:solidFill>
                  <a:srgbClr val="0000CC"/>
                </a:solidFill>
                <a:latin typeface="Arial"/>
                <a:cs typeface="Arial"/>
              </a:rPr>
              <a:t>functions.</a:t>
            </a:r>
            <a:endParaRPr sz="1588" dirty="0">
              <a:solidFill>
                <a:srgbClr val="0000CC"/>
              </a:solidFill>
              <a:latin typeface="Arial"/>
              <a:cs typeface="Arial"/>
            </a:endParaRPr>
          </a:p>
          <a:p>
            <a:pPr marL="314902" marR="14008" indent="-304256" defTabSz="806867">
              <a:spcBef>
                <a:spcPts val="415"/>
              </a:spcBef>
              <a:buFontTx/>
              <a:buChar char="•"/>
              <a:tabLst>
                <a:tab pos="314902" algn="l"/>
                <a:tab pos="315462" algn="l"/>
              </a:tabLst>
            </a:pPr>
            <a:r>
              <a:rPr sz="1765" dirty="0">
                <a:solidFill>
                  <a:srgbClr val="FF0000"/>
                </a:solidFill>
                <a:latin typeface="Arial"/>
                <a:cs typeface="Arial"/>
              </a:rPr>
              <a:t>The </a:t>
            </a:r>
            <a:r>
              <a:rPr sz="1765" spc="-9" dirty="0">
                <a:solidFill>
                  <a:srgbClr val="FF0000"/>
                </a:solidFill>
                <a:latin typeface="Arial"/>
                <a:cs typeface="Arial"/>
              </a:rPr>
              <a:t>HIDS </a:t>
            </a:r>
            <a:r>
              <a:rPr sz="1765" dirty="0">
                <a:solidFill>
                  <a:srgbClr val="FF0000"/>
                </a:solidFill>
                <a:latin typeface="Arial"/>
                <a:cs typeface="Arial"/>
              </a:rPr>
              <a:t>has </a:t>
            </a:r>
            <a:r>
              <a:rPr sz="1765" spc="-4" dirty="0">
                <a:solidFill>
                  <a:srgbClr val="FF0000"/>
                </a:solidFill>
                <a:latin typeface="Arial"/>
                <a:cs typeface="Arial"/>
              </a:rPr>
              <a:t>a </a:t>
            </a:r>
            <a:r>
              <a:rPr sz="1765" dirty="0">
                <a:solidFill>
                  <a:srgbClr val="FF0000"/>
                </a:solidFill>
                <a:latin typeface="Arial"/>
                <a:cs typeface="Arial"/>
              </a:rPr>
              <a:t>very </a:t>
            </a:r>
            <a:r>
              <a:rPr sz="1765" spc="-4" dirty="0">
                <a:solidFill>
                  <a:srgbClr val="FF0000"/>
                </a:solidFill>
                <a:latin typeface="Arial"/>
                <a:cs typeface="Arial"/>
              </a:rPr>
              <a:t>focused view </a:t>
            </a:r>
            <a:r>
              <a:rPr sz="1765" dirty="0">
                <a:solidFill>
                  <a:srgbClr val="FF0000"/>
                </a:solidFill>
                <a:latin typeface="Arial"/>
                <a:cs typeface="Arial"/>
              </a:rPr>
              <a:t>and </a:t>
            </a:r>
            <a:r>
              <a:rPr sz="1765" spc="-4" dirty="0">
                <a:solidFill>
                  <a:srgbClr val="FF0000"/>
                </a:solidFill>
                <a:latin typeface="Arial"/>
                <a:cs typeface="Arial"/>
              </a:rPr>
              <a:t>cannot relate </a:t>
            </a:r>
            <a:r>
              <a:rPr sz="1765" spc="4" dirty="0">
                <a:solidFill>
                  <a:srgbClr val="FF0000"/>
                </a:solidFill>
                <a:latin typeface="Arial"/>
                <a:cs typeface="Arial"/>
              </a:rPr>
              <a:t>to </a:t>
            </a:r>
            <a:r>
              <a:rPr sz="1765" dirty="0">
                <a:solidFill>
                  <a:srgbClr val="FF0000"/>
                </a:solidFill>
                <a:latin typeface="Arial"/>
                <a:cs typeface="Arial"/>
              </a:rPr>
              <a:t>activity </a:t>
            </a:r>
            <a:r>
              <a:rPr sz="1765" spc="-4" dirty="0">
                <a:solidFill>
                  <a:srgbClr val="FF0000"/>
                </a:solidFill>
                <a:latin typeface="Arial"/>
                <a:cs typeface="Arial"/>
              </a:rPr>
              <a:t>around  </a:t>
            </a:r>
            <a:r>
              <a:rPr sz="1765" spc="-9" dirty="0">
                <a:solidFill>
                  <a:srgbClr val="FF0000"/>
                </a:solidFill>
                <a:latin typeface="Arial"/>
                <a:cs typeface="Arial"/>
              </a:rPr>
              <a:t>it </a:t>
            </a:r>
            <a:r>
              <a:rPr sz="1765" spc="-4" dirty="0">
                <a:solidFill>
                  <a:srgbClr val="0000CC"/>
                </a:solidFill>
                <a:latin typeface="Arial"/>
                <a:cs typeface="Arial"/>
              </a:rPr>
              <a:t>– can </a:t>
            </a:r>
            <a:r>
              <a:rPr sz="1765" dirty="0">
                <a:solidFill>
                  <a:srgbClr val="0000CC"/>
                </a:solidFill>
                <a:latin typeface="Arial"/>
                <a:cs typeface="Arial"/>
              </a:rPr>
              <a:t>tell </a:t>
            </a:r>
            <a:r>
              <a:rPr sz="1765" spc="4" dirty="0">
                <a:solidFill>
                  <a:srgbClr val="0000CC"/>
                </a:solidFill>
                <a:latin typeface="Arial"/>
                <a:cs typeface="Arial"/>
              </a:rPr>
              <a:t>only </a:t>
            </a:r>
            <a:r>
              <a:rPr sz="1765" spc="-9" dirty="0">
                <a:solidFill>
                  <a:srgbClr val="0000CC"/>
                </a:solidFill>
                <a:latin typeface="Arial"/>
                <a:cs typeface="Arial"/>
              </a:rPr>
              <a:t>if the </a:t>
            </a:r>
            <a:r>
              <a:rPr sz="1765" spc="-4" dirty="0">
                <a:solidFill>
                  <a:srgbClr val="0000CC"/>
                </a:solidFill>
                <a:latin typeface="Arial"/>
                <a:cs typeface="Arial"/>
              </a:rPr>
              <a:t>system </a:t>
            </a:r>
            <a:r>
              <a:rPr sz="1765" spc="-9" dirty="0">
                <a:solidFill>
                  <a:srgbClr val="0000CC"/>
                </a:solidFill>
                <a:latin typeface="Arial"/>
                <a:cs typeface="Arial"/>
              </a:rPr>
              <a:t>it </a:t>
            </a:r>
            <a:r>
              <a:rPr sz="1765" spc="-13" dirty="0">
                <a:solidFill>
                  <a:srgbClr val="0000CC"/>
                </a:solidFill>
                <a:latin typeface="Arial"/>
                <a:cs typeface="Arial"/>
              </a:rPr>
              <a:t>is </a:t>
            </a:r>
            <a:r>
              <a:rPr sz="1765" spc="-4" dirty="0">
                <a:solidFill>
                  <a:srgbClr val="0000CC"/>
                </a:solidFill>
                <a:latin typeface="Arial"/>
                <a:cs typeface="Arial"/>
              </a:rPr>
              <a:t>running </a:t>
            </a:r>
            <a:r>
              <a:rPr sz="1765" spc="-9" dirty="0">
                <a:solidFill>
                  <a:srgbClr val="0000CC"/>
                </a:solidFill>
                <a:latin typeface="Arial"/>
                <a:cs typeface="Arial"/>
              </a:rPr>
              <a:t>on </a:t>
            </a:r>
            <a:r>
              <a:rPr sz="1765" spc="-13" dirty="0">
                <a:solidFill>
                  <a:srgbClr val="0000CC"/>
                </a:solidFill>
                <a:latin typeface="Arial"/>
                <a:cs typeface="Arial"/>
              </a:rPr>
              <a:t>is </a:t>
            </a:r>
            <a:r>
              <a:rPr sz="1765" spc="-4" dirty="0">
                <a:solidFill>
                  <a:srgbClr val="0000CC"/>
                </a:solidFill>
                <a:latin typeface="Arial"/>
                <a:cs typeface="Arial"/>
              </a:rPr>
              <a:t>under</a:t>
            </a:r>
            <a:r>
              <a:rPr sz="1765" spc="71" dirty="0">
                <a:solidFill>
                  <a:srgbClr val="0000CC"/>
                </a:solidFill>
                <a:latin typeface="Arial"/>
                <a:cs typeface="Arial"/>
              </a:rPr>
              <a:t> </a:t>
            </a:r>
            <a:r>
              <a:rPr sz="1765" spc="-4" dirty="0">
                <a:solidFill>
                  <a:srgbClr val="0000CC"/>
                </a:solidFill>
                <a:latin typeface="Arial"/>
                <a:cs typeface="Arial"/>
              </a:rPr>
              <a:t>attack.</a:t>
            </a:r>
            <a:endParaRPr sz="1765" dirty="0">
              <a:solidFill>
                <a:srgbClr val="0000CC"/>
              </a:solidFill>
              <a:latin typeface="Arial"/>
              <a:cs typeface="Arial"/>
            </a:endParaRPr>
          </a:p>
          <a:p>
            <a:pPr marL="314902" indent="-304256" defTabSz="806867">
              <a:spcBef>
                <a:spcPts val="424"/>
              </a:spcBef>
              <a:buFontTx/>
              <a:buChar char="•"/>
              <a:tabLst>
                <a:tab pos="314902" algn="l"/>
                <a:tab pos="315462" algn="l"/>
              </a:tabLst>
            </a:pPr>
            <a:r>
              <a:rPr sz="1765" dirty="0">
                <a:solidFill>
                  <a:srgbClr val="FF0000"/>
                </a:solidFill>
                <a:latin typeface="Arial"/>
                <a:cs typeface="Arial"/>
              </a:rPr>
              <a:t>The </a:t>
            </a:r>
            <a:r>
              <a:rPr sz="1765" spc="-9" dirty="0">
                <a:solidFill>
                  <a:srgbClr val="FF0000"/>
                </a:solidFill>
                <a:latin typeface="Arial"/>
                <a:cs typeface="Arial"/>
              </a:rPr>
              <a:t>HIDS, if logged </a:t>
            </a:r>
            <a:r>
              <a:rPr sz="1765" spc="-4" dirty="0">
                <a:solidFill>
                  <a:srgbClr val="FF0000"/>
                </a:solidFill>
                <a:latin typeface="Arial"/>
                <a:cs typeface="Arial"/>
              </a:rPr>
              <a:t>locally, </a:t>
            </a:r>
            <a:r>
              <a:rPr sz="1765" spc="-9" dirty="0">
                <a:solidFill>
                  <a:srgbClr val="FF0000"/>
                </a:solidFill>
                <a:latin typeface="Arial"/>
                <a:cs typeface="Arial"/>
              </a:rPr>
              <a:t>could be </a:t>
            </a:r>
            <a:r>
              <a:rPr sz="1765" spc="-4" dirty="0">
                <a:solidFill>
                  <a:srgbClr val="FF0000"/>
                </a:solidFill>
                <a:latin typeface="Arial"/>
                <a:cs typeface="Arial"/>
              </a:rPr>
              <a:t>compromised </a:t>
            </a:r>
            <a:r>
              <a:rPr sz="1765" spc="-9" dirty="0">
                <a:solidFill>
                  <a:srgbClr val="FF0000"/>
                </a:solidFill>
                <a:latin typeface="Arial"/>
                <a:cs typeface="Arial"/>
              </a:rPr>
              <a:t>or</a:t>
            </a:r>
            <a:r>
              <a:rPr sz="1765" spc="115" dirty="0">
                <a:solidFill>
                  <a:srgbClr val="FF0000"/>
                </a:solidFill>
                <a:latin typeface="Arial"/>
                <a:cs typeface="Arial"/>
              </a:rPr>
              <a:t> </a:t>
            </a:r>
            <a:r>
              <a:rPr sz="1765" spc="-4" dirty="0">
                <a:solidFill>
                  <a:srgbClr val="FF0000"/>
                </a:solidFill>
                <a:latin typeface="Arial"/>
                <a:cs typeface="Arial"/>
              </a:rPr>
              <a:t>disabled.</a:t>
            </a:r>
            <a:endParaRPr sz="1765" dirty="0">
              <a:solidFill>
                <a:srgbClr val="FF0000"/>
              </a:solidFill>
              <a:latin typeface="Arial"/>
              <a:cs typeface="Arial"/>
            </a:endParaRPr>
          </a:p>
          <a:p>
            <a:pPr marL="667346" marR="4483" lvl="1" indent="-253266" defTabSz="806867">
              <a:spcBef>
                <a:spcPts val="388"/>
              </a:spcBef>
              <a:buFontTx/>
              <a:buChar char="–"/>
              <a:tabLst>
                <a:tab pos="667346" algn="l"/>
                <a:tab pos="667906" algn="l"/>
              </a:tabLst>
            </a:pPr>
            <a:r>
              <a:rPr sz="1588" dirty="0">
                <a:solidFill>
                  <a:srgbClr val="0000CC"/>
                </a:solidFill>
                <a:latin typeface="Arial"/>
                <a:cs typeface="Arial"/>
              </a:rPr>
              <a:t>If the </a:t>
            </a:r>
            <a:r>
              <a:rPr sz="1588" spc="-4" dirty="0">
                <a:solidFill>
                  <a:srgbClr val="0000CC"/>
                </a:solidFill>
                <a:latin typeface="Arial"/>
                <a:cs typeface="Arial"/>
              </a:rPr>
              <a:t>HIDS stores </a:t>
            </a:r>
            <a:r>
              <a:rPr sz="1588" dirty="0">
                <a:solidFill>
                  <a:srgbClr val="0000CC"/>
                </a:solidFill>
                <a:latin typeface="Arial"/>
                <a:cs typeface="Arial"/>
              </a:rPr>
              <a:t>its </a:t>
            </a:r>
            <a:r>
              <a:rPr sz="1588" spc="-9" dirty="0">
                <a:solidFill>
                  <a:srgbClr val="0000CC"/>
                </a:solidFill>
                <a:latin typeface="Arial"/>
                <a:cs typeface="Arial"/>
              </a:rPr>
              <a:t>generated </a:t>
            </a:r>
            <a:r>
              <a:rPr sz="1588" spc="-4" dirty="0">
                <a:solidFill>
                  <a:srgbClr val="0000CC"/>
                </a:solidFill>
                <a:latin typeface="Arial"/>
                <a:cs typeface="Arial"/>
              </a:rPr>
              <a:t>alarm </a:t>
            </a:r>
            <a:r>
              <a:rPr sz="1588" spc="-9" dirty="0">
                <a:solidFill>
                  <a:srgbClr val="0000CC"/>
                </a:solidFill>
                <a:latin typeface="Arial"/>
                <a:cs typeface="Arial"/>
              </a:rPr>
              <a:t>traffic </a:t>
            </a:r>
            <a:r>
              <a:rPr sz="1588" spc="-13" dirty="0">
                <a:solidFill>
                  <a:srgbClr val="0000CC"/>
                </a:solidFill>
                <a:latin typeface="Arial"/>
                <a:cs typeface="Arial"/>
              </a:rPr>
              <a:t>on </a:t>
            </a:r>
            <a:r>
              <a:rPr sz="1588" spc="-9" dirty="0">
                <a:solidFill>
                  <a:srgbClr val="0000CC"/>
                </a:solidFill>
                <a:latin typeface="Arial"/>
                <a:cs typeface="Arial"/>
              </a:rPr>
              <a:t>the local </a:t>
            </a:r>
            <a:r>
              <a:rPr sz="1588" spc="-4" dirty="0">
                <a:solidFill>
                  <a:srgbClr val="0000CC"/>
                </a:solidFill>
                <a:latin typeface="Arial"/>
                <a:cs typeface="Arial"/>
              </a:rPr>
              <a:t>system, </a:t>
            </a:r>
            <a:r>
              <a:rPr sz="1588" spc="-13" dirty="0">
                <a:solidFill>
                  <a:srgbClr val="0000CC"/>
                </a:solidFill>
                <a:latin typeface="Arial"/>
                <a:cs typeface="Arial"/>
              </a:rPr>
              <a:t>an  </a:t>
            </a:r>
            <a:r>
              <a:rPr sz="1588" dirty="0">
                <a:solidFill>
                  <a:srgbClr val="0000CC"/>
                </a:solidFill>
                <a:latin typeface="Arial"/>
                <a:cs typeface="Arial"/>
              </a:rPr>
              <a:t>attacker </a:t>
            </a:r>
            <a:r>
              <a:rPr sz="1588" spc="-9" dirty="0">
                <a:solidFill>
                  <a:srgbClr val="0000CC"/>
                </a:solidFill>
                <a:latin typeface="Arial"/>
                <a:cs typeface="Arial"/>
              </a:rPr>
              <a:t>who </a:t>
            </a:r>
            <a:r>
              <a:rPr sz="1588" spc="-13" dirty="0">
                <a:solidFill>
                  <a:srgbClr val="0000CC"/>
                </a:solidFill>
                <a:latin typeface="Arial"/>
                <a:cs typeface="Arial"/>
              </a:rPr>
              <a:t>is </a:t>
            </a:r>
            <a:r>
              <a:rPr sz="1588" spc="-4" dirty="0">
                <a:solidFill>
                  <a:srgbClr val="0000CC"/>
                </a:solidFill>
                <a:latin typeface="Arial"/>
                <a:cs typeface="Arial"/>
              </a:rPr>
              <a:t>successful </a:t>
            </a:r>
            <a:r>
              <a:rPr sz="1588" dirty="0">
                <a:solidFill>
                  <a:srgbClr val="0000CC"/>
                </a:solidFill>
                <a:latin typeface="Arial"/>
                <a:cs typeface="Arial"/>
              </a:rPr>
              <a:t>in </a:t>
            </a:r>
            <a:r>
              <a:rPr sz="1588" spc="-4" dirty="0">
                <a:solidFill>
                  <a:srgbClr val="0000CC"/>
                </a:solidFill>
                <a:latin typeface="Arial"/>
                <a:cs typeface="Arial"/>
              </a:rPr>
              <a:t>breaking </a:t>
            </a:r>
            <a:r>
              <a:rPr sz="1588" dirty="0">
                <a:solidFill>
                  <a:srgbClr val="0000CC"/>
                </a:solidFill>
                <a:latin typeface="Arial"/>
                <a:cs typeface="Arial"/>
              </a:rPr>
              <a:t>into the </a:t>
            </a:r>
            <a:r>
              <a:rPr sz="1588" spc="-4" dirty="0">
                <a:solidFill>
                  <a:srgbClr val="0000CC"/>
                </a:solidFill>
                <a:latin typeface="Arial"/>
                <a:cs typeface="Arial"/>
              </a:rPr>
              <a:t>system </a:t>
            </a:r>
            <a:r>
              <a:rPr sz="1588" dirty="0">
                <a:solidFill>
                  <a:srgbClr val="0000CC"/>
                </a:solidFill>
                <a:latin typeface="Arial"/>
                <a:cs typeface="Arial"/>
              </a:rPr>
              <a:t>may </a:t>
            </a:r>
            <a:r>
              <a:rPr sz="1588" spc="-13" dirty="0">
                <a:solidFill>
                  <a:srgbClr val="0000CC"/>
                </a:solidFill>
                <a:latin typeface="Arial"/>
                <a:cs typeface="Arial"/>
              </a:rPr>
              <a:t>be </a:t>
            </a:r>
            <a:r>
              <a:rPr sz="1588" spc="-4" dirty="0">
                <a:solidFill>
                  <a:srgbClr val="0000CC"/>
                </a:solidFill>
                <a:latin typeface="Arial"/>
                <a:cs typeface="Arial"/>
              </a:rPr>
              <a:t>able </a:t>
            </a:r>
            <a:r>
              <a:rPr sz="1588" dirty="0">
                <a:solidFill>
                  <a:srgbClr val="0000CC"/>
                </a:solidFill>
                <a:latin typeface="Arial"/>
                <a:cs typeface="Arial"/>
              </a:rPr>
              <a:t>to  </a:t>
            </a:r>
            <a:r>
              <a:rPr sz="1588" spc="-4" dirty="0">
                <a:solidFill>
                  <a:srgbClr val="0000CC"/>
                </a:solidFill>
                <a:latin typeface="Arial"/>
                <a:cs typeface="Arial"/>
              </a:rPr>
              <a:t>modify </a:t>
            </a:r>
            <a:r>
              <a:rPr sz="1588" dirty="0">
                <a:solidFill>
                  <a:srgbClr val="0000CC"/>
                </a:solidFill>
                <a:latin typeface="Arial"/>
                <a:cs typeface="Arial"/>
              </a:rPr>
              <a:t>or </a:t>
            </a:r>
            <a:r>
              <a:rPr sz="1588" spc="-9" dirty="0">
                <a:solidFill>
                  <a:srgbClr val="0000CC"/>
                </a:solidFill>
                <a:latin typeface="Arial"/>
                <a:cs typeface="Arial"/>
              </a:rPr>
              <a:t>delete </a:t>
            </a:r>
            <a:r>
              <a:rPr sz="1588" spc="-4" dirty="0">
                <a:solidFill>
                  <a:srgbClr val="0000CC"/>
                </a:solidFill>
                <a:latin typeface="Arial"/>
                <a:cs typeface="Arial"/>
              </a:rPr>
              <a:t>those alarms. Even though </a:t>
            </a:r>
            <a:r>
              <a:rPr sz="1588" dirty="0">
                <a:solidFill>
                  <a:srgbClr val="0000CC"/>
                </a:solidFill>
                <a:latin typeface="Arial"/>
                <a:cs typeface="Arial"/>
              </a:rPr>
              <a:t>the </a:t>
            </a:r>
            <a:r>
              <a:rPr sz="1588" spc="-4" dirty="0">
                <a:solidFill>
                  <a:srgbClr val="0000CC"/>
                </a:solidFill>
                <a:latin typeface="Arial"/>
                <a:cs typeface="Arial"/>
              </a:rPr>
              <a:t>presence </a:t>
            </a:r>
            <a:r>
              <a:rPr sz="1588" dirty="0">
                <a:solidFill>
                  <a:srgbClr val="0000CC"/>
                </a:solidFill>
                <a:latin typeface="Arial"/>
                <a:cs typeface="Arial"/>
              </a:rPr>
              <a:t>of an </a:t>
            </a:r>
            <a:r>
              <a:rPr sz="1588" spc="-4" dirty="0">
                <a:solidFill>
                  <a:srgbClr val="0000CC"/>
                </a:solidFill>
                <a:latin typeface="Arial"/>
                <a:cs typeface="Arial"/>
              </a:rPr>
              <a:t>empty </a:t>
            </a:r>
            <a:r>
              <a:rPr sz="1588" spc="-9" dirty="0">
                <a:solidFill>
                  <a:srgbClr val="0000CC"/>
                </a:solidFill>
                <a:latin typeface="Arial"/>
                <a:cs typeface="Arial"/>
              </a:rPr>
              <a:t>log  </a:t>
            </a:r>
            <a:r>
              <a:rPr sz="1588" dirty="0">
                <a:solidFill>
                  <a:srgbClr val="0000CC"/>
                </a:solidFill>
                <a:latin typeface="Arial"/>
                <a:cs typeface="Arial"/>
              </a:rPr>
              <a:t>file </a:t>
            </a:r>
            <a:r>
              <a:rPr sz="1588" spc="-4" dirty="0">
                <a:solidFill>
                  <a:srgbClr val="0000CC"/>
                </a:solidFill>
                <a:latin typeface="Arial"/>
                <a:cs typeface="Arial"/>
              </a:rPr>
              <a:t>could indicate that </a:t>
            </a:r>
            <a:r>
              <a:rPr sz="1588" spc="-9" dirty="0">
                <a:solidFill>
                  <a:srgbClr val="0000CC"/>
                </a:solidFill>
                <a:latin typeface="Arial"/>
                <a:cs typeface="Arial"/>
              </a:rPr>
              <a:t>the </a:t>
            </a:r>
            <a:r>
              <a:rPr sz="1588" spc="-4" dirty="0">
                <a:solidFill>
                  <a:srgbClr val="0000CC"/>
                </a:solidFill>
                <a:latin typeface="Arial"/>
                <a:cs typeface="Arial"/>
              </a:rPr>
              <a:t>system </a:t>
            </a:r>
            <a:r>
              <a:rPr sz="1588" spc="-9" dirty="0">
                <a:solidFill>
                  <a:srgbClr val="0000CC"/>
                </a:solidFill>
                <a:latin typeface="Arial"/>
                <a:cs typeface="Arial"/>
              </a:rPr>
              <a:t>was </a:t>
            </a:r>
            <a:r>
              <a:rPr sz="1588" spc="-4" dirty="0">
                <a:solidFill>
                  <a:srgbClr val="0000CC"/>
                </a:solidFill>
                <a:latin typeface="Arial"/>
                <a:cs typeface="Arial"/>
              </a:rPr>
              <a:t>attacked, </a:t>
            </a:r>
            <a:r>
              <a:rPr sz="1588" dirty="0">
                <a:solidFill>
                  <a:srgbClr val="0000CC"/>
                </a:solidFill>
                <a:latin typeface="Arial"/>
                <a:cs typeface="Arial"/>
              </a:rPr>
              <a:t>it </a:t>
            </a:r>
            <a:r>
              <a:rPr sz="1588" spc="-9" dirty="0">
                <a:solidFill>
                  <a:srgbClr val="0000CC"/>
                </a:solidFill>
                <a:latin typeface="Arial"/>
                <a:cs typeface="Arial"/>
              </a:rPr>
              <a:t>would not </a:t>
            </a:r>
            <a:r>
              <a:rPr sz="1588" dirty="0">
                <a:solidFill>
                  <a:srgbClr val="0000CC"/>
                </a:solidFill>
                <a:latin typeface="Arial"/>
                <a:cs typeface="Arial"/>
              </a:rPr>
              <a:t>be </a:t>
            </a:r>
            <a:r>
              <a:rPr sz="1588" spc="-4" dirty="0">
                <a:solidFill>
                  <a:srgbClr val="0000CC"/>
                </a:solidFill>
                <a:latin typeface="Arial"/>
                <a:cs typeface="Arial"/>
              </a:rPr>
              <a:t>possible </a:t>
            </a:r>
            <a:r>
              <a:rPr sz="1588" dirty="0">
                <a:solidFill>
                  <a:srgbClr val="0000CC"/>
                </a:solidFill>
                <a:latin typeface="Arial"/>
                <a:cs typeface="Arial"/>
              </a:rPr>
              <a:t>to  conduct any </a:t>
            </a:r>
            <a:r>
              <a:rPr sz="1588" spc="-4" dirty="0">
                <a:solidFill>
                  <a:srgbClr val="0000CC"/>
                </a:solidFill>
                <a:latin typeface="Arial"/>
                <a:cs typeface="Arial"/>
              </a:rPr>
              <a:t>sort </a:t>
            </a:r>
            <a:r>
              <a:rPr sz="1588" spc="-9" dirty="0">
                <a:solidFill>
                  <a:srgbClr val="0000CC"/>
                </a:solidFill>
                <a:latin typeface="Arial"/>
                <a:cs typeface="Arial"/>
              </a:rPr>
              <a:t>of </a:t>
            </a:r>
            <a:r>
              <a:rPr sz="1588" spc="-4" dirty="0">
                <a:solidFill>
                  <a:srgbClr val="0000CC"/>
                </a:solidFill>
                <a:latin typeface="Arial"/>
                <a:cs typeface="Arial"/>
              </a:rPr>
              <a:t>post-incident investigation.</a:t>
            </a:r>
            <a:endParaRPr sz="1588" dirty="0">
              <a:solidFill>
                <a:srgbClr val="0000CC"/>
              </a:solidFill>
              <a:latin typeface="Arial"/>
              <a:cs typeface="Arial"/>
            </a:endParaRPr>
          </a:p>
          <a:p>
            <a:pPr marL="667346" marR="95255" lvl="1" indent="-253266" defTabSz="806867">
              <a:spcBef>
                <a:spcPts val="405"/>
              </a:spcBef>
              <a:buFont typeface="Arial"/>
              <a:buChar char="–"/>
              <a:tabLst>
                <a:tab pos="667346" algn="l"/>
                <a:tab pos="667906" algn="l"/>
              </a:tabLst>
            </a:pPr>
            <a:r>
              <a:rPr sz="1588" b="1" spc="-4" dirty="0">
                <a:solidFill>
                  <a:srgbClr val="0000CC"/>
                </a:solidFill>
                <a:latin typeface="Arial"/>
                <a:cs typeface="Arial"/>
              </a:rPr>
              <a:t>Solution: </a:t>
            </a:r>
            <a:r>
              <a:rPr sz="1588" dirty="0">
                <a:solidFill>
                  <a:srgbClr val="0000CC"/>
                </a:solidFill>
                <a:latin typeface="Arial"/>
                <a:cs typeface="Arial"/>
              </a:rPr>
              <a:t>It </a:t>
            </a:r>
            <a:r>
              <a:rPr sz="1588" spc="-4" dirty="0">
                <a:solidFill>
                  <a:srgbClr val="0000CC"/>
                </a:solidFill>
                <a:latin typeface="Arial"/>
                <a:cs typeface="Arial"/>
              </a:rPr>
              <a:t>would </a:t>
            </a:r>
            <a:r>
              <a:rPr sz="1588" spc="-13" dirty="0">
                <a:solidFill>
                  <a:srgbClr val="0000CC"/>
                </a:solidFill>
                <a:latin typeface="Arial"/>
                <a:cs typeface="Arial"/>
              </a:rPr>
              <a:t>be </a:t>
            </a:r>
            <a:r>
              <a:rPr sz="1588" spc="-4" dirty="0">
                <a:solidFill>
                  <a:srgbClr val="0000CC"/>
                </a:solidFill>
                <a:latin typeface="Arial"/>
                <a:cs typeface="Arial"/>
              </a:rPr>
              <a:t>a better </a:t>
            </a:r>
            <a:r>
              <a:rPr sz="1588" dirty="0">
                <a:solidFill>
                  <a:srgbClr val="0000CC"/>
                </a:solidFill>
                <a:latin typeface="Arial"/>
                <a:cs typeface="Arial"/>
              </a:rPr>
              <a:t>security </a:t>
            </a:r>
            <a:r>
              <a:rPr sz="1588" spc="-4" dirty="0">
                <a:solidFill>
                  <a:srgbClr val="0000CC"/>
                </a:solidFill>
                <a:latin typeface="Arial"/>
                <a:cs typeface="Arial"/>
              </a:rPr>
              <a:t>practice </a:t>
            </a:r>
            <a:r>
              <a:rPr sz="1588" dirty="0">
                <a:solidFill>
                  <a:srgbClr val="0000CC"/>
                </a:solidFill>
                <a:latin typeface="Arial"/>
                <a:cs typeface="Arial"/>
              </a:rPr>
              <a:t>to store or </a:t>
            </a:r>
            <a:r>
              <a:rPr sz="1588" spc="-4" dirty="0">
                <a:solidFill>
                  <a:srgbClr val="0000CC"/>
                </a:solidFill>
                <a:latin typeface="Arial"/>
                <a:cs typeface="Arial"/>
              </a:rPr>
              <a:t>make a copy </a:t>
            </a:r>
            <a:r>
              <a:rPr sz="1588" dirty="0">
                <a:solidFill>
                  <a:srgbClr val="0000CC"/>
                </a:solidFill>
                <a:latin typeface="Arial"/>
                <a:cs typeface="Arial"/>
              </a:rPr>
              <a:t>of  the </a:t>
            </a:r>
            <a:r>
              <a:rPr sz="1588" spc="-9" dirty="0">
                <a:solidFill>
                  <a:srgbClr val="0000CC"/>
                </a:solidFill>
                <a:latin typeface="Arial"/>
                <a:cs typeface="Arial"/>
              </a:rPr>
              <a:t>log </a:t>
            </a:r>
            <a:r>
              <a:rPr sz="1588" spc="-4" dirty="0">
                <a:solidFill>
                  <a:srgbClr val="0000CC"/>
                </a:solidFill>
                <a:latin typeface="Arial"/>
                <a:cs typeface="Arial"/>
              </a:rPr>
              <a:t>information </a:t>
            </a:r>
            <a:r>
              <a:rPr sz="1588" spc="-9" dirty="0">
                <a:solidFill>
                  <a:srgbClr val="0000CC"/>
                </a:solidFill>
                <a:latin typeface="Arial"/>
                <a:cs typeface="Arial"/>
              </a:rPr>
              <a:t>(at least </a:t>
            </a:r>
            <a:r>
              <a:rPr sz="1588" spc="-4" dirty="0">
                <a:solidFill>
                  <a:srgbClr val="0000CC"/>
                </a:solidFill>
                <a:latin typeface="Arial"/>
                <a:cs typeface="Arial"/>
              </a:rPr>
              <a:t>security-related) </a:t>
            </a:r>
            <a:r>
              <a:rPr sz="1588" dirty="0">
                <a:solidFill>
                  <a:srgbClr val="0000CC"/>
                </a:solidFill>
                <a:latin typeface="Arial"/>
                <a:cs typeface="Arial"/>
              </a:rPr>
              <a:t>on </a:t>
            </a:r>
            <a:r>
              <a:rPr sz="1588" spc="-4" dirty="0">
                <a:solidFill>
                  <a:srgbClr val="0000CC"/>
                </a:solidFill>
                <a:latin typeface="Arial"/>
                <a:cs typeface="Arial"/>
              </a:rPr>
              <a:t>a </a:t>
            </a:r>
            <a:r>
              <a:rPr sz="1588" dirty="0">
                <a:solidFill>
                  <a:srgbClr val="0000CC"/>
                </a:solidFill>
                <a:latin typeface="Arial"/>
                <a:cs typeface="Arial"/>
              </a:rPr>
              <a:t>separate</a:t>
            </a:r>
            <a:r>
              <a:rPr sz="1588" spc="53" dirty="0">
                <a:solidFill>
                  <a:srgbClr val="0000CC"/>
                </a:solidFill>
                <a:latin typeface="Arial"/>
                <a:cs typeface="Arial"/>
              </a:rPr>
              <a:t> </a:t>
            </a:r>
            <a:r>
              <a:rPr sz="1588" spc="-4" dirty="0">
                <a:solidFill>
                  <a:srgbClr val="0000CC"/>
                </a:solidFill>
                <a:latin typeface="Arial"/>
                <a:cs typeface="Arial"/>
              </a:rPr>
              <a:t>system.</a:t>
            </a:r>
            <a:endParaRPr sz="1588" dirty="0">
              <a:solidFill>
                <a:srgbClr val="0000CC"/>
              </a:solidFill>
              <a:latin typeface="Arial"/>
              <a:cs typeface="Arial"/>
            </a:endParaRPr>
          </a:p>
        </p:txBody>
      </p:sp>
      <p:sp>
        <p:nvSpPr>
          <p:cNvPr id="4" name="Title 5">
            <a:extLst>
              <a:ext uri="{FF2B5EF4-FFF2-40B4-BE49-F238E27FC236}">
                <a16:creationId xmlns:a16="http://schemas.microsoft.com/office/drawing/2014/main" id="{F258C8D7-16CE-4B8B-AC75-4C6C3130AB2F}"/>
              </a:ext>
            </a:extLst>
          </p:cNvPr>
          <p:cNvSpPr txBox="1">
            <a:spLocks/>
          </p:cNvSpPr>
          <p:nvPr/>
        </p:nvSpPr>
        <p:spPr>
          <a:xfrm>
            <a:off x="685800" y="6555545"/>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- 5 / UNIT - 1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20868" y="1676400"/>
            <a:ext cx="7102263"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lumMod val="95000"/>
                    <a:lumOff val="5000"/>
                  </a:schemeClr>
                </a:solidFill>
              </a:rPr>
              <a:t>MALICIOUS SOFTWARE</a:t>
            </a:r>
          </a:p>
        </p:txBody>
      </p:sp>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2"/>
          </p:nvPr>
        </p:nvSpPr>
        <p:spPr/>
        <p:txBody>
          <a:bodyPr/>
          <a:lstStyle/>
          <a:p>
            <a:fld id="{44DB4584-4A37-48A7-BAA7-14E12651859D}" type="slidenum">
              <a:rPr lang="en-US" smtClean="0"/>
              <a:t>188</a:t>
            </a:fld>
            <a:endParaRPr lang="en-US"/>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2" descr="IDS/IPS - SME, I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563" y="2840988"/>
            <a:ext cx="3908637" cy="285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1196"/>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2"/>
          </p:nvPr>
        </p:nvSpPr>
        <p:spPr/>
        <p:txBody>
          <a:bodyPr/>
          <a:lstStyle/>
          <a:p>
            <a:fld id="{44DB4584-4A37-48A7-BAA7-14E12651859D}" type="slidenum">
              <a:rPr lang="en-US" smtClean="0"/>
              <a:t>189</a:t>
            </a:fld>
            <a:endParaRPr lang="en-US"/>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2" descr="Operatin g Systems: Internals and Design Principles Chapter 3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564" y="975367"/>
            <a:ext cx="7773189" cy="582989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962794" y="2524057"/>
            <a:ext cx="3620812" cy="4011760"/>
          </a:xfrm>
          <a:prstGeom prst="rect">
            <a:avLst/>
          </a:prstGeom>
          <a:noFill/>
          <a:ln w="889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622791">
            <a:off x="7089309" y="3637482"/>
            <a:ext cx="1794141" cy="1286393"/>
          </a:xfrm>
          <a:prstGeom prst="rightArrow">
            <a:avLst/>
          </a:prstGeom>
          <a:solidFill>
            <a:srgbClr val="00B050"/>
          </a:solidFill>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559558" y="4267200"/>
            <a:ext cx="5321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364845"/>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What is a Switch?</a:t>
            </a:r>
          </a:p>
        </p:txBody>
      </p:sp>
      <p:sp>
        <p:nvSpPr>
          <p:cNvPr id="3" name="Content Placeholder 2"/>
          <p:cNvSpPr>
            <a:spLocks noGrp="1"/>
          </p:cNvSpPr>
          <p:nvPr>
            <p:ph idx="1"/>
          </p:nvPr>
        </p:nvSpPr>
        <p:spPr/>
        <p:txBody>
          <a:bodyPr/>
          <a:lstStyle/>
          <a:p>
            <a:pPr algn="just"/>
            <a:r>
              <a:rPr lang="en-US" dirty="0">
                <a:solidFill>
                  <a:srgbClr val="0000CC"/>
                </a:solidFill>
                <a:latin typeface="Arial" panose="020B0604020202020204" pitchFamily="34" charset="0"/>
                <a:cs typeface="Arial" panose="020B0604020202020204" pitchFamily="34" charset="0"/>
              </a:rPr>
              <a:t>Switches look </a:t>
            </a:r>
            <a:r>
              <a:rPr lang="en-US" dirty="0">
                <a:solidFill>
                  <a:srgbClr val="0EA246"/>
                </a:solidFill>
                <a:latin typeface="Arial" panose="020B0604020202020204" pitchFamily="34" charset="0"/>
                <a:cs typeface="Arial" panose="020B0604020202020204" pitchFamily="34" charset="0"/>
              </a:rPr>
              <a:t>similar to hubs </a:t>
            </a:r>
            <a:r>
              <a:rPr lang="en-US" dirty="0">
                <a:solidFill>
                  <a:srgbClr val="0000CC"/>
                </a:solidFill>
                <a:latin typeface="Arial" panose="020B0604020202020204" pitchFamily="34" charset="0"/>
                <a:cs typeface="Arial" panose="020B0604020202020204" pitchFamily="34" charset="0"/>
              </a:rPr>
              <a:t>in that they are rectangular in shape. </a:t>
            </a:r>
          </a:p>
          <a:p>
            <a:pPr algn="just"/>
            <a:r>
              <a:rPr lang="en-US" dirty="0">
                <a:solidFill>
                  <a:srgbClr val="0000CC"/>
                </a:solidFill>
                <a:latin typeface="Arial" panose="020B0604020202020204" pitchFamily="34" charset="0"/>
                <a:cs typeface="Arial" panose="020B0604020202020204" pitchFamily="34" charset="0"/>
              </a:rPr>
              <a:t>Manageable switches are usually a </a:t>
            </a:r>
            <a:r>
              <a:rPr lang="en-US" dirty="0">
                <a:solidFill>
                  <a:srgbClr val="0EA246"/>
                </a:solidFill>
                <a:latin typeface="Arial" panose="020B0604020202020204" pitchFamily="34" charset="0"/>
                <a:cs typeface="Arial" panose="020B0604020202020204" pitchFamily="34" charset="0"/>
              </a:rPr>
              <a:t>little bigger </a:t>
            </a:r>
            <a:r>
              <a:rPr lang="en-US" dirty="0">
                <a:solidFill>
                  <a:srgbClr val="0000CC"/>
                </a:solidFill>
                <a:latin typeface="Arial" panose="020B0604020202020204" pitchFamily="34" charset="0"/>
                <a:cs typeface="Arial" panose="020B0604020202020204" pitchFamily="34" charset="0"/>
              </a:rPr>
              <a:t>than unmanageable switches. </a:t>
            </a:r>
          </a:p>
          <a:p>
            <a:pPr algn="just"/>
            <a:r>
              <a:rPr lang="en-US" dirty="0">
                <a:solidFill>
                  <a:srgbClr val="0000CC"/>
                </a:solidFill>
                <a:latin typeface="Arial" panose="020B0604020202020204" pitchFamily="34" charset="0"/>
                <a:cs typeface="Arial" panose="020B0604020202020204" pitchFamily="34" charset="0"/>
              </a:rPr>
              <a:t>A switch also has </a:t>
            </a:r>
            <a:r>
              <a:rPr lang="en-US" dirty="0">
                <a:solidFill>
                  <a:srgbClr val="0EA246"/>
                </a:solidFill>
                <a:latin typeface="Arial" panose="020B0604020202020204" pitchFamily="34" charset="0"/>
                <a:cs typeface="Arial" panose="020B0604020202020204" pitchFamily="34" charset="0"/>
              </a:rPr>
              <a:t>ports on the back</a:t>
            </a:r>
            <a:r>
              <a:rPr lang="en-US" dirty="0">
                <a:solidFill>
                  <a:srgbClr val="0000CC"/>
                </a:solidFill>
                <a:latin typeface="Arial" panose="020B0604020202020204" pitchFamily="34" charset="0"/>
                <a:cs typeface="Arial" panose="020B0604020202020204" pitchFamily="34" charset="0"/>
              </a:rPr>
              <a:t>. </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pic>
        <p:nvPicPr>
          <p:cNvPr id="6" name="Picture 5"/>
          <p:cNvPicPr>
            <a:picLocks noChangeAspect="1"/>
          </p:cNvPicPr>
          <p:nvPr/>
        </p:nvPicPr>
        <p:blipFill>
          <a:blip r:embed="rId2"/>
          <a:stretch>
            <a:fillRect/>
          </a:stretch>
        </p:blipFill>
        <p:spPr>
          <a:xfrm>
            <a:off x="3352800" y="4572000"/>
            <a:ext cx="2790825" cy="1295400"/>
          </a:xfrm>
          <a:prstGeom prst="rect">
            <a:avLst/>
          </a:prstGeom>
        </p:spPr>
      </p:pic>
    </p:spTree>
    <p:extLst>
      <p:ext uri="{BB962C8B-B14F-4D97-AF65-F5344CB8AC3E}">
        <p14:creationId xmlns:p14="http://schemas.microsoft.com/office/powerpoint/2010/main" val="20813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5"/>
          <p:cNvSpPr>
            <a:spLocks noGrp="1"/>
          </p:cNvSpPr>
          <p:nvPr>
            <p:ph idx="1"/>
          </p:nvPr>
        </p:nvSpPr>
        <p:spPr>
          <a:xfrm>
            <a:off x="429904" y="1477947"/>
            <a:ext cx="8229600" cy="4525963"/>
          </a:xfrm>
        </p:spPr>
        <p:txBody>
          <a:bodyPr/>
          <a:lstStyle/>
          <a:p>
            <a:r>
              <a:rPr lang="en-IN" dirty="0"/>
              <a:t>computer viruses have got a lot of publicity</a:t>
            </a:r>
          </a:p>
          <a:p>
            <a:r>
              <a:rPr lang="en-IN" dirty="0"/>
              <a:t>one of a family of </a:t>
            </a:r>
            <a:r>
              <a:rPr lang="en-IN" b="1" dirty="0"/>
              <a:t>malicious software</a:t>
            </a:r>
          </a:p>
          <a:p>
            <a:r>
              <a:rPr lang="en-US" dirty="0"/>
              <a:t>effects usually obvious</a:t>
            </a:r>
          </a:p>
          <a:p>
            <a:r>
              <a:rPr lang="en-IN" dirty="0"/>
              <a:t>have figured in news reports, fiction, movies</a:t>
            </a:r>
          </a:p>
          <a:p>
            <a:pPr marL="0" indent="0">
              <a:buNone/>
            </a:pPr>
            <a:r>
              <a:rPr lang="en-US" dirty="0"/>
              <a:t>(often exaggerated)</a:t>
            </a:r>
          </a:p>
          <a:p>
            <a:r>
              <a:rPr lang="en-IN" dirty="0"/>
              <a:t>getting more attention than deserve</a:t>
            </a:r>
          </a:p>
          <a:p>
            <a:r>
              <a:rPr lang="en-US" dirty="0"/>
              <a:t>are a concern though</a:t>
            </a:r>
          </a:p>
        </p:txBody>
      </p:sp>
      <p:sp>
        <p:nvSpPr>
          <p:cNvPr id="2" name="Slide Number Placeholder 1"/>
          <p:cNvSpPr>
            <a:spLocks noGrp="1"/>
          </p:cNvSpPr>
          <p:nvPr>
            <p:ph type="sldNum" sz="quarter" idx="12"/>
          </p:nvPr>
        </p:nvSpPr>
        <p:spPr/>
        <p:txBody>
          <a:bodyPr/>
          <a:lstStyle/>
          <a:p>
            <a:fld id="{44DB4584-4A37-48A7-BAA7-14E12651859D}" type="slidenum">
              <a:rPr lang="en-US" smtClean="0"/>
              <a:t>190</a:t>
            </a:fld>
            <a:endParaRPr lang="en-US" dirty="0"/>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ounded Rectangle 7"/>
          <p:cNvSpPr/>
          <p:nvPr/>
        </p:nvSpPr>
        <p:spPr>
          <a:xfrm>
            <a:off x="180596" y="216705"/>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Viruses and Other Malicious Content</a:t>
            </a:r>
            <a:endParaRPr lang="en-US" sz="3600" b="1" dirty="0">
              <a:solidFill>
                <a:schemeClr val="tx1"/>
              </a:solidFill>
            </a:endParaRPr>
          </a:p>
        </p:txBody>
      </p:sp>
    </p:spTree>
    <p:extLst>
      <p:ext uri="{BB962C8B-B14F-4D97-AF65-F5344CB8AC3E}">
        <p14:creationId xmlns:p14="http://schemas.microsoft.com/office/powerpoint/2010/main" val="1237632145"/>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2"/>
          </p:nvPr>
        </p:nvSpPr>
        <p:spPr/>
        <p:txBody>
          <a:bodyPr/>
          <a:lstStyle/>
          <a:p>
            <a:fld id="{44DB4584-4A37-48A7-BAA7-14E12651859D}" type="slidenum">
              <a:rPr lang="en-US" smtClean="0"/>
              <a:t>191</a:t>
            </a:fld>
            <a:endParaRPr lang="en-US"/>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Taxonomy of Malicious Progra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6009"/>
            <a:ext cx="7743825" cy="60448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76400" y="3733800"/>
            <a:ext cx="5105400" cy="990601"/>
          </a:xfrm>
          <a:prstGeom prst="rect">
            <a:avLst/>
          </a:prstGeom>
          <a:noFill/>
          <a:ln w="889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60375" y="3962400"/>
            <a:ext cx="1063625" cy="5334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088685"/>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2"/>
          </p:nvPr>
        </p:nvSpPr>
        <p:spPr/>
        <p:txBody>
          <a:bodyPr/>
          <a:lstStyle/>
          <a:p>
            <a:fld id="{44DB4584-4A37-48A7-BAA7-14E12651859D}" type="slidenum">
              <a:rPr lang="en-US" smtClean="0"/>
              <a:t>192</a:t>
            </a:fld>
            <a:endParaRPr lang="en-US"/>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Taxonomy of Malicious Progra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9835"/>
            <a:ext cx="7743825" cy="60448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733800" y="5029200"/>
            <a:ext cx="3261128" cy="1213942"/>
          </a:xfrm>
          <a:prstGeom prst="rect">
            <a:avLst/>
          </a:prstGeom>
          <a:noFill/>
          <a:ln w="889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155576" y="5334000"/>
            <a:ext cx="457200" cy="5334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902656"/>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idx="1"/>
          </p:nvPr>
        </p:nvSpPr>
        <p:spPr>
          <a:xfrm>
            <a:off x="429904" y="1223064"/>
            <a:ext cx="8229600" cy="4525963"/>
          </a:xfrm>
        </p:spPr>
        <p:txBody>
          <a:bodyPr>
            <a:normAutofit fontScale="92500"/>
          </a:bodyPr>
          <a:lstStyle/>
          <a:p>
            <a:r>
              <a:rPr lang="en-IN" dirty="0"/>
              <a:t>• secret entry point into a program</a:t>
            </a:r>
          </a:p>
          <a:p>
            <a:r>
              <a:rPr lang="en-IN" dirty="0"/>
              <a:t>• allows those who know access bypassing usual</a:t>
            </a:r>
          </a:p>
          <a:p>
            <a:pPr marL="0" indent="0">
              <a:buNone/>
            </a:pPr>
            <a:r>
              <a:rPr lang="en-US" dirty="0"/>
              <a:t>        security procedures</a:t>
            </a:r>
          </a:p>
          <a:p>
            <a:r>
              <a:rPr lang="en-IN" dirty="0"/>
              <a:t>• have been commonly used by developers</a:t>
            </a:r>
          </a:p>
          <a:p>
            <a:r>
              <a:rPr lang="en-IN" dirty="0"/>
              <a:t>• a threat when left in production programs</a:t>
            </a:r>
          </a:p>
          <a:p>
            <a:r>
              <a:rPr lang="en-US" dirty="0"/>
              <a:t>allowing exploited by attackers</a:t>
            </a:r>
          </a:p>
          <a:p>
            <a:r>
              <a:rPr lang="en-IN" dirty="0"/>
              <a:t>• very hard to block in O/S</a:t>
            </a:r>
          </a:p>
          <a:p>
            <a:r>
              <a:rPr lang="en-IN" dirty="0"/>
              <a:t>• requires good s/w development &amp; update</a:t>
            </a:r>
            <a:endParaRPr lang="en-US" dirty="0"/>
          </a:p>
        </p:txBody>
      </p:sp>
      <p:sp>
        <p:nvSpPr>
          <p:cNvPr id="2" name="Slide Number Placeholder 1"/>
          <p:cNvSpPr>
            <a:spLocks noGrp="1"/>
          </p:cNvSpPr>
          <p:nvPr>
            <p:ph type="sldNum" sz="quarter" idx="12"/>
          </p:nvPr>
        </p:nvSpPr>
        <p:spPr/>
        <p:txBody>
          <a:bodyPr/>
          <a:lstStyle/>
          <a:p>
            <a:fld id="{44DB4584-4A37-48A7-BAA7-14E12651859D}" type="slidenum">
              <a:rPr lang="en-US" smtClean="0"/>
              <a:t>193</a:t>
            </a:fld>
            <a:endParaRPr lang="en-US"/>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ounded Rectangle 7"/>
          <p:cNvSpPr/>
          <p:nvPr/>
        </p:nvSpPr>
        <p:spPr>
          <a:xfrm>
            <a:off x="124868" y="213768"/>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bg1"/>
                </a:solidFill>
              </a:rPr>
              <a:t>Back Door or Trap Doors </a:t>
            </a:r>
            <a:endParaRPr lang="en-US" sz="4000" b="1" dirty="0">
              <a:solidFill>
                <a:schemeClr val="bg1"/>
              </a:solidFill>
            </a:endParaRPr>
          </a:p>
        </p:txBody>
      </p:sp>
      <p:sp>
        <p:nvSpPr>
          <p:cNvPr id="9" name="Rectangle 8"/>
          <p:cNvSpPr/>
          <p:nvPr/>
        </p:nvSpPr>
        <p:spPr>
          <a:xfrm>
            <a:off x="338682" y="1223064"/>
            <a:ext cx="8195718" cy="4720536"/>
          </a:xfrm>
          <a:prstGeom prst="rect">
            <a:avLst/>
          </a:prstGeom>
          <a:noFill/>
          <a:ln w="889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742464"/>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2"/>
          </p:nvPr>
        </p:nvSpPr>
        <p:spPr/>
        <p:txBody>
          <a:bodyPr/>
          <a:lstStyle/>
          <a:p>
            <a:fld id="{44DB4584-4A37-48A7-BAA7-14E12651859D}" type="slidenum">
              <a:rPr lang="en-US" smtClean="0"/>
              <a:t>194</a:t>
            </a:fld>
            <a:endParaRPr lang="en-US"/>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ounded Rectangle 7"/>
          <p:cNvSpPr/>
          <p:nvPr/>
        </p:nvSpPr>
        <p:spPr>
          <a:xfrm>
            <a:off x="124868" y="213768"/>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Logic Bomb</a:t>
            </a:r>
            <a:endParaRPr lang="en-US" sz="4000" b="1" dirty="0">
              <a:solidFill>
                <a:schemeClr val="bg1"/>
              </a:solidFill>
            </a:endParaRPr>
          </a:p>
        </p:txBody>
      </p:sp>
      <p:sp>
        <p:nvSpPr>
          <p:cNvPr id="3" name="Content Placeholder 2"/>
          <p:cNvSpPr>
            <a:spLocks noGrp="1"/>
          </p:cNvSpPr>
          <p:nvPr>
            <p:ph idx="1"/>
          </p:nvPr>
        </p:nvSpPr>
        <p:spPr>
          <a:xfrm>
            <a:off x="457200" y="1423810"/>
            <a:ext cx="8229600" cy="4525963"/>
          </a:xfrm>
        </p:spPr>
        <p:txBody>
          <a:bodyPr>
            <a:normAutofit fontScale="92500"/>
          </a:bodyPr>
          <a:lstStyle/>
          <a:p>
            <a:r>
              <a:rPr lang="en-US" dirty="0"/>
              <a:t>• one of oldest types of malicious software</a:t>
            </a:r>
          </a:p>
          <a:p>
            <a:r>
              <a:rPr lang="en-US" dirty="0"/>
              <a:t>• code embedded in legitimate program</a:t>
            </a:r>
          </a:p>
          <a:p>
            <a:r>
              <a:rPr lang="en-US" dirty="0"/>
              <a:t>• activated when specified conditions met</a:t>
            </a:r>
          </a:p>
          <a:p>
            <a:pPr marL="0" indent="0">
              <a:buNone/>
            </a:pPr>
            <a:r>
              <a:rPr lang="en-US" dirty="0"/>
              <a:t>      – </a:t>
            </a:r>
            <a:r>
              <a:rPr lang="en-US" dirty="0" err="1"/>
              <a:t>eg</a:t>
            </a:r>
            <a:r>
              <a:rPr lang="en-US" dirty="0"/>
              <a:t> presence/absence of some file</a:t>
            </a:r>
          </a:p>
          <a:p>
            <a:pPr marL="0" indent="0">
              <a:buNone/>
            </a:pPr>
            <a:r>
              <a:rPr lang="en-US" dirty="0"/>
              <a:t>     – particular date/time</a:t>
            </a:r>
          </a:p>
          <a:p>
            <a:pPr marL="0" indent="0">
              <a:buNone/>
            </a:pPr>
            <a:r>
              <a:rPr lang="en-US" dirty="0"/>
              <a:t>     – particular user</a:t>
            </a:r>
          </a:p>
          <a:p>
            <a:r>
              <a:rPr lang="en-US" dirty="0"/>
              <a:t>• when triggered typically damage system</a:t>
            </a:r>
          </a:p>
          <a:p>
            <a:pPr marL="0" indent="0">
              <a:buNone/>
            </a:pPr>
            <a:r>
              <a:rPr lang="fr-FR" dirty="0"/>
              <a:t>       – </a:t>
            </a:r>
            <a:r>
              <a:rPr lang="fr-FR" dirty="0" err="1"/>
              <a:t>modify</a:t>
            </a:r>
            <a:r>
              <a:rPr lang="fr-FR" dirty="0"/>
              <a:t>/</a:t>
            </a:r>
            <a:r>
              <a:rPr lang="fr-FR" dirty="0" err="1"/>
              <a:t>delete</a:t>
            </a:r>
            <a:r>
              <a:rPr lang="fr-FR" dirty="0"/>
              <a:t> files/</a:t>
            </a:r>
            <a:r>
              <a:rPr lang="fr-FR" dirty="0" err="1"/>
              <a:t>disks</a:t>
            </a:r>
            <a:r>
              <a:rPr lang="fr-FR" dirty="0"/>
              <a:t>, </a:t>
            </a:r>
            <a:r>
              <a:rPr lang="fr-FR" dirty="0" err="1"/>
              <a:t>halt</a:t>
            </a:r>
            <a:r>
              <a:rPr lang="fr-FR" dirty="0"/>
              <a:t> machine, </a:t>
            </a:r>
            <a:r>
              <a:rPr lang="fr-FR" dirty="0" err="1"/>
              <a:t>etc</a:t>
            </a:r>
            <a:endParaRPr lang="en-US" dirty="0"/>
          </a:p>
        </p:txBody>
      </p:sp>
      <p:sp>
        <p:nvSpPr>
          <p:cNvPr id="9" name="Rectangle 8"/>
          <p:cNvSpPr/>
          <p:nvPr/>
        </p:nvSpPr>
        <p:spPr>
          <a:xfrm>
            <a:off x="338682" y="1223064"/>
            <a:ext cx="8195718" cy="4720536"/>
          </a:xfrm>
          <a:prstGeom prst="rect">
            <a:avLst/>
          </a:prstGeom>
          <a:noFill/>
          <a:ln w="889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655165"/>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Content Placeholder 11"/>
          <p:cNvSpPr>
            <a:spLocks noGrp="1"/>
          </p:cNvSpPr>
          <p:nvPr>
            <p:ph idx="1"/>
          </p:nvPr>
        </p:nvSpPr>
        <p:spPr>
          <a:xfrm>
            <a:off x="155575" y="1250597"/>
            <a:ext cx="8229600" cy="4525963"/>
          </a:xfrm>
        </p:spPr>
        <p:txBody>
          <a:bodyPr>
            <a:normAutofit/>
          </a:bodyPr>
          <a:lstStyle/>
          <a:p>
            <a:pPr marL="0" indent="0">
              <a:buNone/>
            </a:pPr>
            <a:r>
              <a:rPr lang="en-US" dirty="0"/>
              <a:t>• program with hidden side‐effects</a:t>
            </a:r>
          </a:p>
          <a:p>
            <a:pPr marL="0" indent="0">
              <a:buNone/>
            </a:pPr>
            <a:r>
              <a:rPr lang="en-US" dirty="0"/>
              <a:t>• which is usually superficially attractive</a:t>
            </a:r>
          </a:p>
          <a:p>
            <a:pPr marL="0" indent="0">
              <a:buNone/>
            </a:pPr>
            <a:r>
              <a:rPr lang="en-US" dirty="0"/>
              <a:t>	– </a:t>
            </a:r>
            <a:r>
              <a:rPr lang="en-US" dirty="0" err="1"/>
              <a:t>eg</a:t>
            </a:r>
            <a:r>
              <a:rPr lang="en-US" dirty="0"/>
              <a:t> game, s/w upgrade </a:t>
            </a:r>
            <a:r>
              <a:rPr lang="en-US" dirty="0" err="1"/>
              <a:t>etc</a:t>
            </a:r>
            <a:endParaRPr lang="en-US" dirty="0"/>
          </a:p>
          <a:p>
            <a:pPr marL="0" indent="0">
              <a:buNone/>
            </a:pPr>
            <a:r>
              <a:rPr lang="en-US" dirty="0"/>
              <a:t>• when run performs some additional tasks</a:t>
            </a:r>
          </a:p>
          <a:p>
            <a:pPr marL="0" indent="0">
              <a:buNone/>
            </a:pPr>
            <a:r>
              <a:rPr lang="en-US" dirty="0"/>
              <a:t>– allows attacker to indirectly gain access they do not have directly</a:t>
            </a:r>
          </a:p>
          <a:p>
            <a:pPr marL="0" indent="0">
              <a:buNone/>
            </a:pPr>
            <a:r>
              <a:rPr lang="en-US" dirty="0"/>
              <a:t>• often used to propagate a virus/worm or install a backdoor or simply to destroy data</a:t>
            </a:r>
          </a:p>
        </p:txBody>
      </p:sp>
      <p:sp>
        <p:nvSpPr>
          <p:cNvPr id="2" name="Slide Number Placeholder 1"/>
          <p:cNvSpPr>
            <a:spLocks noGrp="1"/>
          </p:cNvSpPr>
          <p:nvPr>
            <p:ph type="sldNum" sz="quarter" idx="12"/>
          </p:nvPr>
        </p:nvSpPr>
        <p:spPr/>
        <p:txBody>
          <a:bodyPr/>
          <a:lstStyle/>
          <a:p>
            <a:fld id="{44DB4584-4A37-48A7-BAA7-14E12651859D}" type="slidenum">
              <a:rPr lang="en-US" smtClean="0"/>
              <a:t>195</a:t>
            </a:fld>
            <a:endParaRPr lang="en-US"/>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ounded Rectangle 7"/>
          <p:cNvSpPr/>
          <p:nvPr/>
        </p:nvSpPr>
        <p:spPr>
          <a:xfrm>
            <a:off x="124868" y="213768"/>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Trojan Horse</a:t>
            </a:r>
            <a:endParaRPr lang="en-US" sz="4000" b="1" dirty="0">
              <a:solidFill>
                <a:schemeClr val="bg1"/>
              </a:solidFill>
            </a:endParaRPr>
          </a:p>
        </p:txBody>
      </p:sp>
      <p:sp>
        <p:nvSpPr>
          <p:cNvPr id="9" name="Rectangle 8"/>
          <p:cNvSpPr/>
          <p:nvPr/>
        </p:nvSpPr>
        <p:spPr>
          <a:xfrm>
            <a:off x="76200" y="1143000"/>
            <a:ext cx="8686800" cy="5133286"/>
          </a:xfrm>
          <a:prstGeom prst="rect">
            <a:avLst/>
          </a:prstGeom>
          <a:noFill/>
          <a:ln w="889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Trojan Horse in network security">
            <a:extLst>
              <a:ext uri="{FF2B5EF4-FFF2-40B4-BE49-F238E27FC236}">
                <a16:creationId xmlns:a16="http://schemas.microsoft.com/office/drawing/2014/main" id="{0E48A538-43D0-4DFF-983B-687F6E15C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626" y="1262990"/>
            <a:ext cx="1763136" cy="155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077298"/>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Content Placeholder 11"/>
          <p:cNvSpPr>
            <a:spLocks noGrp="1"/>
          </p:cNvSpPr>
          <p:nvPr>
            <p:ph idx="1"/>
          </p:nvPr>
        </p:nvSpPr>
        <p:spPr>
          <a:xfrm>
            <a:off x="428625" y="1349183"/>
            <a:ext cx="8229600" cy="4525963"/>
          </a:xfrm>
        </p:spPr>
        <p:txBody>
          <a:bodyPr>
            <a:normAutofit/>
          </a:bodyPr>
          <a:lstStyle/>
          <a:p>
            <a:pPr marL="0" indent="0">
              <a:buNone/>
            </a:pPr>
            <a:r>
              <a:rPr lang="en-US" dirty="0"/>
              <a:t>• A program that secretly takes over another internet attached computer and then uses that computer to launch attacks that are difficult to trace to the zombie’s creator.</a:t>
            </a:r>
          </a:p>
        </p:txBody>
      </p:sp>
      <p:sp>
        <p:nvSpPr>
          <p:cNvPr id="2" name="Slide Number Placeholder 1"/>
          <p:cNvSpPr>
            <a:spLocks noGrp="1"/>
          </p:cNvSpPr>
          <p:nvPr>
            <p:ph type="sldNum" sz="quarter" idx="12"/>
          </p:nvPr>
        </p:nvSpPr>
        <p:spPr/>
        <p:txBody>
          <a:bodyPr/>
          <a:lstStyle/>
          <a:p>
            <a:fld id="{44DB4584-4A37-48A7-BAA7-14E12651859D}" type="slidenum">
              <a:rPr lang="en-US" smtClean="0"/>
              <a:t>196</a:t>
            </a:fld>
            <a:endParaRPr lang="en-US"/>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ounded Rectangle 7"/>
          <p:cNvSpPr/>
          <p:nvPr/>
        </p:nvSpPr>
        <p:spPr>
          <a:xfrm>
            <a:off x="124868" y="213768"/>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Zombie</a:t>
            </a:r>
            <a:endParaRPr lang="en-US" sz="4000" b="1" dirty="0">
              <a:solidFill>
                <a:schemeClr val="bg1"/>
              </a:solidFill>
            </a:endParaRPr>
          </a:p>
        </p:txBody>
      </p:sp>
      <p:sp>
        <p:nvSpPr>
          <p:cNvPr id="9" name="Rectangle 8"/>
          <p:cNvSpPr/>
          <p:nvPr/>
        </p:nvSpPr>
        <p:spPr>
          <a:xfrm>
            <a:off x="338682" y="1223064"/>
            <a:ext cx="8500518" cy="5133286"/>
          </a:xfrm>
          <a:prstGeom prst="rect">
            <a:avLst/>
          </a:prstGeom>
          <a:noFill/>
          <a:ln w="889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343671"/>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p:txBody>
          <a:bodyPr/>
          <a:lstStyle/>
          <a:p>
            <a:endParaRPr lang="en-US" dirty="0"/>
          </a:p>
        </p:txBody>
      </p:sp>
      <p:sp>
        <p:nvSpPr>
          <p:cNvPr id="6" name="Content Placeholder 5"/>
          <p:cNvSpPr>
            <a:spLocks noGrp="1"/>
          </p:cNvSpPr>
          <p:nvPr>
            <p:ph idx="1"/>
          </p:nvPr>
        </p:nvSpPr>
        <p:spPr>
          <a:xfrm>
            <a:off x="459830" y="1878030"/>
            <a:ext cx="8229600" cy="4525963"/>
          </a:xfrm>
        </p:spPr>
        <p:txBody>
          <a:bodyPr/>
          <a:lstStyle/>
          <a:p>
            <a:pPr marL="0" indent="0">
              <a:buNone/>
            </a:pPr>
            <a:r>
              <a:rPr lang="en-US" dirty="0"/>
              <a:t> piece of software that infects programs</a:t>
            </a:r>
          </a:p>
          <a:p>
            <a:pPr marL="0" indent="0">
              <a:buNone/>
            </a:pPr>
            <a:r>
              <a:rPr lang="en-US" dirty="0"/>
              <a:t> modifying them to include a copy of the virus</a:t>
            </a:r>
          </a:p>
          <a:p>
            <a:pPr marL="0" indent="0">
              <a:buNone/>
            </a:pPr>
            <a:r>
              <a:rPr lang="en-US" dirty="0"/>
              <a:t> so it executes secretly when host program is run</a:t>
            </a:r>
          </a:p>
          <a:p>
            <a:pPr marL="0" indent="0">
              <a:buNone/>
            </a:pPr>
            <a:r>
              <a:rPr lang="en-US" dirty="0"/>
              <a:t> specific to operating system and hardware</a:t>
            </a:r>
          </a:p>
          <a:p>
            <a:pPr marL="0" indent="0">
              <a:buNone/>
            </a:pPr>
            <a:r>
              <a:rPr lang="en-US" dirty="0"/>
              <a:t> taking advantage of their details and weaknesses</a:t>
            </a:r>
          </a:p>
        </p:txBody>
      </p:sp>
      <p:sp>
        <p:nvSpPr>
          <p:cNvPr id="2" name="Slide Number Placeholder 1"/>
          <p:cNvSpPr>
            <a:spLocks noGrp="1"/>
          </p:cNvSpPr>
          <p:nvPr>
            <p:ph type="sldNum" sz="quarter" idx="12"/>
          </p:nvPr>
        </p:nvSpPr>
        <p:spPr/>
        <p:txBody>
          <a:bodyPr/>
          <a:lstStyle/>
          <a:p>
            <a:fld id="{44DB4584-4A37-48A7-BAA7-14E12651859D}" type="slidenum">
              <a:rPr lang="en-US" smtClean="0"/>
              <a:t>197</a:t>
            </a:fld>
            <a:endParaRPr lang="en-US"/>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ounded Rectangle 7"/>
          <p:cNvSpPr/>
          <p:nvPr/>
        </p:nvSpPr>
        <p:spPr>
          <a:xfrm>
            <a:off x="135738" y="296863"/>
            <a:ext cx="7608087" cy="113506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bg1"/>
                </a:solidFill>
              </a:rPr>
              <a:t>Virus</a:t>
            </a:r>
          </a:p>
          <a:p>
            <a:pPr algn="ctr"/>
            <a:r>
              <a:rPr lang="en-IN" sz="3600" b="1" dirty="0">
                <a:solidFill>
                  <a:schemeClr val="bg1"/>
                </a:solidFill>
              </a:rPr>
              <a:t>The Nature of Viruses </a:t>
            </a:r>
            <a:endParaRPr lang="en-US" sz="3600" b="1" dirty="0">
              <a:solidFill>
                <a:schemeClr val="bg1"/>
              </a:solidFill>
            </a:endParaRPr>
          </a:p>
        </p:txBody>
      </p:sp>
      <p:sp>
        <p:nvSpPr>
          <p:cNvPr id="9" name="Rectangle 8"/>
          <p:cNvSpPr/>
          <p:nvPr/>
        </p:nvSpPr>
        <p:spPr>
          <a:xfrm>
            <a:off x="341312" y="1684338"/>
            <a:ext cx="8500518" cy="4225907"/>
          </a:xfrm>
          <a:prstGeom prst="rect">
            <a:avLst/>
          </a:prstGeom>
          <a:noFill/>
          <a:ln w="889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2929646"/>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2"/>
          </p:nvPr>
        </p:nvSpPr>
        <p:spPr/>
        <p:txBody>
          <a:bodyPr/>
          <a:lstStyle/>
          <a:p>
            <a:fld id="{44DB4584-4A37-48A7-BAA7-14E12651859D}" type="slidenum">
              <a:rPr lang="en-US" smtClean="0"/>
              <a:t>198</a:t>
            </a:fld>
            <a:endParaRPr lang="en-US"/>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ounded Rectangle 7"/>
          <p:cNvSpPr/>
          <p:nvPr/>
        </p:nvSpPr>
        <p:spPr>
          <a:xfrm>
            <a:off x="135738" y="274895"/>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dirty="0"/>
              <a:t> Four Phases of Virus</a:t>
            </a:r>
            <a:endParaRPr lang="en-US" sz="4800" b="1" dirty="0">
              <a:solidFill>
                <a:schemeClr val="tx1"/>
              </a:solidFill>
            </a:endParaRPr>
          </a:p>
        </p:txBody>
      </p:sp>
      <p:pic>
        <p:nvPicPr>
          <p:cNvPr id="1026" name="Picture 2" descr="CRYPTOGRAPHY AND NETWORK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300516"/>
            <a:ext cx="7921625" cy="521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400164"/>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p:cNvSpPr>
            <a:spLocks noGrp="1"/>
          </p:cNvSpPr>
          <p:nvPr>
            <p:ph type="sldNum" sz="quarter" idx="12"/>
          </p:nvPr>
        </p:nvSpPr>
        <p:spPr/>
        <p:txBody>
          <a:bodyPr/>
          <a:lstStyle/>
          <a:p>
            <a:fld id="{44DB4584-4A37-48A7-BAA7-14E12651859D}" type="slidenum">
              <a:rPr lang="en-US" smtClean="0"/>
              <a:t>199</a:t>
            </a:fld>
            <a:endParaRPr lang="en-US"/>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ounded Rectangle 7"/>
          <p:cNvSpPr/>
          <p:nvPr/>
        </p:nvSpPr>
        <p:spPr>
          <a:xfrm>
            <a:off x="135738" y="274895"/>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dirty="0"/>
              <a:t> Four Phases of Virus</a:t>
            </a:r>
            <a:endParaRPr lang="en-US" sz="4800" b="1" dirty="0">
              <a:solidFill>
                <a:schemeClr val="tx1"/>
              </a:solidFill>
            </a:endParaRPr>
          </a:p>
        </p:txBody>
      </p:sp>
      <p:pic>
        <p:nvPicPr>
          <p:cNvPr id="1026" name="Picture 2" descr="CRYPTOGRAPHY AND NETWORK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7" y="1300514"/>
            <a:ext cx="7921625" cy="521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402364"/>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E6D2-08E0-4725-8C6B-91CDB89B0967}"/>
              </a:ext>
            </a:extLst>
          </p:cNvPr>
          <p:cNvSpPr>
            <a:spLocks noGrp="1"/>
          </p:cNvSpPr>
          <p:nvPr>
            <p:ph type="ctrTitle"/>
          </p:nvPr>
        </p:nvSpPr>
        <p:spPr>
          <a:xfrm>
            <a:off x="1143000" y="2183780"/>
            <a:ext cx="6858000" cy="1790700"/>
          </a:xfrm>
        </p:spPr>
        <p:txBody>
          <a:bodyPr>
            <a:normAutofit fontScale="90000"/>
          </a:bodyPr>
          <a:lstStyle/>
          <a:p>
            <a:r>
              <a:rPr lang="en-IN" sz="4400" b="1" dirty="0">
                <a:solidFill>
                  <a:srgbClr val="C00000"/>
                </a:solidFill>
                <a:latin typeface="Arial Black" panose="020B0A04020102020204" pitchFamily="34" charset="0"/>
                <a:cs typeface="Arial" pitchFamily="34" charset="0"/>
              </a:rPr>
              <a:t>18CSE354T – </a:t>
            </a:r>
            <a:r>
              <a:rPr lang="en-IN" sz="4400" b="1" dirty="0">
                <a:solidFill>
                  <a:srgbClr val="0000CC"/>
                </a:solidFill>
                <a:latin typeface="Arial Black" panose="020B0A04020102020204" pitchFamily="34" charset="0"/>
                <a:cs typeface="Arial" pitchFamily="34" charset="0"/>
              </a:rPr>
              <a:t>NETWORK SECURITY</a:t>
            </a:r>
            <a:br>
              <a:rPr lang="en-US" b="1" dirty="0"/>
            </a:br>
            <a:r>
              <a:rPr lang="en-US" b="1" dirty="0"/>
              <a:t>UNIT – 1</a:t>
            </a:r>
            <a:br>
              <a:rPr lang="en-US" b="1" dirty="0"/>
            </a:br>
            <a:endParaRPr lang="en-IN" b="1" dirty="0"/>
          </a:p>
        </p:txBody>
      </p:sp>
      <p:sp>
        <p:nvSpPr>
          <p:cNvPr id="3" name="Subtitle 2">
            <a:extLst>
              <a:ext uri="{FF2B5EF4-FFF2-40B4-BE49-F238E27FC236}">
                <a16:creationId xmlns:a16="http://schemas.microsoft.com/office/drawing/2014/main" id="{B11F6B02-7E98-4173-ADCA-E4DDE20E44FF}"/>
              </a:ext>
            </a:extLst>
          </p:cNvPr>
          <p:cNvSpPr>
            <a:spLocks noGrp="1"/>
          </p:cNvSpPr>
          <p:nvPr>
            <p:ph type="subTitle" idx="1"/>
          </p:nvPr>
        </p:nvSpPr>
        <p:spPr>
          <a:xfrm>
            <a:off x="467544" y="3974480"/>
            <a:ext cx="8439820" cy="788670"/>
          </a:xfrm>
        </p:spPr>
        <p:txBody>
          <a:bodyPr>
            <a:normAutofit fontScale="92500"/>
          </a:bodyPr>
          <a:lstStyle/>
          <a:p>
            <a:pPr algn="l"/>
            <a:r>
              <a:rPr lang="en-US" sz="2100" dirty="0"/>
              <a:t>CLR-1: Understanding the Basic Concepts of Networking Devices</a:t>
            </a:r>
          </a:p>
          <a:p>
            <a:pPr algn="l"/>
            <a:r>
              <a:rPr lang="en-US" sz="2100" dirty="0"/>
              <a:t>CLO-1: Acquire the knowledge of network devices used in data communication</a:t>
            </a:r>
            <a:endParaRPr lang="en-IN" sz="2100" dirty="0"/>
          </a:p>
        </p:txBody>
      </p:sp>
      <p:pic>
        <p:nvPicPr>
          <p:cNvPr id="4" name="Picture 3">
            <a:extLst>
              <a:ext uri="{FF2B5EF4-FFF2-40B4-BE49-F238E27FC236}">
                <a16:creationId xmlns:a16="http://schemas.microsoft.com/office/drawing/2014/main" id="{51896808-7A39-466D-8FE5-1E05ADEC46F9}"/>
              </a:ext>
            </a:extLst>
          </p:cNvPr>
          <p:cNvPicPr>
            <a:picLocks noChangeAspect="1"/>
          </p:cNvPicPr>
          <p:nvPr/>
        </p:nvPicPr>
        <p:blipFill>
          <a:blip r:embed="rId2"/>
          <a:stretch>
            <a:fillRect/>
          </a:stretch>
        </p:blipFill>
        <p:spPr>
          <a:xfrm>
            <a:off x="7740352" y="330307"/>
            <a:ext cx="957263" cy="935831"/>
          </a:xfrm>
          <a:prstGeom prst="rect">
            <a:avLst/>
          </a:prstGeom>
        </p:spPr>
      </p:pic>
      <p:sp>
        <p:nvSpPr>
          <p:cNvPr id="5" name="Rounded Rectangle 2">
            <a:extLst>
              <a:ext uri="{FF2B5EF4-FFF2-40B4-BE49-F238E27FC236}">
                <a16:creationId xmlns:a16="http://schemas.microsoft.com/office/drawing/2014/main" id="{D2F040E0-A091-4477-AEE3-A9739CB156D4}"/>
              </a:ext>
            </a:extLst>
          </p:cNvPr>
          <p:cNvSpPr/>
          <p:nvPr/>
        </p:nvSpPr>
        <p:spPr>
          <a:xfrm>
            <a:off x="354962" y="1556792"/>
            <a:ext cx="8243385" cy="36102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solidFill>
                <a:schemeClr val="tx1">
                  <a:lumMod val="95000"/>
                  <a:lumOff val="5000"/>
                </a:schemeClr>
              </a:solidFill>
            </a:endParaRPr>
          </a:p>
        </p:txBody>
      </p:sp>
    </p:spTree>
    <p:extLst>
      <p:ext uri="{BB962C8B-B14F-4D97-AF65-F5344CB8AC3E}">
        <p14:creationId xmlns:p14="http://schemas.microsoft.com/office/powerpoint/2010/main" val="2958799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9100" y="152400"/>
            <a:ext cx="8229600" cy="334962"/>
          </a:xfrm>
        </p:spPr>
        <p:txBody>
          <a:bodyPr>
            <a:normAutofit fontScale="90000"/>
          </a:bodyPr>
          <a:lstStyle/>
          <a:p>
            <a:r>
              <a:rPr lang="en-US" dirty="0">
                <a:solidFill>
                  <a:srgbClr val="C00000"/>
                </a:solidFill>
                <a:latin typeface="Arial Black" panose="020B0A04020102020204" pitchFamily="34" charset="0"/>
              </a:rPr>
              <a:t>Switch</a:t>
            </a:r>
            <a:endParaRPr lang="en-US" dirty="0"/>
          </a:p>
        </p:txBody>
      </p:sp>
      <p:pic>
        <p:nvPicPr>
          <p:cNvPr id="6146" name="Picture 2" descr="Hub, Switch, &amp; Router Explained - What's the difference? How a router works, difference between hub switch and router, difference between switch and router, hub switch or router network devices explained, hub switch router, hub switch and router, how routers work, switch vs router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
            <a:ext cx="8839200" cy="5867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276600" y="5791200"/>
            <a:ext cx="2762250" cy="561975"/>
          </a:xfrm>
          <a:prstGeom prst="rect">
            <a:avLst/>
          </a:prstGeom>
        </p:spPr>
      </p:pic>
      <p:pic>
        <p:nvPicPr>
          <p:cNvPr id="5" name="Picture 4"/>
          <p:cNvPicPr>
            <a:picLocks noChangeAspect="1"/>
          </p:cNvPicPr>
          <p:nvPr/>
        </p:nvPicPr>
        <p:blipFill>
          <a:blip r:embed="rId3"/>
          <a:stretch>
            <a:fillRect/>
          </a:stretch>
        </p:blipFill>
        <p:spPr>
          <a:xfrm>
            <a:off x="5029200" y="838200"/>
            <a:ext cx="2762250" cy="561975"/>
          </a:xfrm>
          <a:prstGeom prst="rect">
            <a:avLst/>
          </a:prstGeom>
        </p:spPr>
      </p:pic>
      <p:pic>
        <p:nvPicPr>
          <p:cNvPr id="6" name="Picture 5"/>
          <p:cNvPicPr>
            <a:picLocks noChangeAspect="1"/>
          </p:cNvPicPr>
          <p:nvPr/>
        </p:nvPicPr>
        <p:blipFill>
          <a:blip r:embed="rId3"/>
          <a:stretch>
            <a:fillRect/>
          </a:stretch>
        </p:blipFill>
        <p:spPr>
          <a:xfrm>
            <a:off x="514350" y="797845"/>
            <a:ext cx="2762250" cy="561975"/>
          </a:xfrm>
          <a:prstGeom prst="rect">
            <a:avLst/>
          </a:prstGeom>
        </p:spPr>
      </p:pic>
      <p:pic>
        <p:nvPicPr>
          <p:cNvPr id="7" name="Picture 6"/>
          <p:cNvPicPr>
            <a:picLocks noChangeAspect="1"/>
          </p:cNvPicPr>
          <p:nvPr/>
        </p:nvPicPr>
        <p:blipFill>
          <a:blip r:embed="rId3"/>
          <a:stretch>
            <a:fillRect/>
          </a:stretch>
        </p:blipFill>
        <p:spPr>
          <a:xfrm>
            <a:off x="3152775" y="859757"/>
            <a:ext cx="2762250" cy="561975"/>
          </a:xfrm>
          <a:prstGeom prst="rect">
            <a:avLst/>
          </a:prstGeom>
        </p:spPr>
      </p:pic>
      <p:sp>
        <p:nvSpPr>
          <p:cNvPr id="8"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9155776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B4584-4A37-48A7-BAA7-14E12651859D}"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ounded Rectangle 7"/>
          <p:cNvSpPr/>
          <p:nvPr/>
        </p:nvSpPr>
        <p:spPr>
          <a:xfrm>
            <a:off x="134601" y="268359"/>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Calibri"/>
                <a:ea typeface="+mn-ea"/>
                <a:cs typeface="+mn-cs"/>
              </a:rPr>
              <a:t>Worms</a:t>
            </a:r>
            <a:endParaRPr kumimoji="0" lang="en-US" sz="4400" b="1"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p:cNvSpPr/>
          <p:nvPr/>
        </p:nvSpPr>
        <p:spPr>
          <a:xfrm>
            <a:off x="912250" y="1516135"/>
            <a:ext cx="7622150" cy="4840216"/>
          </a:xfrm>
          <a:prstGeom prst="rect">
            <a:avLst/>
          </a:prstGeom>
          <a:noFill/>
          <a:ln w="889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ight Arrow 9"/>
          <p:cNvSpPr/>
          <p:nvPr/>
        </p:nvSpPr>
        <p:spPr>
          <a:xfrm>
            <a:off x="341775" y="3162300"/>
            <a:ext cx="457200" cy="5334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Placeholder 5" descr="Window"/>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029163" y="1613036"/>
            <a:ext cx="7319499" cy="4659486"/>
          </a:xfrm>
          <a:prstGeom prst="rect">
            <a:avLst/>
          </a:prstGeom>
        </p:spPr>
      </p:pic>
    </p:spTree>
    <p:extLst>
      <p:ext uri="{BB962C8B-B14F-4D97-AF65-F5344CB8AC3E}">
        <p14:creationId xmlns:p14="http://schemas.microsoft.com/office/powerpoint/2010/main" val="3021483323"/>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B4584-4A37-48A7-BAA7-14E12651859D}"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ounded Rectangle 7"/>
          <p:cNvSpPr/>
          <p:nvPr/>
        </p:nvSpPr>
        <p:spPr>
          <a:xfrm>
            <a:off x="134601" y="268359"/>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Calibri"/>
                <a:ea typeface="+mn-ea"/>
                <a:cs typeface="+mn-cs"/>
              </a:rPr>
              <a:t>Network Worms</a:t>
            </a:r>
            <a:endParaRPr kumimoji="0" lang="en-US" sz="4400" b="1"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p:cNvSpPr/>
          <p:nvPr/>
        </p:nvSpPr>
        <p:spPr>
          <a:xfrm>
            <a:off x="303211" y="1504333"/>
            <a:ext cx="7997825" cy="4648200"/>
          </a:xfrm>
          <a:prstGeom prst="rect">
            <a:avLst/>
          </a:prstGeom>
          <a:noFill/>
          <a:ln w="889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Content Placeholder 10"/>
          <p:cNvSpPr>
            <a:spLocks noGrp="1"/>
          </p:cNvSpPr>
          <p:nvPr>
            <p:ph idx="1"/>
          </p:nvPr>
        </p:nvSpPr>
        <p:spPr>
          <a:xfrm>
            <a:off x="307974" y="1601787"/>
            <a:ext cx="8229600" cy="4525963"/>
          </a:xfrm>
        </p:spPr>
        <p:txBody>
          <a:bodyPr/>
          <a:lstStyle/>
          <a:p>
            <a:pPr marL="0" indent="0">
              <a:buNone/>
            </a:pPr>
            <a:r>
              <a:rPr lang="en-US" sz="3600" i="1" dirty="0"/>
              <a:t>Network worm uses some sort of network vehicle. Examples include:</a:t>
            </a:r>
          </a:p>
          <a:p>
            <a:r>
              <a:rPr lang="en-US" dirty="0"/>
              <a:t>Electronic mail facility</a:t>
            </a:r>
          </a:p>
          <a:p>
            <a:r>
              <a:rPr lang="en-US" dirty="0"/>
              <a:t>Remote execution capability</a:t>
            </a:r>
          </a:p>
          <a:p>
            <a:r>
              <a:rPr lang="en-US" dirty="0"/>
              <a:t>Remote login capability</a:t>
            </a:r>
          </a:p>
        </p:txBody>
      </p:sp>
    </p:spTree>
    <p:extLst>
      <p:ext uri="{BB962C8B-B14F-4D97-AF65-F5344CB8AC3E}">
        <p14:creationId xmlns:p14="http://schemas.microsoft.com/office/powerpoint/2010/main" val="2210699135"/>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Content Placeholder 11"/>
          <p:cNvSpPr>
            <a:spLocks noGrp="1"/>
          </p:cNvSpPr>
          <p:nvPr>
            <p:ph idx="1"/>
          </p:nvPr>
        </p:nvSpPr>
        <p:spPr>
          <a:xfrm>
            <a:off x="63500" y="1166018"/>
            <a:ext cx="8229600" cy="4525963"/>
          </a:xfrm>
        </p:spPr>
        <p:txBody>
          <a:bodyPr>
            <a:normAutofit fontScale="92500"/>
          </a:bodyPr>
          <a:lstStyle/>
          <a:p>
            <a:r>
              <a:rPr lang="en-IN" b="1" dirty="0"/>
              <a:t>Morris Worm</a:t>
            </a:r>
            <a:r>
              <a:rPr lang="en-IN" dirty="0"/>
              <a:t>. The </a:t>
            </a:r>
            <a:r>
              <a:rPr lang="en-IN" b="1" dirty="0"/>
              <a:t>Morris Worm</a:t>
            </a:r>
            <a:r>
              <a:rPr lang="en-IN" dirty="0"/>
              <a:t> was a self-replicating computer program (</a:t>
            </a:r>
            <a:r>
              <a:rPr lang="en-IN" b="1" dirty="0"/>
              <a:t>worm</a:t>
            </a:r>
            <a:r>
              <a:rPr lang="en-IN" dirty="0"/>
              <a:t>) written by Robert Tappan </a:t>
            </a:r>
            <a:r>
              <a:rPr lang="en-IN" b="1" dirty="0"/>
              <a:t>Morris</a:t>
            </a:r>
            <a:r>
              <a:rPr lang="en-IN" dirty="0"/>
              <a:t>, a student at Cornell University, and released from MIT on November 2, 1988. ... The </a:t>
            </a:r>
            <a:r>
              <a:rPr lang="en-IN" b="1" dirty="0"/>
              <a:t>worm</a:t>
            </a:r>
            <a:r>
              <a:rPr lang="en-IN" dirty="0"/>
              <a:t> spread by exploiting vulnerabilities in UNIX send mail, finger, and </a:t>
            </a:r>
            <a:r>
              <a:rPr lang="en-IN" dirty="0" err="1"/>
              <a:t>rsh</a:t>
            </a:r>
            <a:r>
              <a:rPr lang="en-IN" dirty="0"/>
              <a:t>/</a:t>
            </a:r>
            <a:r>
              <a:rPr lang="en-IN" dirty="0" err="1"/>
              <a:t>rexec</a:t>
            </a:r>
            <a:r>
              <a:rPr lang="en-IN" dirty="0"/>
              <a:t> as well as by guessing weak passwords.</a:t>
            </a:r>
          </a:p>
          <a:p>
            <a:r>
              <a:rPr lang="en-IN" b="1" dirty="0"/>
              <a:t>Developer: </a:t>
            </a:r>
            <a:r>
              <a:rPr lang="en-IN" dirty="0"/>
              <a:t>Robert Tappan Morris</a:t>
            </a:r>
          </a:p>
          <a:p>
            <a:r>
              <a:rPr lang="en-IN" b="1" dirty="0"/>
              <a:t>Start date: </a:t>
            </a:r>
            <a:r>
              <a:rPr lang="en-IN" dirty="0"/>
              <a:t>November 2, 1988</a:t>
            </a:r>
          </a:p>
          <a:p>
            <a:endParaRPr lang="en-US"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B4584-4A37-48A7-BAA7-14E12651859D}"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ounded Rectangle 7"/>
          <p:cNvSpPr/>
          <p:nvPr/>
        </p:nvSpPr>
        <p:spPr>
          <a:xfrm>
            <a:off x="134601" y="268359"/>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a:noFill/>
                </a:ln>
                <a:solidFill>
                  <a:prstClr val="white"/>
                </a:solidFill>
                <a:effectLst/>
                <a:uLnTx/>
                <a:uFillTx/>
                <a:latin typeface="Calibri"/>
                <a:ea typeface="+mn-ea"/>
                <a:cs typeface="+mn-cs"/>
              </a:rPr>
              <a:t>The Morris Worm</a:t>
            </a:r>
            <a:endParaRPr kumimoji="0" lang="en-US" sz="4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Placeholder 5" descr="Window"/>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781312" y="4428875"/>
            <a:ext cx="3277550" cy="2429125"/>
          </a:xfrm>
          <a:prstGeom prst="rect">
            <a:avLst/>
          </a:prstGeom>
        </p:spPr>
      </p:pic>
    </p:spTree>
    <p:extLst>
      <p:ext uri="{BB962C8B-B14F-4D97-AF65-F5344CB8AC3E}">
        <p14:creationId xmlns:p14="http://schemas.microsoft.com/office/powerpoint/2010/main" val="2879702191"/>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rmis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p:cNvPicPr>
            <a:picLocks noChangeAspect="1"/>
          </p:cNvPicPr>
          <p:nvPr/>
        </p:nvPicPr>
        <p:blipFill>
          <a:blip r:embed="rId3"/>
          <a:stretch>
            <a:fillRect/>
          </a:stretch>
        </p:blipFill>
        <p:spPr>
          <a:xfrm>
            <a:off x="7743825" y="52741"/>
            <a:ext cx="1276350" cy="1247775"/>
          </a:xfrm>
          <a:prstGeom prst="rect">
            <a:avLst/>
          </a:prstGeom>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B4584-4A37-48A7-BAA7-14E12651859D}"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AutoShape 2" descr="Transport layer security (tl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Picture 2" descr="CRYPTOGRAPHY AND NETWORK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990600"/>
            <a:ext cx="7633187" cy="57308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Placeholder 5" descr="Window"/>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53200" y="2438400"/>
            <a:ext cx="2524420" cy="2209800"/>
          </a:xfrm>
          <a:prstGeom prst="rect">
            <a:avLst/>
          </a:prstGeom>
        </p:spPr>
      </p:pic>
      <p:sp>
        <p:nvSpPr>
          <p:cNvPr id="11" name="Rectangle 10"/>
          <p:cNvSpPr/>
          <p:nvPr/>
        </p:nvSpPr>
        <p:spPr>
          <a:xfrm>
            <a:off x="460375" y="3657599"/>
            <a:ext cx="6092825" cy="2209800"/>
          </a:xfrm>
          <a:prstGeom prst="rect">
            <a:avLst/>
          </a:prstGeom>
          <a:noFill/>
          <a:ln w="889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ight Arrow 12"/>
          <p:cNvSpPr/>
          <p:nvPr/>
        </p:nvSpPr>
        <p:spPr>
          <a:xfrm>
            <a:off x="105237" y="4267199"/>
            <a:ext cx="344025" cy="5334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48044521"/>
      </p:ext>
    </p:extLst>
  </p:cSld>
  <p:clrMapOvr>
    <a:masterClrMapping/>
  </p:clrMapOvr>
  <mc:AlternateContent xmlns:mc="http://schemas.openxmlformats.org/markup-compatibility/2006" xmlns:p14="http://schemas.microsoft.com/office/powerpoint/2010/main">
    <mc:Choice Requires="p14">
      <p:transition spd="slow" p14:dur="2000" advTm="4664"/>
    </mc:Choice>
    <mc:Fallback xmlns="">
      <p:transition spd="slow" advTm="4664"/>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408510"/>
            <a:ext cx="7772400" cy="4306490"/>
          </a:xfrm>
        </p:spPr>
        <p:txBody>
          <a:bodyPr>
            <a:normAutofit/>
          </a:bodyPr>
          <a:lstStyle/>
          <a:p>
            <a:pPr algn="l"/>
            <a:r>
              <a:rPr lang="en-US" sz="3200" i="1" dirty="0"/>
              <a:t>Signature Detection</a:t>
            </a:r>
            <a:br>
              <a:rPr lang="en-US" sz="3200" i="1" dirty="0"/>
            </a:br>
            <a:br>
              <a:rPr lang="en-US" sz="3200" i="1" dirty="0"/>
            </a:br>
            <a:r>
              <a:rPr lang="en-US" sz="3200" i="1" dirty="0"/>
              <a:t>Change Detection</a:t>
            </a:r>
            <a:br>
              <a:rPr lang="en-US" sz="3200" i="1" dirty="0"/>
            </a:br>
            <a:br>
              <a:rPr lang="en-US" sz="3200" i="1" dirty="0"/>
            </a:br>
            <a:r>
              <a:rPr lang="en-US" sz="3200" i="1" dirty="0"/>
              <a:t>State Detection</a:t>
            </a:r>
            <a:endParaRPr lang="en-IN" sz="3200" b="1" i="1" dirty="0"/>
          </a:p>
        </p:txBody>
      </p:sp>
      <p:sp>
        <p:nvSpPr>
          <p:cNvPr id="3" name="Rounded Rectangle 7">
            <a:extLst>
              <a:ext uri="{FF2B5EF4-FFF2-40B4-BE49-F238E27FC236}">
                <a16:creationId xmlns:a16="http://schemas.microsoft.com/office/drawing/2014/main" id="{5BEB30CE-73B6-4926-998F-A6176BFCC1AF}"/>
              </a:ext>
            </a:extLst>
          </p:cNvPr>
          <p:cNvSpPr/>
          <p:nvPr/>
        </p:nvSpPr>
        <p:spPr>
          <a:xfrm>
            <a:off x="609600" y="1143000"/>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THREE METHODS TO DETECT MALWARE</a:t>
            </a:r>
            <a:endParaRPr lang="en-US" sz="4800" b="1" dirty="0">
              <a:solidFill>
                <a:schemeClr val="tx1"/>
              </a:solidFill>
            </a:endParaRPr>
          </a:p>
        </p:txBody>
      </p:sp>
    </p:spTree>
    <p:extLst>
      <p:ext uri="{BB962C8B-B14F-4D97-AF65-F5344CB8AC3E}">
        <p14:creationId xmlns:p14="http://schemas.microsoft.com/office/powerpoint/2010/main" val="265949260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IN" b="1" i="1" dirty="0"/>
          </a:p>
        </p:txBody>
      </p:sp>
      <p:sp>
        <p:nvSpPr>
          <p:cNvPr id="3" name="Content Placeholder 2"/>
          <p:cNvSpPr>
            <a:spLocks noGrp="1"/>
          </p:cNvSpPr>
          <p:nvPr>
            <p:ph idx="1"/>
          </p:nvPr>
        </p:nvSpPr>
        <p:spPr>
          <a:xfrm>
            <a:off x="628650" y="1532586"/>
            <a:ext cx="7886700" cy="4644377"/>
          </a:xfrm>
        </p:spPr>
        <p:txBody>
          <a:bodyPr>
            <a:normAutofit fontScale="85000" lnSpcReduction="10000"/>
          </a:bodyPr>
          <a:lstStyle/>
          <a:p>
            <a:r>
              <a:rPr lang="en-US" dirty="0"/>
              <a:t>It detects the patterns or signatures in a particular program that may be malware. </a:t>
            </a:r>
          </a:p>
          <a:p>
            <a:r>
              <a:rPr lang="en-US" dirty="0"/>
              <a:t>When malware is suspected, it is verified against the database of known bad code fragments.</a:t>
            </a:r>
          </a:p>
          <a:p>
            <a:r>
              <a:rPr lang="en-US" dirty="0"/>
              <a:t>ADVANTAGE</a:t>
            </a:r>
          </a:p>
          <a:p>
            <a:pPr marL="0" indent="0">
              <a:buNone/>
            </a:pPr>
            <a:r>
              <a:rPr lang="en-US" dirty="0"/>
              <a:t>	Users and administrators can perform a simple precautionary measure keeping signature files up to date and periodically scanning for viruses.</a:t>
            </a:r>
          </a:p>
          <a:p>
            <a:r>
              <a:rPr lang="en-IN" dirty="0"/>
              <a:t>DISADVANTAGE</a:t>
            </a:r>
          </a:p>
          <a:p>
            <a:pPr marL="0" indent="0">
              <a:buNone/>
            </a:pPr>
            <a:r>
              <a:rPr lang="en-IN" dirty="0"/>
              <a:t>	T</a:t>
            </a:r>
            <a:r>
              <a:rPr lang="en-US" dirty="0"/>
              <a:t>he signature files may be quite large, which makes scanning slow</a:t>
            </a:r>
            <a:endParaRPr lang="en-IN" dirty="0"/>
          </a:p>
          <a:p>
            <a:pPr marL="0" indent="0">
              <a:buNone/>
            </a:pPr>
            <a:endParaRPr lang="en-IN" dirty="0"/>
          </a:p>
        </p:txBody>
      </p:sp>
      <p:sp>
        <p:nvSpPr>
          <p:cNvPr id="4" name="Rounded Rectangle 7">
            <a:extLst>
              <a:ext uri="{FF2B5EF4-FFF2-40B4-BE49-F238E27FC236}">
                <a16:creationId xmlns:a16="http://schemas.microsoft.com/office/drawing/2014/main" id="{8037E8D1-F848-46AD-9C3F-29505DF4333C}"/>
              </a:ext>
            </a:extLst>
          </p:cNvPr>
          <p:cNvSpPr/>
          <p:nvPr/>
        </p:nvSpPr>
        <p:spPr>
          <a:xfrm>
            <a:off x="648970" y="381000"/>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Signature Detection</a:t>
            </a:r>
          </a:p>
        </p:txBody>
      </p:sp>
    </p:spTree>
    <p:extLst>
      <p:ext uri="{BB962C8B-B14F-4D97-AF65-F5344CB8AC3E}">
        <p14:creationId xmlns:p14="http://schemas.microsoft.com/office/powerpoint/2010/main" val="1005681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endParaRPr lang="en-IN" b="1" i="1" dirty="0"/>
          </a:p>
        </p:txBody>
      </p:sp>
      <p:sp>
        <p:nvSpPr>
          <p:cNvPr id="3" name="Content Placeholder 2"/>
          <p:cNvSpPr>
            <a:spLocks noGrp="1"/>
          </p:cNvSpPr>
          <p:nvPr>
            <p:ph idx="1"/>
          </p:nvPr>
        </p:nvSpPr>
        <p:spPr>
          <a:xfrm>
            <a:off x="628650" y="1468194"/>
            <a:ext cx="7886700" cy="4708771"/>
          </a:xfrm>
        </p:spPr>
        <p:txBody>
          <a:bodyPr>
            <a:normAutofit fontScale="92500"/>
          </a:bodyPr>
          <a:lstStyle/>
          <a:p>
            <a:r>
              <a:rPr lang="en-US" dirty="0"/>
              <a:t>Finding files that have been changed is called </a:t>
            </a:r>
            <a:r>
              <a:rPr lang="en-US" i="1" dirty="0"/>
              <a:t>change detection.</a:t>
            </a:r>
            <a:endParaRPr lang="en-IN" i="1" dirty="0"/>
          </a:p>
          <a:p>
            <a:r>
              <a:rPr lang="en-US" dirty="0"/>
              <a:t> A file that changes unexpectedly may be due to a virus infection. </a:t>
            </a:r>
          </a:p>
          <a:p>
            <a:r>
              <a:rPr lang="en-US" dirty="0"/>
              <a:t> Advantages:</a:t>
            </a:r>
          </a:p>
          <a:p>
            <a:pPr marL="0" indent="0">
              <a:buNone/>
            </a:pPr>
            <a:r>
              <a:rPr lang="en-US" dirty="0"/>
              <a:t> 		 If a file has been infected, a change can be detected. An unknown malware, one not previously identified (zero-day), can be detected through change detection.</a:t>
            </a:r>
            <a:endParaRPr lang="en-IN" dirty="0"/>
          </a:p>
          <a:p>
            <a:endParaRPr lang="en-IN" dirty="0"/>
          </a:p>
        </p:txBody>
      </p:sp>
      <p:sp>
        <p:nvSpPr>
          <p:cNvPr id="4" name="Rounded Rectangle 7">
            <a:extLst>
              <a:ext uri="{FF2B5EF4-FFF2-40B4-BE49-F238E27FC236}">
                <a16:creationId xmlns:a16="http://schemas.microsoft.com/office/drawing/2014/main" id="{A5379798-4819-4A1C-80BB-B9ACF9F92AF0}"/>
              </a:ext>
            </a:extLst>
          </p:cNvPr>
          <p:cNvSpPr/>
          <p:nvPr/>
        </p:nvSpPr>
        <p:spPr>
          <a:xfrm>
            <a:off x="767956" y="444405"/>
            <a:ext cx="7608087" cy="80346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Change Detection</a:t>
            </a:r>
          </a:p>
        </p:txBody>
      </p:sp>
    </p:spTree>
    <p:extLst>
      <p:ext uri="{BB962C8B-B14F-4D97-AF65-F5344CB8AC3E}">
        <p14:creationId xmlns:p14="http://schemas.microsoft.com/office/powerpoint/2010/main" val="368129000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i="1" dirty="0"/>
              <a:t>State detection</a:t>
            </a:r>
            <a:r>
              <a:rPr lang="en-US" dirty="0"/>
              <a:t> aims to detect unusual/ anomalous behavior. </a:t>
            </a:r>
          </a:p>
          <a:p>
            <a:r>
              <a:rPr lang="en-US" dirty="0"/>
              <a:t>It relies on an expert system that determines if a state change is anomalous.</a:t>
            </a:r>
          </a:p>
          <a:p>
            <a:r>
              <a:rPr lang="en-US" dirty="0"/>
              <a:t> These state changes includes malicious behavior; by extension, anomaly detection is the ability to identify potentially malicious activity. </a:t>
            </a:r>
          </a:p>
          <a:p>
            <a:r>
              <a:rPr lang="en-US" dirty="0"/>
              <a:t>To determine what is normal and what is unusual and to be able to distinguish between the two. </a:t>
            </a:r>
            <a:endParaRPr lang="en-IN" dirty="0"/>
          </a:p>
        </p:txBody>
      </p:sp>
      <p:sp>
        <p:nvSpPr>
          <p:cNvPr id="4" name="Rounded Rectangle 7">
            <a:extLst>
              <a:ext uri="{FF2B5EF4-FFF2-40B4-BE49-F238E27FC236}">
                <a16:creationId xmlns:a16="http://schemas.microsoft.com/office/drawing/2014/main" id="{8E5F0C49-59F2-4A3C-BFED-3EFC5E7F0C46}"/>
              </a:ext>
            </a:extLst>
          </p:cNvPr>
          <p:cNvSpPr>
            <a:spLocks noGrp="1"/>
          </p:cNvSpPr>
          <p:nvPr>
            <p:ph type="title"/>
          </p:nvPr>
        </p:nvSpPr>
        <p:spPr>
          <a:xfrm>
            <a:off x="457200" y="274638"/>
            <a:ext cx="8229600" cy="1143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State Detection</a:t>
            </a:r>
          </a:p>
        </p:txBody>
      </p:sp>
    </p:spTree>
    <p:extLst>
      <p:ext uri="{BB962C8B-B14F-4D97-AF65-F5344CB8AC3E}">
        <p14:creationId xmlns:p14="http://schemas.microsoft.com/office/powerpoint/2010/main" val="935019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DE4ABF-A15C-4D00-832D-A18E0A1DBAE9}"/>
              </a:ext>
            </a:extLst>
          </p:cNvPr>
          <p:cNvPicPr>
            <a:picLocks noGrp="1" noChangeAspect="1"/>
          </p:cNvPicPr>
          <p:nvPr>
            <p:ph idx="1"/>
          </p:nvPr>
        </p:nvPicPr>
        <p:blipFill rotWithShape="1">
          <a:blip r:embed="rId2"/>
          <a:srcRect l="7044" t="20682" r="45524" b="12495"/>
          <a:stretch/>
        </p:blipFill>
        <p:spPr>
          <a:xfrm>
            <a:off x="611560" y="238347"/>
            <a:ext cx="8064896" cy="6391053"/>
          </a:xfrm>
        </p:spPr>
      </p:pic>
    </p:spTree>
    <p:extLst>
      <p:ext uri="{BB962C8B-B14F-4D97-AF65-F5344CB8AC3E}">
        <p14:creationId xmlns:p14="http://schemas.microsoft.com/office/powerpoint/2010/main" val="26838712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8CA0F-37B1-41F3-BA7D-0D761E439060}"/>
              </a:ext>
            </a:extLst>
          </p:cNvPr>
          <p:cNvPicPr>
            <a:picLocks noGrp="1" noChangeAspect="1"/>
          </p:cNvPicPr>
          <p:nvPr>
            <p:ph idx="1"/>
          </p:nvPr>
        </p:nvPicPr>
        <p:blipFill rotWithShape="1">
          <a:blip r:embed="rId2"/>
          <a:srcRect l="8833" t="19723" r="33891" b="13454"/>
          <a:stretch/>
        </p:blipFill>
        <p:spPr>
          <a:xfrm>
            <a:off x="347531" y="548680"/>
            <a:ext cx="8448937" cy="5544616"/>
          </a:xfrm>
        </p:spPr>
      </p:pic>
    </p:spTree>
    <p:extLst>
      <p:ext uri="{BB962C8B-B14F-4D97-AF65-F5344CB8AC3E}">
        <p14:creationId xmlns:p14="http://schemas.microsoft.com/office/powerpoint/2010/main" val="2785720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98526"/>
          </a:xfrm>
        </p:spPr>
        <p:txBody>
          <a:bodyPr>
            <a:normAutofit/>
          </a:bodyPr>
          <a:lstStyle/>
          <a:p>
            <a:r>
              <a:rPr lang="en-US" sz="3600" dirty="0">
                <a:solidFill>
                  <a:srgbClr val="C00000"/>
                </a:solidFill>
                <a:latin typeface="Arial Black" panose="020B0A04020102020204" pitchFamily="34" charset="0"/>
              </a:rPr>
              <a:t>How does a Switch work?</a:t>
            </a:r>
          </a:p>
        </p:txBody>
      </p:sp>
      <p:sp>
        <p:nvSpPr>
          <p:cNvPr id="3" name="Content Placeholder 2"/>
          <p:cNvSpPr>
            <a:spLocks noGrp="1"/>
          </p:cNvSpPr>
          <p:nvPr>
            <p:ph idx="1"/>
          </p:nvPr>
        </p:nvSpPr>
        <p:spPr>
          <a:xfrm>
            <a:off x="457200" y="1173164"/>
            <a:ext cx="8229600" cy="4952999"/>
          </a:xfrm>
        </p:spPr>
        <p:txBody>
          <a:bodyPr>
            <a:normAutofit/>
          </a:bodyPr>
          <a:lstStyle/>
          <a:p>
            <a:pPr algn="just"/>
            <a:r>
              <a:rPr lang="en-US" sz="2800" dirty="0">
                <a:solidFill>
                  <a:srgbClr val="0000CC"/>
                </a:solidFill>
                <a:latin typeface="Arial" panose="020B0604020202020204" pitchFamily="34" charset="0"/>
                <a:cs typeface="Arial" panose="020B0604020202020204" pitchFamily="34" charset="0"/>
              </a:rPr>
              <a:t>Switches work about the same way as hubs. Unlike hubs, switches can </a:t>
            </a:r>
            <a:r>
              <a:rPr lang="en-US" sz="2800" dirty="0">
                <a:solidFill>
                  <a:srgbClr val="0EA246"/>
                </a:solidFill>
                <a:latin typeface="Arial" panose="020B0604020202020204" pitchFamily="34" charset="0"/>
                <a:cs typeface="Arial" panose="020B0604020202020204" pitchFamily="34" charset="0"/>
              </a:rPr>
              <a:t>identify the destination of a packet. </a:t>
            </a:r>
          </a:p>
          <a:p>
            <a:pPr algn="just"/>
            <a:endParaRPr lang="en-US" sz="2800" dirty="0">
              <a:solidFill>
                <a:srgbClr val="0000CC"/>
              </a:solidFill>
              <a:latin typeface="Arial" panose="020B0604020202020204" pitchFamily="34" charset="0"/>
              <a:cs typeface="Arial" panose="020B0604020202020204" pitchFamily="34" charset="0"/>
            </a:endParaRPr>
          </a:p>
          <a:p>
            <a:pPr algn="just"/>
            <a:r>
              <a:rPr lang="en-US" sz="2800" dirty="0">
                <a:solidFill>
                  <a:srgbClr val="0000CC"/>
                </a:solidFill>
                <a:latin typeface="Arial" panose="020B0604020202020204" pitchFamily="34" charset="0"/>
                <a:cs typeface="Arial" panose="020B0604020202020204" pitchFamily="34" charset="0"/>
              </a:rPr>
              <a:t>Switches send information </a:t>
            </a:r>
            <a:r>
              <a:rPr lang="en-US" sz="2800" dirty="0">
                <a:solidFill>
                  <a:srgbClr val="0EA246"/>
                </a:solidFill>
                <a:latin typeface="Arial" panose="020B0604020202020204" pitchFamily="34" charset="0"/>
                <a:cs typeface="Arial" panose="020B0604020202020204" pitchFamily="34" charset="0"/>
              </a:rPr>
              <a:t>only to the computer that is suppose to receive </a:t>
            </a:r>
            <a:r>
              <a:rPr lang="en-US" sz="2800" dirty="0">
                <a:solidFill>
                  <a:srgbClr val="0000CC"/>
                </a:solidFill>
                <a:latin typeface="Arial" panose="020B0604020202020204" pitchFamily="34" charset="0"/>
                <a:cs typeface="Arial" panose="020B0604020202020204" pitchFamily="34" charset="0"/>
              </a:rPr>
              <a:t>the information. </a:t>
            </a:r>
          </a:p>
          <a:p>
            <a:pPr algn="just"/>
            <a:endParaRPr lang="en-US" sz="2800" dirty="0">
              <a:solidFill>
                <a:srgbClr val="0000CC"/>
              </a:solidFill>
              <a:latin typeface="Arial" panose="020B0604020202020204" pitchFamily="34" charset="0"/>
              <a:cs typeface="Arial" panose="020B0604020202020204" pitchFamily="34" charset="0"/>
            </a:endParaRPr>
          </a:p>
          <a:p>
            <a:pPr algn="just"/>
            <a:r>
              <a:rPr lang="en-US" sz="2800" dirty="0">
                <a:solidFill>
                  <a:srgbClr val="0000CC"/>
                </a:solidFill>
                <a:latin typeface="Arial" panose="020B0604020202020204" pitchFamily="34" charset="0"/>
                <a:cs typeface="Arial" panose="020B0604020202020204" pitchFamily="34" charset="0"/>
              </a:rPr>
              <a:t>Switches can also </a:t>
            </a:r>
            <a:r>
              <a:rPr lang="en-US" sz="2800" dirty="0">
                <a:solidFill>
                  <a:srgbClr val="0EA246"/>
                </a:solidFill>
                <a:latin typeface="Arial" panose="020B0604020202020204" pitchFamily="34" charset="0"/>
                <a:cs typeface="Arial" panose="020B0604020202020204" pitchFamily="34" charset="0"/>
              </a:rPr>
              <a:t>send and retrieve </a:t>
            </a:r>
            <a:r>
              <a:rPr lang="en-US" sz="2800" dirty="0">
                <a:solidFill>
                  <a:srgbClr val="0000CC"/>
                </a:solidFill>
                <a:latin typeface="Arial" panose="020B0604020202020204" pitchFamily="34" charset="0"/>
                <a:cs typeface="Arial" panose="020B0604020202020204" pitchFamily="34" charset="0"/>
              </a:rPr>
              <a:t>information at the </a:t>
            </a:r>
            <a:r>
              <a:rPr lang="en-US" sz="2800" dirty="0">
                <a:solidFill>
                  <a:srgbClr val="0EA246"/>
                </a:solidFill>
                <a:latin typeface="Arial" panose="020B0604020202020204" pitchFamily="34" charset="0"/>
                <a:cs typeface="Arial" panose="020B0604020202020204" pitchFamily="34" charset="0"/>
              </a:rPr>
              <a:t>same time </a:t>
            </a:r>
            <a:r>
              <a:rPr lang="en-US" sz="2800" dirty="0">
                <a:solidFill>
                  <a:srgbClr val="0000CC"/>
                </a:solidFill>
                <a:latin typeface="Arial" panose="020B0604020202020204" pitchFamily="34" charset="0"/>
                <a:cs typeface="Arial" panose="020B0604020202020204" pitchFamily="34" charset="0"/>
              </a:rPr>
              <a:t>which makes sending information </a:t>
            </a:r>
            <a:r>
              <a:rPr lang="en-US" sz="2800" dirty="0">
                <a:solidFill>
                  <a:srgbClr val="0EA246"/>
                </a:solidFill>
                <a:latin typeface="Arial" panose="020B0604020202020204" pitchFamily="34" charset="0"/>
                <a:cs typeface="Arial" panose="020B0604020202020204" pitchFamily="34" charset="0"/>
              </a:rPr>
              <a:t>faster</a:t>
            </a:r>
            <a:r>
              <a:rPr lang="en-US" sz="2800" dirty="0">
                <a:solidFill>
                  <a:srgbClr val="0000CC"/>
                </a:solidFill>
                <a:latin typeface="Arial" panose="020B0604020202020204" pitchFamily="34" charset="0"/>
                <a:cs typeface="Arial" panose="020B0604020202020204" pitchFamily="34" charset="0"/>
              </a:rPr>
              <a:t> to retrieve than hubs.</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639131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solidFill>
                  <a:srgbClr val="C00000"/>
                </a:solidFill>
                <a:latin typeface="Arial Black" panose="020B0A04020102020204" pitchFamily="34" charset="0"/>
                <a:cs typeface="Times New Roman" pitchFamily="18" charset="0"/>
              </a:rPr>
              <a:t>Switch</a:t>
            </a:r>
            <a:endParaRPr lang="en-US" sz="36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304800" y="1176337"/>
            <a:ext cx="8534400" cy="5300663"/>
          </a:xfrm>
        </p:spPr>
        <p:txBody>
          <a:bodyPr>
            <a:noAutofit/>
          </a:bodyPr>
          <a:lstStyle/>
          <a:p>
            <a:pPr algn="just"/>
            <a:r>
              <a:rPr lang="en-US" sz="2400" dirty="0">
                <a:solidFill>
                  <a:srgbClr val="0000CC"/>
                </a:solidFill>
                <a:latin typeface="Arial" panose="020B0604020202020204" pitchFamily="34" charset="0"/>
                <a:cs typeface="Arial" panose="020B0604020202020204" pitchFamily="34" charset="0"/>
              </a:rPr>
              <a:t>Just like Hub and Bridge, switch is also </a:t>
            </a:r>
            <a:r>
              <a:rPr lang="en-US" sz="2400" dirty="0">
                <a:solidFill>
                  <a:srgbClr val="0EA246"/>
                </a:solidFill>
                <a:latin typeface="Arial" panose="020B0604020202020204" pitchFamily="34" charset="0"/>
                <a:cs typeface="Arial" panose="020B0604020202020204" pitchFamily="34" charset="0"/>
              </a:rPr>
              <a:t>used to connect multiple </a:t>
            </a:r>
            <a:r>
              <a:rPr lang="en-US" sz="2400" dirty="0">
                <a:solidFill>
                  <a:srgbClr val="0000CC"/>
                </a:solidFill>
                <a:latin typeface="Arial" panose="020B0604020202020204" pitchFamily="34" charset="0"/>
                <a:cs typeface="Arial" panose="020B0604020202020204" pitchFamily="34" charset="0"/>
              </a:rPr>
              <a:t>computers together in a LAN segment. </a:t>
            </a:r>
          </a:p>
          <a:p>
            <a:pPr algn="just"/>
            <a:r>
              <a:rPr lang="en-US" sz="2400" dirty="0">
                <a:solidFill>
                  <a:srgbClr val="0000CC"/>
                </a:solidFill>
                <a:latin typeface="Arial" panose="020B0604020202020204" pitchFamily="34" charset="0"/>
                <a:cs typeface="Arial" panose="020B0604020202020204" pitchFamily="34" charset="0"/>
              </a:rPr>
              <a:t>Switch </a:t>
            </a:r>
            <a:r>
              <a:rPr lang="en-IN" sz="2400" dirty="0">
                <a:solidFill>
                  <a:srgbClr val="0000CC"/>
                </a:solidFill>
                <a:latin typeface="Arial" panose="020B0604020202020204" pitchFamily="34" charset="0"/>
                <a:cs typeface="Arial" panose="020B0604020202020204" pitchFamily="34" charset="0"/>
              </a:rPr>
              <a:t>operates </a:t>
            </a:r>
            <a:r>
              <a:rPr lang="en-IN" sz="2400" dirty="0">
                <a:solidFill>
                  <a:srgbClr val="0EA246"/>
                </a:solidFill>
                <a:latin typeface="Arial" panose="020B0604020202020204" pitchFamily="34" charset="0"/>
                <a:cs typeface="Arial" panose="020B0604020202020204" pitchFamily="34" charset="0"/>
              </a:rPr>
              <a:t>at data link layer</a:t>
            </a:r>
            <a:endParaRPr lang="en-US" sz="2400" dirty="0">
              <a:solidFill>
                <a:srgbClr val="0EA246"/>
              </a:solidFill>
              <a:latin typeface="Arial" panose="020B0604020202020204" pitchFamily="34" charset="0"/>
              <a:cs typeface="Arial" panose="020B0604020202020204" pitchFamily="34" charset="0"/>
            </a:endParaRPr>
          </a:p>
          <a:p>
            <a:pPr algn="just"/>
            <a:r>
              <a:rPr lang="en-US" sz="2400" dirty="0">
                <a:solidFill>
                  <a:srgbClr val="0000CC"/>
                </a:solidFill>
                <a:latin typeface="Arial" panose="020B0604020202020204" pitchFamily="34" charset="0"/>
                <a:cs typeface="Arial" panose="020B0604020202020204" pitchFamily="34" charset="0"/>
              </a:rPr>
              <a:t>Switches available with </a:t>
            </a:r>
            <a:r>
              <a:rPr lang="en-US" sz="2400" dirty="0">
                <a:solidFill>
                  <a:srgbClr val="0EA246"/>
                </a:solidFill>
                <a:latin typeface="Arial" panose="020B0604020202020204" pitchFamily="34" charset="0"/>
                <a:cs typeface="Arial" panose="020B0604020202020204" pitchFamily="34" charset="0"/>
              </a:rPr>
              <a:t>4,8,12,24,48,64 </a:t>
            </a:r>
            <a:r>
              <a:rPr lang="en-US" sz="2400" dirty="0">
                <a:solidFill>
                  <a:srgbClr val="0000CC"/>
                </a:solidFill>
                <a:latin typeface="Arial" panose="020B0604020202020204" pitchFamily="34" charset="0"/>
                <a:cs typeface="Arial" panose="020B0604020202020204" pitchFamily="34" charset="0"/>
              </a:rPr>
              <a:t>ports. </a:t>
            </a:r>
          </a:p>
          <a:p>
            <a:pPr algn="just"/>
            <a:r>
              <a:rPr lang="en-US" sz="2400" dirty="0">
                <a:solidFill>
                  <a:srgbClr val="0000CC"/>
                </a:solidFill>
                <a:latin typeface="Arial" panose="020B0604020202020204" pitchFamily="34" charset="0"/>
                <a:cs typeface="Arial" panose="020B0604020202020204" pitchFamily="34" charset="0"/>
              </a:rPr>
              <a:t>Each switch port has a </a:t>
            </a:r>
            <a:r>
              <a:rPr lang="en-US" sz="2400" dirty="0">
                <a:solidFill>
                  <a:srgbClr val="0EA246"/>
                </a:solidFill>
                <a:latin typeface="Arial" panose="020B0604020202020204" pitchFamily="34" charset="0"/>
                <a:cs typeface="Arial" panose="020B0604020202020204" pitchFamily="34" charset="0"/>
              </a:rPr>
              <a:t>separate collision </a:t>
            </a:r>
            <a:r>
              <a:rPr lang="en-US" sz="2400" dirty="0">
                <a:solidFill>
                  <a:srgbClr val="0000CC"/>
                </a:solidFill>
                <a:latin typeface="Arial" panose="020B0604020202020204" pitchFamily="34" charset="0"/>
                <a:cs typeface="Arial" panose="020B0604020202020204" pitchFamily="34" charset="0"/>
              </a:rPr>
              <a:t>domain. </a:t>
            </a:r>
          </a:p>
          <a:p>
            <a:pPr algn="just"/>
            <a:r>
              <a:rPr lang="en-US" sz="2400" dirty="0">
                <a:solidFill>
                  <a:srgbClr val="0000CC"/>
                </a:solidFill>
                <a:latin typeface="Arial" panose="020B0604020202020204" pitchFamily="34" charset="0"/>
                <a:cs typeface="Arial" panose="020B0604020202020204" pitchFamily="34" charset="0"/>
              </a:rPr>
              <a:t>At layer two data signals are formatted </a:t>
            </a:r>
            <a:r>
              <a:rPr lang="en-US" sz="2400" dirty="0">
                <a:solidFill>
                  <a:srgbClr val="0EA246"/>
                </a:solidFill>
                <a:latin typeface="Arial" panose="020B0604020202020204" pitchFamily="34" charset="0"/>
                <a:cs typeface="Arial" panose="020B0604020202020204" pitchFamily="34" charset="0"/>
              </a:rPr>
              <a:t>in frames</a:t>
            </a:r>
            <a:r>
              <a:rPr lang="en-US" sz="2400" dirty="0">
                <a:solidFill>
                  <a:srgbClr val="0000CC"/>
                </a:solidFill>
                <a:latin typeface="Arial" panose="020B0604020202020204" pitchFamily="34" charset="0"/>
                <a:cs typeface="Arial" panose="020B0604020202020204" pitchFamily="34" charset="0"/>
              </a:rPr>
              <a:t>.</a:t>
            </a:r>
          </a:p>
          <a:p>
            <a:pPr algn="just"/>
            <a:r>
              <a:rPr lang="en-US" sz="2400" dirty="0">
                <a:solidFill>
                  <a:srgbClr val="0000CC"/>
                </a:solidFill>
                <a:latin typeface="Arial" panose="020B0604020202020204" pitchFamily="34" charset="0"/>
                <a:cs typeface="Arial" panose="020B0604020202020204" pitchFamily="34" charset="0"/>
              </a:rPr>
              <a:t>When a switch receives frame, </a:t>
            </a:r>
            <a:r>
              <a:rPr lang="en-US" sz="2400" dirty="0">
                <a:solidFill>
                  <a:srgbClr val="0EA246"/>
                </a:solidFill>
                <a:latin typeface="Arial" panose="020B0604020202020204" pitchFamily="34" charset="0"/>
                <a:cs typeface="Arial" panose="020B0604020202020204" pitchFamily="34" charset="0"/>
              </a:rPr>
              <a:t>it checks FCS </a:t>
            </a:r>
            <a:r>
              <a:rPr lang="en-US" sz="2400" dirty="0">
                <a:solidFill>
                  <a:srgbClr val="0000CC"/>
                </a:solidFill>
                <a:latin typeface="Arial" panose="020B0604020202020204" pitchFamily="34" charset="0"/>
                <a:cs typeface="Arial" panose="020B0604020202020204" pitchFamily="34" charset="0"/>
              </a:rPr>
              <a:t>(Frame checksum sequence) field in it. </a:t>
            </a:r>
          </a:p>
          <a:p>
            <a:pPr algn="just"/>
            <a:r>
              <a:rPr lang="en-US" sz="2400" dirty="0">
                <a:solidFill>
                  <a:srgbClr val="0000CC"/>
                </a:solidFill>
                <a:latin typeface="Arial" panose="020B0604020202020204" pitchFamily="34" charset="0"/>
                <a:cs typeface="Arial" panose="020B0604020202020204" pitchFamily="34" charset="0"/>
              </a:rPr>
              <a:t>Switch </a:t>
            </a:r>
            <a:r>
              <a:rPr lang="en-US" sz="2400" dirty="0">
                <a:solidFill>
                  <a:srgbClr val="0EA246"/>
                </a:solidFill>
                <a:latin typeface="Arial" panose="020B0604020202020204" pitchFamily="34" charset="0"/>
                <a:cs typeface="Arial" panose="020B0604020202020204" pitchFamily="34" charset="0"/>
              </a:rPr>
              <a:t>process</a:t>
            </a:r>
            <a:r>
              <a:rPr lang="en-US" sz="2400" dirty="0">
                <a:solidFill>
                  <a:srgbClr val="0000CC"/>
                </a:solidFill>
                <a:latin typeface="Arial" panose="020B0604020202020204" pitchFamily="34" charset="0"/>
                <a:cs typeface="Arial" panose="020B0604020202020204" pitchFamily="34" charset="0"/>
              </a:rPr>
              <a:t> the frame only </a:t>
            </a:r>
            <a:r>
              <a:rPr lang="en-US" sz="2400" dirty="0">
                <a:solidFill>
                  <a:srgbClr val="0EA246"/>
                </a:solidFill>
                <a:latin typeface="Arial" panose="020B0604020202020204" pitchFamily="34" charset="0"/>
                <a:cs typeface="Arial" panose="020B0604020202020204" pitchFamily="34" charset="0"/>
              </a:rPr>
              <a:t>if it is valid</a:t>
            </a:r>
            <a:r>
              <a:rPr lang="en-US" sz="2400" dirty="0">
                <a:solidFill>
                  <a:srgbClr val="0000CC"/>
                </a:solidFill>
                <a:latin typeface="Arial" panose="020B0604020202020204" pitchFamily="34" charset="0"/>
                <a:cs typeface="Arial" panose="020B0604020202020204" pitchFamily="34" charset="0"/>
              </a:rPr>
              <a:t>. </a:t>
            </a:r>
          </a:p>
          <a:p>
            <a:pPr algn="just"/>
            <a:r>
              <a:rPr lang="en-US" sz="2400" dirty="0">
                <a:solidFill>
                  <a:srgbClr val="0000CC"/>
                </a:solidFill>
                <a:latin typeface="Arial" panose="020B0604020202020204" pitchFamily="34" charset="0"/>
                <a:cs typeface="Arial" panose="020B0604020202020204" pitchFamily="34" charset="0"/>
              </a:rPr>
              <a:t>All </a:t>
            </a:r>
            <a:r>
              <a:rPr lang="en-US" sz="2400" dirty="0">
                <a:solidFill>
                  <a:srgbClr val="FF0000"/>
                </a:solidFill>
                <a:latin typeface="Arial" panose="020B0604020202020204" pitchFamily="34" charset="0"/>
                <a:cs typeface="Arial" panose="020B0604020202020204" pitchFamily="34" charset="0"/>
              </a:rPr>
              <a:t>invalided</a:t>
            </a:r>
            <a:r>
              <a:rPr lang="en-US" sz="2400" dirty="0">
                <a:solidFill>
                  <a:srgbClr val="0000CC"/>
                </a:solidFill>
                <a:latin typeface="Arial" panose="020B0604020202020204" pitchFamily="34" charset="0"/>
                <a:cs typeface="Arial" panose="020B0604020202020204" pitchFamily="34" charset="0"/>
              </a:rPr>
              <a:t> frames are automatically </a:t>
            </a:r>
            <a:r>
              <a:rPr lang="en-US" sz="2400" dirty="0">
                <a:solidFill>
                  <a:srgbClr val="FF0000"/>
                </a:solidFill>
                <a:latin typeface="Arial" panose="020B0604020202020204" pitchFamily="34" charset="0"/>
                <a:cs typeface="Arial" panose="020B0604020202020204" pitchFamily="34" charset="0"/>
              </a:rPr>
              <a:t>dropped</a:t>
            </a:r>
            <a:r>
              <a:rPr lang="en-US" sz="2400" dirty="0">
                <a:solidFill>
                  <a:srgbClr val="0000CC"/>
                </a:solidFill>
                <a:latin typeface="Arial" panose="020B0604020202020204" pitchFamily="34" charset="0"/>
                <a:cs typeface="Arial" panose="020B0604020202020204" pitchFamily="34" charset="0"/>
              </a:rPr>
              <a:t>. </a:t>
            </a:r>
          </a:p>
          <a:p>
            <a:pPr algn="just"/>
            <a:r>
              <a:rPr lang="en-US" sz="2400" dirty="0">
                <a:solidFill>
                  <a:srgbClr val="0000CC"/>
                </a:solidFill>
                <a:latin typeface="Arial" panose="020B0604020202020204" pitchFamily="34" charset="0"/>
                <a:cs typeface="Arial" panose="020B0604020202020204" pitchFamily="34" charset="0"/>
              </a:rPr>
              <a:t>All </a:t>
            </a:r>
            <a:r>
              <a:rPr lang="en-US" sz="2400" dirty="0">
                <a:solidFill>
                  <a:srgbClr val="0EA246"/>
                </a:solidFill>
                <a:latin typeface="Arial" panose="020B0604020202020204" pitchFamily="34" charset="0"/>
                <a:cs typeface="Arial" panose="020B0604020202020204" pitchFamily="34" charset="0"/>
              </a:rPr>
              <a:t>valid </a:t>
            </a:r>
            <a:r>
              <a:rPr lang="en-US" sz="2400" dirty="0">
                <a:solidFill>
                  <a:srgbClr val="0000CC"/>
                </a:solidFill>
                <a:latin typeface="Arial" panose="020B0604020202020204" pitchFamily="34" charset="0"/>
                <a:cs typeface="Arial" panose="020B0604020202020204" pitchFamily="34" charset="0"/>
              </a:rPr>
              <a:t>frames are processed and </a:t>
            </a:r>
            <a:r>
              <a:rPr lang="en-US" sz="2400" dirty="0">
                <a:solidFill>
                  <a:srgbClr val="0EA246"/>
                </a:solidFill>
                <a:latin typeface="Arial" panose="020B0604020202020204" pitchFamily="34" charset="0"/>
                <a:cs typeface="Arial" panose="020B0604020202020204" pitchFamily="34" charset="0"/>
              </a:rPr>
              <a:t>forwarded to their destination</a:t>
            </a:r>
            <a:r>
              <a:rPr lang="en-US" sz="2400" dirty="0">
                <a:solidFill>
                  <a:srgbClr val="0000CC"/>
                </a:solidFill>
                <a:latin typeface="Arial" panose="020B0604020202020204" pitchFamily="34" charset="0"/>
                <a:cs typeface="Arial" panose="020B0604020202020204" pitchFamily="34" charset="0"/>
              </a:rPr>
              <a:t> MAC address</a:t>
            </a:r>
          </a:p>
        </p:txBody>
      </p:sp>
      <p:pic>
        <p:nvPicPr>
          <p:cNvPr id="4" name="Picture 1" descr="C:\Users\Sayee Kumar\Desktop\Networks\Unit II\images\switch.jpg"/>
          <p:cNvPicPr>
            <a:picLocks noChangeAspect="1" noChangeArrowheads="1"/>
          </p:cNvPicPr>
          <p:nvPr/>
        </p:nvPicPr>
        <p:blipFill>
          <a:blip r:embed="rId2"/>
          <a:srcRect/>
          <a:stretch>
            <a:fillRect/>
          </a:stretch>
        </p:blipFill>
        <p:spPr bwMode="auto">
          <a:xfrm>
            <a:off x="6413740" y="88901"/>
            <a:ext cx="2273060" cy="1130300"/>
          </a:xfrm>
          <a:prstGeom prst="rect">
            <a:avLst/>
          </a:prstGeom>
          <a:noFill/>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061138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584"/>
            <a:ext cx="8229600" cy="487362"/>
          </a:xfrm>
        </p:spPr>
        <p:txBody>
          <a:bodyPr>
            <a:noAutofit/>
          </a:bodyPr>
          <a:lstStyle/>
          <a:p>
            <a:r>
              <a:rPr lang="en-US" sz="3600" dirty="0">
                <a:solidFill>
                  <a:srgbClr val="C00000"/>
                </a:solidFill>
                <a:latin typeface="Arial Black" panose="020B0A04020102020204" pitchFamily="34" charset="0"/>
                <a:cs typeface="Times New Roman" pitchFamily="18" charset="0"/>
              </a:rPr>
              <a:t>Switch</a:t>
            </a:r>
            <a:endParaRPr lang="en-US" sz="3600" dirty="0"/>
          </a:p>
        </p:txBody>
      </p:sp>
      <p:sp>
        <p:nvSpPr>
          <p:cNvPr id="3" name="Content Placeholder 2"/>
          <p:cNvSpPr>
            <a:spLocks noGrp="1"/>
          </p:cNvSpPr>
          <p:nvPr>
            <p:ph idx="1"/>
          </p:nvPr>
        </p:nvSpPr>
        <p:spPr>
          <a:xfrm>
            <a:off x="457200" y="763171"/>
            <a:ext cx="8229600" cy="5790027"/>
          </a:xfrm>
        </p:spPr>
        <p:txBody>
          <a:bodyPr>
            <a:noAutofit/>
          </a:bodyPr>
          <a:lstStyle/>
          <a:p>
            <a:pPr marL="0" lvl="0" indent="0" algn="just" fontAlgn="base">
              <a:spcBef>
                <a:spcPct val="0"/>
              </a:spcBef>
              <a:spcAft>
                <a:spcPct val="0"/>
              </a:spcAft>
              <a:buNone/>
            </a:pPr>
            <a:r>
              <a:rPr lang="en-US" sz="2300" dirty="0">
                <a:solidFill>
                  <a:srgbClr val="0000CC"/>
                </a:solidFill>
                <a:latin typeface="Arial" panose="020B0604020202020204" pitchFamily="34" charset="0"/>
                <a:ea typeface="Calibri" pitchFamily="34" charset="0"/>
                <a:cs typeface="Arial" panose="020B0604020202020204" pitchFamily="34" charset="0"/>
              </a:rPr>
              <a:t>Switches support </a:t>
            </a:r>
            <a:r>
              <a:rPr lang="en-US" sz="2300" dirty="0">
                <a:solidFill>
                  <a:schemeClr val="accent6">
                    <a:lumMod val="75000"/>
                  </a:schemeClr>
                </a:solidFill>
                <a:latin typeface="Arial" panose="020B0604020202020204" pitchFamily="34" charset="0"/>
                <a:ea typeface="Calibri" pitchFamily="34" charset="0"/>
                <a:cs typeface="Arial" panose="020B0604020202020204" pitchFamily="34" charset="0"/>
              </a:rPr>
              <a:t>three methods </a:t>
            </a:r>
            <a:r>
              <a:rPr lang="en-US" sz="2300" dirty="0">
                <a:solidFill>
                  <a:srgbClr val="0000CC"/>
                </a:solidFill>
                <a:latin typeface="Arial" panose="020B0604020202020204" pitchFamily="34" charset="0"/>
                <a:ea typeface="Calibri" pitchFamily="34" charset="0"/>
                <a:cs typeface="Arial" panose="020B0604020202020204" pitchFamily="34" charset="0"/>
              </a:rPr>
              <a:t>of switching</a:t>
            </a:r>
          </a:p>
          <a:p>
            <a:pPr marL="914400" lvl="1" indent="-514350" algn="just" eaLnBrk="0" fontAlgn="base" hangingPunct="0">
              <a:spcBef>
                <a:spcPct val="0"/>
              </a:spcBef>
              <a:spcAft>
                <a:spcPct val="0"/>
              </a:spcAft>
              <a:buFont typeface="+mj-lt"/>
              <a:buAutoNum type="romanLcPeriod"/>
            </a:pPr>
            <a:r>
              <a:rPr lang="en-US" sz="1900" dirty="0">
                <a:solidFill>
                  <a:srgbClr val="0EA246"/>
                </a:solidFill>
                <a:latin typeface="Arial" panose="020B0604020202020204" pitchFamily="34" charset="0"/>
                <a:ea typeface="Times New Roman" pitchFamily="18" charset="0"/>
                <a:cs typeface="Arial" panose="020B0604020202020204" pitchFamily="34" charset="0"/>
              </a:rPr>
              <a:t>Store and Forward</a:t>
            </a:r>
            <a:endParaRPr lang="en-US" sz="1900" dirty="0">
              <a:solidFill>
                <a:srgbClr val="0EA246"/>
              </a:solidFill>
              <a:latin typeface="Arial" panose="020B0604020202020204" pitchFamily="34" charset="0"/>
              <a:cs typeface="Arial" panose="020B0604020202020204" pitchFamily="34" charset="0"/>
            </a:endParaRPr>
          </a:p>
          <a:p>
            <a:pPr marL="914400" lvl="1" indent="-514350" algn="just" eaLnBrk="0" fontAlgn="base" hangingPunct="0">
              <a:spcBef>
                <a:spcPct val="0"/>
              </a:spcBef>
              <a:spcAft>
                <a:spcPct val="0"/>
              </a:spcAft>
              <a:buFont typeface="+mj-lt"/>
              <a:buAutoNum type="romanLcPeriod"/>
            </a:pPr>
            <a:r>
              <a:rPr lang="en-US" sz="1900" dirty="0">
                <a:solidFill>
                  <a:srgbClr val="0EA246"/>
                </a:solidFill>
                <a:latin typeface="Arial" panose="020B0604020202020204" pitchFamily="34" charset="0"/>
                <a:ea typeface="Times New Roman" pitchFamily="18" charset="0"/>
                <a:cs typeface="Arial" panose="020B0604020202020204" pitchFamily="34" charset="0"/>
              </a:rPr>
              <a:t>Cut and Through</a:t>
            </a:r>
            <a:endParaRPr lang="en-US" sz="1900" dirty="0">
              <a:solidFill>
                <a:srgbClr val="0EA246"/>
              </a:solidFill>
              <a:latin typeface="Arial" panose="020B0604020202020204" pitchFamily="34" charset="0"/>
              <a:cs typeface="Arial" panose="020B0604020202020204" pitchFamily="34" charset="0"/>
            </a:endParaRPr>
          </a:p>
          <a:p>
            <a:pPr marL="914400" lvl="1" indent="-514350" algn="just" eaLnBrk="0" fontAlgn="base" hangingPunct="0">
              <a:spcBef>
                <a:spcPct val="0"/>
              </a:spcBef>
              <a:spcAft>
                <a:spcPct val="0"/>
              </a:spcAft>
              <a:buFont typeface="+mj-lt"/>
              <a:buAutoNum type="romanLcPeriod"/>
            </a:pPr>
            <a:r>
              <a:rPr lang="en-US" sz="1900" dirty="0">
                <a:solidFill>
                  <a:srgbClr val="0EA246"/>
                </a:solidFill>
                <a:latin typeface="Arial" panose="020B0604020202020204" pitchFamily="34" charset="0"/>
                <a:ea typeface="Times New Roman" pitchFamily="18" charset="0"/>
                <a:cs typeface="Arial" panose="020B0604020202020204" pitchFamily="34" charset="0"/>
              </a:rPr>
              <a:t>Fragment Free</a:t>
            </a:r>
            <a:endParaRPr lang="en-US" sz="1900" dirty="0">
              <a:solidFill>
                <a:srgbClr val="0EA246"/>
              </a:solidFill>
              <a:latin typeface="Arial" panose="020B0604020202020204" pitchFamily="34" charset="0"/>
              <a:cs typeface="Arial" panose="020B0604020202020204" pitchFamily="34" charset="0"/>
            </a:endParaRPr>
          </a:p>
          <a:p>
            <a:pPr marL="0" lvl="0" indent="0" algn="just" fontAlgn="base">
              <a:spcBef>
                <a:spcPct val="0"/>
              </a:spcBef>
              <a:spcAft>
                <a:spcPct val="0"/>
              </a:spcAft>
              <a:buNone/>
            </a:pPr>
            <a:r>
              <a:rPr lang="en-US" sz="2300" b="1" dirty="0">
                <a:solidFill>
                  <a:srgbClr val="AB01AF"/>
                </a:solidFill>
                <a:latin typeface="Arial" panose="020B0604020202020204" pitchFamily="34" charset="0"/>
                <a:ea typeface="Calibri" pitchFamily="34" charset="0"/>
                <a:cs typeface="Arial" panose="020B0604020202020204" pitchFamily="34" charset="0"/>
              </a:rPr>
              <a:t>Store and Forward </a:t>
            </a:r>
          </a:p>
          <a:p>
            <a:pPr algn="just" eaLnBrk="0" fontAlgn="base" hangingPunct="0">
              <a:spcBef>
                <a:spcPct val="0"/>
              </a:spcBef>
              <a:spcAft>
                <a:spcPct val="0"/>
              </a:spcAft>
            </a:pPr>
            <a:r>
              <a:rPr lang="en-US" sz="2300" dirty="0">
                <a:solidFill>
                  <a:srgbClr val="0000CC"/>
                </a:solidFill>
                <a:latin typeface="Arial" panose="020B0604020202020204" pitchFamily="34" charset="0"/>
                <a:ea typeface="Calibri" pitchFamily="34" charset="0"/>
                <a:cs typeface="Arial" panose="020B0604020202020204" pitchFamily="34" charset="0"/>
              </a:rPr>
              <a:t>This is the basic mode of switching. In this mode Switch buffers </a:t>
            </a:r>
            <a:r>
              <a:rPr lang="en-US" sz="2300" dirty="0">
                <a:solidFill>
                  <a:srgbClr val="0EA246"/>
                </a:solidFill>
                <a:latin typeface="Arial" panose="020B0604020202020204" pitchFamily="34" charset="0"/>
                <a:ea typeface="Calibri" pitchFamily="34" charset="0"/>
                <a:cs typeface="Arial" panose="020B0604020202020204" pitchFamily="34" charset="0"/>
              </a:rPr>
              <a:t>entire frame into the memory </a:t>
            </a:r>
            <a:r>
              <a:rPr lang="en-US" sz="2300" dirty="0">
                <a:solidFill>
                  <a:srgbClr val="0000CC"/>
                </a:solidFill>
                <a:latin typeface="Arial" panose="020B0604020202020204" pitchFamily="34" charset="0"/>
                <a:ea typeface="Calibri" pitchFamily="34" charset="0"/>
                <a:cs typeface="Arial" panose="020B0604020202020204" pitchFamily="34" charset="0"/>
              </a:rPr>
              <a:t>and run </a:t>
            </a:r>
            <a:r>
              <a:rPr lang="en-US" sz="2300" dirty="0">
                <a:solidFill>
                  <a:srgbClr val="0EA246"/>
                </a:solidFill>
                <a:latin typeface="Arial" panose="020B0604020202020204" pitchFamily="34" charset="0"/>
                <a:ea typeface="Calibri" pitchFamily="34" charset="0"/>
                <a:cs typeface="Arial" panose="020B0604020202020204" pitchFamily="34" charset="0"/>
              </a:rPr>
              <a:t>FCS (Frame Check Sequence)</a:t>
            </a:r>
            <a:r>
              <a:rPr lang="en-US" sz="2300" dirty="0">
                <a:solidFill>
                  <a:srgbClr val="0000CC"/>
                </a:solidFill>
                <a:latin typeface="Arial" panose="020B0604020202020204" pitchFamily="34" charset="0"/>
                <a:ea typeface="Calibri" pitchFamily="34" charset="0"/>
                <a:cs typeface="Arial" panose="020B0604020202020204" pitchFamily="34" charset="0"/>
              </a:rPr>
              <a:t> to ensure that frame is valid and not corrupted. </a:t>
            </a:r>
          </a:p>
          <a:p>
            <a:pPr algn="just" eaLnBrk="0" fontAlgn="base" hangingPunct="0">
              <a:spcBef>
                <a:spcPct val="0"/>
              </a:spcBef>
              <a:spcAft>
                <a:spcPct val="0"/>
              </a:spcAft>
            </a:pPr>
            <a:r>
              <a:rPr lang="en-US" sz="2300" dirty="0">
                <a:solidFill>
                  <a:srgbClr val="0000CC"/>
                </a:solidFill>
                <a:latin typeface="Arial" panose="020B0604020202020204" pitchFamily="34" charset="0"/>
                <a:ea typeface="Calibri" pitchFamily="34" charset="0"/>
                <a:cs typeface="Arial" panose="020B0604020202020204" pitchFamily="34" charset="0"/>
              </a:rPr>
              <a:t>A frame less than </a:t>
            </a:r>
            <a:r>
              <a:rPr lang="en-US" sz="2300" dirty="0">
                <a:solidFill>
                  <a:srgbClr val="0EA246"/>
                </a:solidFill>
                <a:latin typeface="Arial" panose="020B0604020202020204" pitchFamily="34" charset="0"/>
                <a:ea typeface="Calibri" pitchFamily="34" charset="0"/>
                <a:cs typeface="Arial" panose="020B0604020202020204" pitchFamily="34" charset="0"/>
              </a:rPr>
              <a:t>64 bytes </a:t>
            </a:r>
            <a:r>
              <a:rPr lang="en-US" sz="2300" dirty="0">
                <a:solidFill>
                  <a:srgbClr val="0000CC"/>
                </a:solidFill>
                <a:latin typeface="Arial" panose="020B0604020202020204" pitchFamily="34" charset="0"/>
                <a:ea typeface="Calibri" pitchFamily="34" charset="0"/>
                <a:cs typeface="Arial" panose="020B0604020202020204" pitchFamily="34" charset="0"/>
              </a:rPr>
              <a:t>and higher than </a:t>
            </a:r>
            <a:r>
              <a:rPr lang="en-US" sz="2300" dirty="0">
                <a:solidFill>
                  <a:srgbClr val="0EA246"/>
                </a:solidFill>
                <a:latin typeface="Arial" panose="020B0604020202020204" pitchFamily="34" charset="0"/>
                <a:ea typeface="Calibri" pitchFamily="34" charset="0"/>
                <a:cs typeface="Arial" panose="020B0604020202020204" pitchFamily="34" charset="0"/>
              </a:rPr>
              <a:t>1518</a:t>
            </a:r>
            <a:r>
              <a:rPr lang="en-US" sz="2300" dirty="0">
                <a:solidFill>
                  <a:srgbClr val="0000CC"/>
                </a:solidFill>
                <a:latin typeface="Arial" panose="020B0604020202020204" pitchFamily="34" charset="0"/>
                <a:ea typeface="Calibri" pitchFamily="34" charset="0"/>
                <a:cs typeface="Arial" panose="020B0604020202020204" pitchFamily="34" charset="0"/>
              </a:rPr>
              <a:t> bytes is invalid.  </a:t>
            </a:r>
          </a:p>
          <a:p>
            <a:pPr algn="just" eaLnBrk="0" fontAlgn="base" hangingPunct="0">
              <a:spcBef>
                <a:spcPct val="0"/>
              </a:spcBef>
              <a:spcAft>
                <a:spcPct val="0"/>
              </a:spcAft>
            </a:pPr>
            <a:r>
              <a:rPr lang="en-US" sz="2300" dirty="0">
                <a:solidFill>
                  <a:srgbClr val="0000CC"/>
                </a:solidFill>
                <a:latin typeface="Arial" panose="020B0604020202020204" pitchFamily="34" charset="0"/>
                <a:ea typeface="Calibri" pitchFamily="34" charset="0"/>
                <a:cs typeface="Arial" panose="020B0604020202020204" pitchFamily="34" charset="0"/>
              </a:rPr>
              <a:t>Only valid frames are </a:t>
            </a:r>
            <a:r>
              <a:rPr lang="en-US" sz="2300" dirty="0">
                <a:solidFill>
                  <a:srgbClr val="0EA246"/>
                </a:solidFill>
                <a:latin typeface="Arial" panose="020B0604020202020204" pitchFamily="34" charset="0"/>
                <a:ea typeface="Calibri" pitchFamily="34" charset="0"/>
                <a:cs typeface="Arial" panose="020B0604020202020204" pitchFamily="34" charset="0"/>
              </a:rPr>
              <a:t>processed</a:t>
            </a:r>
            <a:r>
              <a:rPr lang="en-US" sz="2300" dirty="0">
                <a:solidFill>
                  <a:srgbClr val="0000CC"/>
                </a:solidFill>
                <a:latin typeface="Arial" panose="020B0604020202020204" pitchFamily="34" charset="0"/>
                <a:ea typeface="Calibri" pitchFamily="34" charset="0"/>
                <a:cs typeface="Arial" panose="020B0604020202020204" pitchFamily="34" charset="0"/>
              </a:rPr>
              <a:t> and all invalid frames are automatically </a:t>
            </a:r>
            <a:r>
              <a:rPr lang="en-US" sz="2300" dirty="0">
                <a:solidFill>
                  <a:srgbClr val="FF0000"/>
                </a:solidFill>
                <a:latin typeface="Arial" panose="020B0604020202020204" pitchFamily="34" charset="0"/>
                <a:ea typeface="Calibri" pitchFamily="34" charset="0"/>
                <a:cs typeface="Arial" panose="020B0604020202020204" pitchFamily="34" charset="0"/>
              </a:rPr>
              <a:t>dropped. </a:t>
            </a:r>
          </a:p>
          <a:p>
            <a:pPr algn="just" eaLnBrk="0" fontAlgn="base" hangingPunct="0">
              <a:spcBef>
                <a:spcPct val="0"/>
              </a:spcBef>
              <a:spcAft>
                <a:spcPct val="0"/>
              </a:spcAft>
            </a:pPr>
            <a:r>
              <a:rPr lang="en-US" sz="2300" dirty="0">
                <a:solidFill>
                  <a:srgbClr val="0000CC"/>
                </a:solidFill>
                <a:latin typeface="Arial" panose="020B0604020202020204" pitchFamily="34" charset="0"/>
                <a:ea typeface="Calibri" pitchFamily="34" charset="0"/>
                <a:cs typeface="Arial" panose="020B0604020202020204" pitchFamily="34" charset="0"/>
              </a:rPr>
              <a:t>Among these three methods, this method has </a:t>
            </a:r>
            <a:r>
              <a:rPr lang="en-US" sz="2300" dirty="0">
                <a:solidFill>
                  <a:srgbClr val="FF0000"/>
                </a:solidFill>
                <a:latin typeface="Arial" panose="020B0604020202020204" pitchFamily="34" charset="0"/>
                <a:ea typeface="Calibri" pitchFamily="34" charset="0"/>
                <a:cs typeface="Arial" panose="020B0604020202020204" pitchFamily="34" charset="0"/>
              </a:rPr>
              <a:t>highest latency. </a:t>
            </a:r>
          </a:p>
          <a:p>
            <a:pPr algn="just" eaLnBrk="0" fontAlgn="base" hangingPunct="0">
              <a:spcBef>
                <a:spcPct val="0"/>
              </a:spcBef>
              <a:spcAft>
                <a:spcPct val="0"/>
              </a:spcAft>
            </a:pPr>
            <a:r>
              <a:rPr lang="en-US" sz="2300" dirty="0">
                <a:solidFill>
                  <a:srgbClr val="0000CC"/>
                </a:solidFill>
                <a:latin typeface="Arial" panose="020B0604020202020204" pitchFamily="34" charset="0"/>
                <a:ea typeface="Calibri" pitchFamily="34" charset="0"/>
                <a:cs typeface="Arial" panose="020B0604020202020204" pitchFamily="34" charset="0"/>
              </a:rPr>
              <a:t>Latency is the </a:t>
            </a:r>
            <a:r>
              <a:rPr lang="en-US" sz="2300" dirty="0">
                <a:solidFill>
                  <a:srgbClr val="0EA246"/>
                </a:solidFill>
                <a:latin typeface="Arial" panose="020B0604020202020204" pitchFamily="34" charset="0"/>
                <a:ea typeface="Calibri" pitchFamily="34" charset="0"/>
                <a:cs typeface="Arial" panose="020B0604020202020204" pitchFamily="34" charset="0"/>
              </a:rPr>
              <a:t>time taken by device </a:t>
            </a:r>
            <a:r>
              <a:rPr lang="en-US" sz="2300" dirty="0">
                <a:solidFill>
                  <a:srgbClr val="0000CC"/>
                </a:solidFill>
                <a:latin typeface="Arial" panose="020B0604020202020204" pitchFamily="34" charset="0"/>
                <a:ea typeface="Calibri" pitchFamily="34" charset="0"/>
                <a:cs typeface="Arial" panose="020B0604020202020204" pitchFamily="34" charset="0"/>
              </a:rPr>
              <a:t>in passing frame from it.</a:t>
            </a:r>
            <a:endParaRPr lang="en-US" sz="2300" dirty="0">
              <a:solidFill>
                <a:srgbClr val="0000CC"/>
              </a:solidFill>
              <a:latin typeface="Arial" panose="020B0604020202020204" pitchFamily="34" charset="0"/>
              <a:cs typeface="Arial" panose="020B0604020202020204" pitchFamily="34" charset="0"/>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30814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solidFill>
                  <a:srgbClr val="C00000"/>
                </a:solidFill>
                <a:latin typeface="Arial Black" panose="020B0A04020102020204" pitchFamily="34" charset="0"/>
                <a:cs typeface="Times New Roman" pitchFamily="18" charset="0"/>
              </a:rPr>
              <a:t>Switch</a:t>
            </a:r>
            <a:endParaRPr lang="en-US" sz="3600" dirty="0"/>
          </a:p>
        </p:txBody>
      </p:sp>
      <p:sp>
        <p:nvSpPr>
          <p:cNvPr id="3" name="Content Placeholder 2"/>
          <p:cNvSpPr>
            <a:spLocks noGrp="1"/>
          </p:cNvSpPr>
          <p:nvPr>
            <p:ph idx="1"/>
          </p:nvPr>
        </p:nvSpPr>
        <p:spPr>
          <a:xfrm>
            <a:off x="457200" y="990600"/>
            <a:ext cx="8229600" cy="5334000"/>
          </a:xfrm>
        </p:spPr>
        <p:txBody>
          <a:bodyPr>
            <a:noAutofit/>
          </a:bodyPr>
          <a:lstStyle/>
          <a:p>
            <a:pPr marL="0" lvl="0" indent="0" algn="just" fontAlgn="base">
              <a:spcBef>
                <a:spcPct val="0"/>
              </a:spcBef>
              <a:spcAft>
                <a:spcPct val="0"/>
              </a:spcAft>
              <a:buNone/>
            </a:pPr>
            <a:r>
              <a:rPr lang="en-US" sz="2400" b="1" dirty="0">
                <a:solidFill>
                  <a:srgbClr val="AB01AF"/>
                </a:solidFill>
                <a:latin typeface="Arial" panose="020B0604020202020204" pitchFamily="34" charset="0"/>
                <a:ea typeface="Calibri" pitchFamily="34" charset="0"/>
                <a:cs typeface="Arial" panose="020B0604020202020204" pitchFamily="34" charset="0"/>
              </a:rPr>
              <a:t>Cut and Through </a:t>
            </a:r>
          </a:p>
          <a:p>
            <a:pPr marL="0" lvl="0" indent="0" algn="just" fontAlgn="base">
              <a:spcBef>
                <a:spcPct val="0"/>
              </a:spcBef>
              <a:spcAft>
                <a:spcPct val="0"/>
              </a:spcAft>
              <a:buNone/>
            </a:pPr>
            <a:endParaRPr lang="en-US" sz="24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2400" dirty="0">
                <a:solidFill>
                  <a:srgbClr val="0000CC"/>
                </a:solidFill>
                <a:latin typeface="Arial" panose="020B0604020202020204" pitchFamily="34" charset="0"/>
                <a:ea typeface="Calibri" pitchFamily="34" charset="0"/>
                <a:cs typeface="Arial" panose="020B0604020202020204" pitchFamily="34" charset="0"/>
              </a:rPr>
              <a:t>Cut and Through method has </a:t>
            </a:r>
            <a:r>
              <a:rPr lang="en-US" sz="2400" dirty="0">
                <a:solidFill>
                  <a:srgbClr val="0EA246"/>
                </a:solidFill>
                <a:latin typeface="Arial" panose="020B0604020202020204" pitchFamily="34" charset="0"/>
                <a:ea typeface="Calibri" pitchFamily="34" charset="0"/>
                <a:cs typeface="Arial" panose="020B0604020202020204" pitchFamily="34" charset="0"/>
              </a:rPr>
              <a:t>lowest latency. </a:t>
            </a:r>
          </a:p>
          <a:p>
            <a:pPr algn="just" eaLnBrk="0" fontAlgn="base" hangingPunct="0">
              <a:spcBef>
                <a:spcPct val="0"/>
              </a:spcBef>
              <a:spcAft>
                <a:spcPct val="0"/>
              </a:spcAft>
            </a:pPr>
            <a:endParaRPr lang="en-US" sz="2400" dirty="0">
              <a:solidFill>
                <a:srgbClr val="0000CC"/>
              </a:solidFill>
              <a:latin typeface="Arial" panose="020B0604020202020204" pitchFamily="34" charset="0"/>
              <a:ea typeface="Calibri" pitchFamily="34" charset="0"/>
              <a:cs typeface="Arial" panose="020B0604020202020204" pitchFamily="34" charset="0"/>
            </a:endParaRPr>
          </a:p>
          <a:p>
            <a:pPr algn="just" eaLnBrk="0" fontAlgn="base" hangingPunct="0">
              <a:spcBef>
                <a:spcPct val="0"/>
              </a:spcBef>
              <a:spcAft>
                <a:spcPct val="0"/>
              </a:spcAft>
            </a:pPr>
            <a:r>
              <a:rPr lang="en-US" sz="2400" dirty="0">
                <a:solidFill>
                  <a:srgbClr val="0000CC"/>
                </a:solidFill>
                <a:latin typeface="Arial" panose="020B0604020202020204" pitchFamily="34" charset="0"/>
                <a:ea typeface="Calibri" pitchFamily="34" charset="0"/>
                <a:cs typeface="Arial" panose="020B0604020202020204" pitchFamily="34" charset="0"/>
              </a:rPr>
              <a:t>In this method Switch </a:t>
            </a:r>
            <a:r>
              <a:rPr lang="en-US" sz="2400" dirty="0">
                <a:solidFill>
                  <a:srgbClr val="0EA246"/>
                </a:solidFill>
                <a:latin typeface="Arial" panose="020B0604020202020204" pitchFamily="34" charset="0"/>
                <a:ea typeface="Calibri" pitchFamily="34" charset="0"/>
                <a:cs typeface="Arial" panose="020B0604020202020204" pitchFamily="34" charset="0"/>
              </a:rPr>
              <a:t>only read first six bytes </a:t>
            </a:r>
            <a:r>
              <a:rPr lang="en-US" sz="2400" dirty="0">
                <a:solidFill>
                  <a:srgbClr val="0000CC"/>
                </a:solidFill>
                <a:latin typeface="Arial" panose="020B0604020202020204" pitchFamily="34" charset="0"/>
                <a:ea typeface="Calibri" pitchFamily="34" charset="0"/>
                <a:cs typeface="Arial" panose="020B0604020202020204" pitchFamily="34" charset="0"/>
              </a:rPr>
              <a:t>from frame after the preamble. These six bytes are the </a:t>
            </a:r>
            <a:r>
              <a:rPr lang="en-US" sz="2400" dirty="0">
                <a:solidFill>
                  <a:srgbClr val="0EA246"/>
                </a:solidFill>
                <a:latin typeface="Arial" panose="020B0604020202020204" pitchFamily="34" charset="0"/>
                <a:ea typeface="Calibri" pitchFamily="34" charset="0"/>
                <a:cs typeface="Arial" panose="020B0604020202020204" pitchFamily="34" charset="0"/>
              </a:rPr>
              <a:t>destination address of frame. </a:t>
            </a:r>
          </a:p>
          <a:p>
            <a:pPr algn="just" eaLnBrk="0" fontAlgn="base" hangingPunct="0">
              <a:spcBef>
                <a:spcPct val="0"/>
              </a:spcBef>
              <a:spcAft>
                <a:spcPct val="0"/>
              </a:spcAft>
            </a:pPr>
            <a:endParaRPr lang="en-US" sz="2400" dirty="0">
              <a:solidFill>
                <a:srgbClr val="0000CC"/>
              </a:solidFill>
              <a:latin typeface="Arial" panose="020B0604020202020204" pitchFamily="34" charset="0"/>
              <a:ea typeface="Calibri" pitchFamily="34" charset="0"/>
              <a:cs typeface="Arial" panose="020B0604020202020204" pitchFamily="34" charset="0"/>
            </a:endParaRPr>
          </a:p>
          <a:p>
            <a:pPr algn="just" eaLnBrk="0" fontAlgn="base" hangingPunct="0">
              <a:spcBef>
                <a:spcPct val="0"/>
              </a:spcBef>
              <a:spcAft>
                <a:spcPct val="0"/>
              </a:spcAft>
            </a:pPr>
            <a:r>
              <a:rPr lang="en-US" sz="2400" dirty="0">
                <a:solidFill>
                  <a:srgbClr val="0000CC"/>
                </a:solidFill>
                <a:latin typeface="Arial" panose="020B0604020202020204" pitchFamily="34" charset="0"/>
                <a:ea typeface="Calibri" pitchFamily="34" charset="0"/>
                <a:cs typeface="Arial" panose="020B0604020202020204" pitchFamily="34" charset="0"/>
              </a:rPr>
              <a:t>This is the </a:t>
            </a:r>
            <a:r>
              <a:rPr lang="en-US" sz="2400" dirty="0">
                <a:solidFill>
                  <a:srgbClr val="0EA246"/>
                </a:solidFill>
                <a:latin typeface="Arial" panose="020B0604020202020204" pitchFamily="34" charset="0"/>
                <a:ea typeface="Calibri" pitchFamily="34" charset="0"/>
                <a:cs typeface="Arial" panose="020B0604020202020204" pitchFamily="34" charset="0"/>
              </a:rPr>
              <a:t>fastest method </a:t>
            </a:r>
            <a:r>
              <a:rPr lang="en-US" sz="2400" dirty="0">
                <a:solidFill>
                  <a:srgbClr val="0000CC"/>
                </a:solidFill>
                <a:latin typeface="Arial" panose="020B0604020202020204" pitchFamily="34" charset="0"/>
                <a:ea typeface="Calibri" pitchFamily="34" charset="0"/>
                <a:cs typeface="Arial" panose="020B0604020202020204" pitchFamily="34" charset="0"/>
              </a:rPr>
              <a:t>of switching. </a:t>
            </a:r>
          </a:p>
          <a:p>
            <a:pPr algn="just" eaLnBrk="0" fontAlgn="base" hangingPunct="0">
              <a:spcBef>
                <a:spcPct val="0"/>
              </a:spcBef>
              <a:spcAft>
                <a:spcPct val="0"/>
              </a:spcAft>
            </a:pPr>
            <a:endParaRPr lang="en-US" sz="2400" dirty="0">
              <a:solidFill>
                <a:srgbClr val="0000CC"/>
              </a:solidFill>
              <a:latin typeface="Arial" panose="020B0604020202020204" pitchFamily="34" charset="0"/>
              <a:ea typeface="Calibri" pitchFamily="34" charset="0"/>
              <a:cs typeface="Arial" panose="020B0604020202020204" pitchFamily="34" charset="0"/>
            </a:endParaRPr>
          </a:p>
          <a:p>
            <a:pPr algn="just" eaLnBrk="0" fontAlgn="base" hangingPunct="0">
              <a:spcBef>
                <a:spcPct val="0"/>
              </a:spcBef>
              <a:spcAft>
                <a:spcPct val="0"/>
              </a:spcAft>
            </a:pPr>
            <a:r>
              <a:rPr lang="en-US" sz="2400" dirty="0">
                <a:solidFill>
                  <a:srgbClr val="0000CC"/>
                </a:solidFill>
                <a:latin typeface="Arial" panose="020B0604020202020204" pitchFamily="34" charset="0"/>
                <a:ea typeface="Calibri" pitchFamily="34" charset="0"/>
                <a:cs typeface="Arial" panose="020B0604020202020204" pitchFamily="34" charset="0"/>
              </a:rPr>
              <a:t>This method also </a:t>
            </a:r>
            <a:r>
              <a:rPr lang="en-US" sz="2400" dirty="0">
                <a:solidFill>
                  <a:srgbClr val="0EA246"/>
                </a:solidFill>
                <a:latin typeface="Arial" panose="020B0604020202020204" pitchFamily="34" charset="0"/>
                <a:ea typeface="Calibri" pitchFamily="34" charset="0"/>
                <a:cs typeface="Arial" panose="020B0604020202020204" pitchFamily="34" charset="0"/>
              </a:rPr>
              <a:t>process invalid frames</a:t>
            </a:r>
            <a:r>
              <a:rPr lang="en-US" sz="2400" dirty="0">
                <a:solidFill>
                  <a:srgbClr val="0000CC"/>
                </a:solidFill>
                <a:latin typeface="Arial" panose="020B0604020202020204" pitchFamily="34" charset="0"/>
                <a:ea typeface="Calibri" pitchFamily="34" charset="0"/>
                <a:cs typeface="Arial" panose="020B0604020202020204" pitchFamily="34" charset="0"/>
              </a:rPr>
              <a:t>.  </a:t>
            </a:r>
          </a:p>
          <a:p>
            <a:pPr algn="just" eaLnBrk="0" fontAlgn="base" hangingPunct="0">
              <a:spcBef>
                <a:spcPct val="0"/>
              </a:spcBef>
              <a:spcAft>
                <a:spcPct val="0"/>
              </a:spcAft>
            </a:pPr>
            <a:endParaRPr lang="en-US" sz="2400" dirty="0">
              <a:solidFill>
                <a:srgbClr val="0000CC"/>
              </a:solidFill>
              <a:latin typeface="Arial" panose="020B0604020202020204" pitchFamily="34" charset="0"/>
              <a:ea typeface="Calibri" pitchFamily="34" charset="0"/>
              <a:cs typeface="Arial" panose="020B0604020202020204" pitchFamily="34" charset="0"/>
            </a:endParaRPr>
          </a:p>
          <a:p>
            <a:pPr algn="just" eaLnBrk="0" fontAlgn="base" hangingPunct="0">
              <a:spcBef>
                <a:spcPct val="0"/>
              </a:spcBef>
              <a:spcAft>
                <a:spcPct val="0"/>
              </a:spcAft>
            </a:pPr>
            <a:r>
              <a:rPr lang="en-US" sz="2400" dirty="0">
                <a:solidFill>
                  <a:srgbClr val="0000CC"/>
                </a:solidFill>
                <a:latin typeface="Arial" panose="020B0604020202020204" pitchFamily="34" charset="0"/>
                <a:ea typeface="Calibri" pitchFamily="34" charset="0"/>
                <a:cs typeface="Arial" panose="020B0604020202020204" pitchFamily="34" charset="0"/>
              </a:rPr>
              <a:t>Only advantage of this method is </a:t>
            </a:r>
            <a:r>
              <a:rPr lang="en-US" sz="2400" dirty="0">
                <a:solidFill>
                  <a:srgbClr val="0EA246"/>
                </a:solidFill>
                <a:latin typeface="Arial" panose="020B0604020202020204" pitchFamily="34" charset="0"/>
                <a:ea typeface="Calibri" pitchFamily="34" charset="0"/>
                <a:cs typeface="Arial" panose="020B0604020202020204" pitchFamily="34" charset="0"/>
              </a:rPr>
              <a:t>speed.</a:t>
            </a:r>
            <a:endParaRPr lang="en-US" sz="2400" dirty="0">
              <a:solidFill>
                <a:srgbClr val="0EA246"/>
              </a:solidFill>
              <a:latin typeface="Arial" panose="020B0604020202020204" pitchFamily="34" charset="0"/>
              <a:cs typeface="Arial" panose="020B0604020202020204" pitchFamily="34" charset="0"/>
            </a:endParaRPr>
          </a:p>
          <a:p>
            <a:pPr algn="just"/>
            <a:endParaRPr lang="en-US" sz="2400" dirty="0">
              <a:solidFill>
                <a:srgbClr val="0000CC"/>
              </a:solidFill>
              <a:latin typeface="Arial" panose="020B0604020202020204" pitchFamily="34" charset="0"/>
              <a:cs typeface="Arial" panose="020B0604020202020204" pitchFamily="34" charset="0"/>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205770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452" y="228600"/>
            <a:ext cx="8229600" cy="563562"/>
          </a:xfrm>
        </p:spPr>
        <p:txBody>
          <a:bodyPr>
            <a:noAutofit/>
          </a:bodyPr>
          <a:lstStyle/>
          <a:p>
            <a:r>
              <a:rPr lang="en-US" sz="3600" dirty="0">
                <a:solidFill>
                  <a:srgbClr val="C00000"/>
                </a:solidFill>
                <a:latin typeface="Arial Black" panose="020B0A04020102020204" pitchFamily="34" charset="0"/>
                <a:cs typeface="Times New Roman" pitchFamily="18" charset="0"/>
              </a:rPr>
              <a:t>Switch</a:t>
            </a:r>
            <a:endParaRPr lang="en-US" sz="3600" dirty="0"/>
          </a:p>
        </p:txBody>
      </p:sp>
      <p:sp>
        <p:nvSpPr>
          <p:cNvPr id="3" name="Content Placeholder 2"/>
          <p:cNvSpPr>
            <a:spLocks noGrp="1"/>
          </p:cNvSpPr>
          <p:nvPr>
            <p:ph idx="1"/>
          </p:nvPr>
        </p:nvSpPr>
        <p:spPr>
          <a:xfrm>
            <a:off x="304800" y="792162"/>
            <a:ext cx="8229600" cy="5456238"/>
          </a:xfrm>
        </p:spPr>
        <p:txBody>
          <a:bodyPr>
            <a:noAutofit/>
          </a:bodyPr>
          <a:lstStyle/>
          <a:p>
            <a:pPr marL="0" lvl="0" indent="0" algn="just" fontAlgn="base">
              <a:spcBef>
                <a:spcPct val="0"/>
              </a:spcBef>
              <a:spcAft>
                <a:spcPct val="0"/>
              </a:spcAft>
              <a:buNone/>
            </a:pPr>
            <a:r>
              <a:rPr lang="en-US" sz="2600" b="1" dirty="0">
                <a:solidFill>
                  <a:srgbClr val="AB01AF"/>
                </a:solidFill>
                <a:latin typeface="Arial" panose="020B0604020202020204" pitchFamily="34" charset="0"/>
                <a:ea typeface="Calibri" pitchFamily="34" charset="0"/>
                <a:cs typeface="Arial" panose="020B0604020202020204" pitchFamily="34" charset="0"/>
              </a:rPr>
              <a:t>Fragment Free</a:t>
            </a:r>
          </a:p>
          <a:p>
            <a:pPr marL="0" lvl="0" indent="0" algn="just" fontAlgn="base">
              <a:spcBef>
                <a:spcPct val="0"/>
              </a:spcBef>
              <a:spcAft>
                <a:spcPct val="0"/>
              </a:spcAft>
              <a:buNone/>
            </a:pPr>
            <a:endParaRPr lang="en-US" sz="2600" b="1" dirty="0">
              <a:solidFill>
                <a:srgbClr val="AB01AF"/>
              </a:solidFill>
              <a:latin typeface="Arial" panose="020B0604020202020204" pitchFamily="34" charset="0"/>
              <a:ea typeface="Calibri" pitchFamily="34" charset="0"/>
              <a:cs typeface="Arial" panose="020B0604020202020204" pitchFamily="34" charset="0"/>
            </a:endParaRPr>
          </a:p>
          <a:p>
            <a:pPr algn="just" eaLnBrk="0" fontAlgn="base" hangingPunct="0">
              <a:spcBef>
                <a:spcPct val="0"/>
              </a:spcBef>
              <a:spcAft>
                <a:spcPct val="0"/>
              </a:spcAft>
            </a:pPr>
            <a:r>
              <a:rPr lang="en-US" sz="2600" dirty="0">
                <a:solidFill>
                  <a:srgbClr val="0000CC"/>
                </a:solidFill>
                <a:latin typeface="Arial" panose="020B0604020202020204" pitchFamily="34" charset="0"/>
                <a:ea typeface="Calibri" pitchFamily="34" charset="0"/>
                <a:cs typeface="Arial" panose="020B0604020202020204" pitchFamily="34" charset="0"/>
              </a:rPr>
              <a:t>This is a </a:t>
            </a:r>
            <a:r>
              <a:rPr lang="en-US" sz="2600" dirty="0">
                <a:solidFill>
                  <a:srgbClr val="0EA246"/>
                </a:solidFill>
                <a:latin typeface="Arial" panose="020B0604020202020204" pitchFamily="34" charset="0"/>
                <a:ea typeface="Calibri" pitchFamily="34" charset="0"/>
                <a:cs typeface="Arial" panose="020B0604020202020204" pitchFamily="34" charset="0"/>
              </a:rPr>
              <a:t>hybrid version</a:t>
            </a:r>
            <a:r>
              <a:rPr lang="en-US" sz="2600" dirty="0">
                <a:solidFill>
                  <a:srgbClr val="0000CC"/>
                </a:solidFill>
                <a:latin typeface="Arial" panose="020B0604020202020204" pitchFamily="34" charset="0"/>
                <a:ea typeface="Calibri" pitchFamily="34" charset="0"/>
                <a:cs typeface="Arial" panose="020B0604020202020204" pitchFamily="34" charset="0"/>
              </a:rPr>
              <a:t> of </a:t>
            </a:r>
            <a:r>
              <a:rPr lang="en-US" sz="2600" b="1" dirty="0">
                <a:solidFill>
                  <a:srgbClr val="0000CC"/>
                </a:solidFill>
                <a:latin typeface="Arial" panose="020B0604020202020204" pitchFamily="34" charset="0"/>
                <a:ea typeface="Calibri" pitchFamily="34" charset="0"/>
                <a:cs typeface="Arial" panose="020B0604020202020204" pitchFamily="34" charset="0"/>
              </a:rPr>
              <a:t>Store and Forward method</a:t>
            </a:r>
            <a:r>
              <a:rPr lang="en-US" sz="2600" dirty="0">
                <a:solidFill>
                  <a:srgbClr val="0000CC"/>
                </a:solidFill>
                <a:latin typeface="Arial" panose="020B0604020202020204" pitchFamily="34" charset="0"/>
                <a:ea typeface="Calibri" pitchFamily="34" charset="0"/>
                <a:cs typeface="Arial" panose="020B0604020202020204" pitchFamily="34" charset="0"/>
              </a:rPr>
              <a:t> and Cut and Through method. </a:t>
            </a:r>
          </a:p>
          <a:p>
            <a:pPr algn="just" eaLnBrk="0" fontAlgn="base" hangingPunct="0">
              <a:spcBef>
                <a:spcPct val="0"/>
              </a:spcBef>
              <a:spcAft>
                <a:spcPct val="0"/>
              </a:spcAft>
            </a:pPr>
            <a:r>
              <a:rPr lang="en-US" sz="2600" dirty="0">
                <a:solidFill>
                  <a:srgbClr val="0000CC"/>
                </a:solidFill>
                <a:latin typeface="Arial" panose="020B0604020202020204" pitchFamily="34" charset="0"/>
                <a:ea typeface="Calibri" pitchFamily="34" charset="0"/>
                <a:cs typeface="Arial" panose="020B0604020202020204" pitchFamily="34" charset="0"/>
              </a:rPr>
              <a:t>It takes </a:t>
            </a:r>
            <a:r>
              <a:rPr lang="en-US" sz="2600" dirty="0">
                <a:solidFill>
                  <a:srgbClr val="0EA246"/>
                </a:solidFill>
                <a:latin typeface="Arial" panose="020B0604020202020204" pitchFamily="34" charset="0"/>
                <a:ea typeface="Calibri" pitchFamily="34" charset="0"/>
                <a:cs typeface="Arial" panose="020B0604020202020204" pitchFamily="34" charset="0"/>
              </a:rPr>
              <a:t>goodies </a:t>
            </a:r>
            <a:r>
              <a:rPr lang="en-US" sz="2600" dirty="0">
                <a:solidFill>
                  <a:srgbClr val="0000CC"/>
                </a:solidFill>
                <a:latin typeface="Arial" panose="020B0604020202020204" pitchFamily="34" charset="0"/>
                <a:ea typeface="Calibri" pitchFamily="34" charset="0"/>
                <a:cs typeface="Arial" panose="020B0604020202020204" pitchFamily="34" charset="0"/>
              </a:rPr>
              <a:t>from both methods and </a:t>
            </a:r>
            <a:r>
              <a:rPr lang="en-US" sz="2600" dirty="0">
                <a:solidFill>
                  <a:srgbClr val="0EA246"/>
                </a:solidFill>
                <a:latin typeface="Arial" panose="020B0604020202020204" pitchFamily="34" charset="0"/>
                <a:ea typeface="Calibri" pitchFamily="34" charset="0"/>
                <a:cs typeface="Arial" panose="020B0604020202020204" pitchFamily="34" charset="0"/>
              </a:rPr>
              <a:t>makes a perfect</a:t>
            </a:r>
            <a:r>
              <a:rPr lang="en-US" sz="2600" dirty="0">
                <a:solidFill>
                  <a:srgbClr val="0000CC"/>
                </a:solidFill>
                <a:latin typeface="Arial" panose="020B0604020202020204" pitchFamily="34" charset="0"/>
                <a:ea typeface="Calibri" pitchFamily="34" charset="0"/>
                <a:cs typeface="Arial" panose="020B0604020202020204" pitchFamily="34" charset="0"/>
              </a:rPr>
              <a:t> method for switching. </a:t>
            </a:r>
          </a:p>
          <a:p>
            <a:pPr algn="just" eaLnBrk="0" fontAlgn="base" hangingPunct="0">
              <a:spcBef>
                <a:spcPct val="0"/>
              </a:spcBef>
              <a:spcAft>
                <a:spcPct val="0"/>
              </a:spcAft>
            </a:pPr>
            <a:r>
              <a:rPr lang="en-US" sz="2600" dirty="0">
                <a:solidFill>
                  <a:srgbClr val="0000CC"/>
                </a:solidFill>
                <a:latin typeface="Arial" panose="020B0604020202020204" pitchFamily="34" charset="0"/>
                <a:ea typeface="Calibri" pitchFamily="34" charset="0"/>
                <a:cs typeface="Arial" panose="020B0604020202020204" pitchFamily="34" charset="0"/>
              </a:rPr>
              <a:t>It checks first 64 bytes of frame for</a:t>
            </a:r>
            <a:r>
              <a:rPr lang="en-US" sz="2600" dirty="0">
                <a:solidFill>
                  <a:srgbClr val="FF0000"/>
                </a:solidFill>
                <a:latin typeface="Arial" panose="020B0604020202020204" pitchFamily="34" charset="0"/>
                <a:ea typeface="Calibri" pitchFamily="34" charset="0"/>
                <a:cs typeface="Arial" panose="020B0604020202020204" pitchFamily="34" charset="0"/>
              </a:rPr>
              <a:t> error</a:t>
            </a:r>
            <a:r>
              <a:rPr lang="en-US" sz="2600" dirty="0">
                <a:solidFill>
                  <a:srgbClr val="0000CC"/>
                </a:solidFill>
                <a:latin typeface="Arial" panose="020B0604020202020204" pitchFamily="34" charset="0"/>
                <a:ea typeface="Calibri" pitchFamily="34" charset="0"/>
                <a:cs typeface="Arial" panose="020B0604020202020204" pitchFamily="34" charset="0"/>
              </a:rPr>
              <a:t>. It </a:t>
            </a:r>
            <a:r>
              <a:rPr lang="en-US" sz="2600" dirty="0">
                <a:solidFill>
                  <a:srgbClr val="0EA246"/>
                </a:solidFill>
                <a:latin typeface="Arial" panose="020B0604020202020204" pitchFamily="34" charset="0"/>
                <a:ea typeface="Calibri" pitchFamily="34" charset="0"/>
                <a:cs typeface="Arial" panose="020B0604020202020204" pitchFamily="34" charset="0"/>
              </a:rPr>
              <a:t>processes</a:t>
            </a:r>
            <a:r>
              <a:rPr lang="en-US" sz="2600" dirty="0">
                <a:solidFill>
                  <a:srgbClr val="0000CC"/>
                </a:solidFill>
                <a:latin typeface="Arial" panose="020B0604020202020204" pitchFamily="34" charset="0"/>
                <a:ea typeface="Calibri" pitchFamily="34" charset="0"/>
                <a:cs typeface="Arial" panose="020B0604020202020204" pitchFamily="34" charset="0"/>
              </a:rPr>
              <a:t> only those frames that have </a:t>
            </a:r>
            <a:r>
              <a:rPr lang="en-US" sz="2600" dirty="0">
                <a:solidFill>
                  <a:srgbClr val="0EA246"/>
                </a:solidFill>
                <a:latin typeface="Arial" panose="020B0604020202020204" pitchFamily="34" charset="0"/>
                <a:ea typeface="Calibri" pitchFamily="34" charset="0"/>
                <a:cs typeface="Arial" panose="020B0604020202020204" pitchFamily="34" charset="0"/>
              </a:rPr>
              <a:t>first 64bytes valid. </a:t>
            </a:r>
          </a:p>
          <a:p>
            <a:pPr algn="just" eaLnBrk="0" fontAlgn="base" hangingPunct="0">
              <a:spcBef>
                <a:spcPct val="0"/>
              </a:spcBef>
              <a:spcAft>
                <a:spcPct val="0"/>
              </a:spcAft>
            </a:pPr>
            <a:r>
              <a:rPr lang="en-US" sz="2600" dirty="0">
                <a:solidFill>
                  <a:srgbClr val="0000CC"/>
                </a:solidFill>
                <a:latin typeface="Arial" panose="020B0604020202020204" pitchFamily="34" charset="0"/>
                <a:ea typeface="Calibri" pitchFamily="34" charset="0"/>
                <a:cs typeface="Arial" panose="020B0604020202020204" pitchFamily="34" charset="0"/>
              </a:rPr>
              <a:t>Any frame </a:t>
            </a:r>
            <a:r>
              <a:rPr lang="en-US" sz="2600" dirty="0">
                <a:solidFill>
                  <a:srgbClr val="0EA246"/>
                </a:solidFill>
                <a:latin typeface="Arial" panose="020B0604020202020204" pitchFamily="34" charset="0"/>
                <a:ea typeface="Calibri" pitchFamily="34" charset="0"/>
                <a:cs typeface="Arial" panose="020B0604020202020204" pitchFamily="34" charset="0"/>
              </a:rPr>
              <a:t>less than 64 </a:t>
            </a:r>
            <a:r>
              <a:rPr lang="en-US" sz="2600" dirty="0">
                <a:solidFill>
                  <a:srgbClr val="0000CC"/>
                </a:solidFill>
                <a:latin typeface="Arial" panose="020B0604020202020204" pitchFamily="34" charset="0"/>
                <a:ea typeface="Calibri" pitchFamily="34" charset="0"/>
                <a:cs typeface="Arial" panose="020B0604020202020204" pitchFamily="34" charset="0"/>
              </a:rPr>
              <a:t>bytes is known as</a:t>
            </a:r>
            <a:r>
              <a:rPr lang="en-US" sz="2600" dirty="0">
                <a:solidFill>
                  <a:schemeClr val="accent6">
                    <a:lumMod val="75000"/>
                  </a:schemeClr>
                </a:solidFill>
                <a:latin typeface="Arial" panose="020B0604020202020204" pitchFamily="34" charset="0"/>
                <a:ea typeface="Calibri" pitchFamily="34" charset="0"/>
                <a:cs typeface="Arial" panose="020B0604020202020204" pitchFamily="34" charset="0"/>
              </a:rPr>
              <a:t> </a:t>
            </a:r>
            <a:r>
              <a:rPr lang="en-US" sz="2600" b="1" dirty="0">
                <a:solidFill>
                  <a:schemeClr val="accent6">
                    <a:lumMod val="75000"/>
                  </a:schemeClr>
                </a:solidFill>
                <a:latin typeface="Arial" panose="020B0604020202020204" pitchFamily="34" charset="0"/>
                <a:ea typeface="Calibri" pitchFamily="34" charset="0"/>
                <a:cs typeface="Arial" panose="020B0604020202020204" pitchFamily="34" charset="0"/>
              </a:rPr>
              <a:t>runt</a:t>
            </a:r>
            <a:r>
              <a:rPr lang="en-US" sz="2600" dirty="0">
                <a:solidFill>
                  <a:srgbClr val="0000CC"/>
                </a:solidFill>
                <a:latin typeface="Arial" panose="020B0604020202020204" pitchFamily="34" charset="0"/>
                <a:ea typeface="Calibri" pitchFamily="34" charset="0"/>
                <a:cs typeface="Arial" panose="020B0604020202020204" pitchFamily="34" charset="0"/>
              </a:rPr>
              <a:t>. Runt is an </a:t>
            </a:r>
            <a:r>
              <a:rPr lang="en-US" sz="2600" dirty="0">
                <a:solidFill>
                  <a:srgbClr val="FF0000"/>
                </a:solidFill>
                <a:latin typeface="Arial" panose="020B0604020202020204" pitchFamily="34" charset="0"/>
                <a:ea typeface="Calibri" pitchFamily="34" charset="0"/>
                <a:cs typeface="Arial" panose="020B0604020202020204" pitchFamily="34" charset="0"/>
              </a:rPr>
              <a:t>invalid</a:t>
            </a:r>
            <a:r>
              <a:rPr lang="en-US" sz="2600" dirty="0">
                <a:solidFill>
                  <a:srgbClr val="0000CC"/>
                </a:solidFill>
                <a:latin typeface="Arial" panose="020B0604020202020204" pitchFamily="34" charset="0"/>
                <a:ea typeface="Calibri" pitchFamily="34" charset="0"/>
                <a:cs typeface="Arial" panose="020B0604020202020204" pitchFamily="34" charset="0"/>
              </a:rPr>
              <a:t> frame type. </a:t>
            </a:r>
          </a:p>
          <a:p>
            <a:pPr algn="just" eaLnBrk="0" fontAlgn="base" hangingPunct="0">
              <a:spcBef>
                <a:spcPct val="0"/>
              </a:spcBef>
              <a:spcAft>
                <a:spcPct val="0"/>
              </a:spcAft>
            </a:pPr>
            <a:r>
              <a:rPr lang="en-US" sz="2600" dirty="0">
                <a:solidFill>
                  <a:srgbClr val="0000CC"/>
                </a:solidFill>
                <a:latin typeface="Arial" panose="020B0604020202020204" pitchFamily="34" charset="0"/>
                <a:ea typeface="Calibri" pitchFamily="34" charset="0"/>
                <a:cs typeface="Arial" panose="020B0604020202020204" pitchFamily="34" charset="0"/>
              </a:rPr>
              <a:t>This method filters </a:t>
            </a:r>
            <a:r>
              <a:rPr lang="en-US" sz="2600" b="1" dirty="0">
                <a:solidFill>
                  <a:srgbClr val="0000CC"/>
                </a:solidFill>
                <a:latin typeface="Arial" panose="020B0604020202020204" pitchFamily="34" charset="0"/>
                <a:ea typeface="Calibri" pitchFamily="34" charset="0"/>
                <a:cs typeface="Arial" panose="020B0604020202020204" pitchFamily="34" charset="0"/>
              </a:rPr>
              <a:t>runt</a:t>
            </a:r>
            <a:r>
              <a:rPr lang="en-US" sz="2600" dirty="0">
                <a:solidFill>
                  <a:srgbClr val="0000CC"/>
                </a:solidFill>
                <a:latin typeface="Arial" panose="020B0604020202020204" pitchFamily="34" charset="0"/>
                <a:ea typeface="Calibri" pitchFamily="34" charset="0"/>
                <a:cs typeface="Arial" panose="020B0604020202020204" pitchFamily="34" charset="0"/>
              </a:rPr>
              <a:t> while maintaining the speed. </a:t>
            </a:r>
            <a:endParaRPr lang="en-US" sz="2600" dirty="0">
              <a:solidFill>
                <a:srgbClr val="0000CC"/>
              </a:solidFill>
              <a:latin typeface="Arial" panose="020B0604020202020204" pitchFamily="34" charset="0"/>
              <a:cs typeface="Arial" panose="020B0604020202020204" pitchFamily="34" charset="0"/>
            </a:endParaRPr>
          </a:p>
          <a:p>
            <a:pPr algn="just"/>
            <a:endParaRPr lang="en-US" sz="2600"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660288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cs typeface="Arial" panose="020B0604020202020204" pitchFamily="34" charset="0"/>
              </a:rPr>
              <a:t>Diagram of a Switch Network</a:t>
            </a:r>
          </a:p>
        </p:txBody>
      </p:sp>
      <p:pic>
        <p:nvPicPr>
          <p:cNvPr id="4" name="Picture 3"/>
          <p:cNvPicPr>
            <a:picLocks noChangeAspect="1"/>
          </p:cNvPicPr>
          <p:nvPr/>
        </p:nvPicPr>
        <p:blipFill>
          <a:blip r:embed="rId2"/>
          <a:stretch>
            <a:fillRect/>
          </a:stretch>
        </p:blipFill>
        <p:spPr>
          <a:xfrm>
            <a:off x="1019175" y="1839913"/>
            <a:ext cx="7105650" cy="4286250"/>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605314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C00000"/>
                </a:solidFill>
                <a:latin typeface="Arial Black" panose="020B0A04020102020204" pitchFamily="34" charset="0"/>
              </a:rPr>
              <a:t>Additional Information about Switches</a:t>
            </a:r>
          </a:p>
        </p:txBody>
      </p:sp>
      <p:sp>
        <p:nvSpPr>
          <p:cNvPr id="3" name="Content Placeholder 2"/>
          <p:cNvSpPr>
            <a:spLocks noGrp="1"/>
          </p:cNvSpPr>
          <p:nvPr>
            <p:ph idx="1"/>
          </p:nvPr>
        </p:nvSpPr>
        <p:spPr>
          <a:xfrm>
            <a:off x="457200" y="1600200"/>
            <a:ext cx="8229600" cy="4724400"/>
          </a:xfrm>
        </p:spPr>
        <p:txBody>
          <a:bodyPr>
            <a:normAutofit/>
          </a:bodyPr>
          <a:lstStyle/>
          <a:p>
            <a:pPr algn="just"/>
            <a:r>
              <a:rPr lang="en-US" sz="2800" dirty="0">
                <a:solidFill>
                  <a:srgbClr val="0000CC"/>
                </a:solidFill>
                <a:latin typeface="Arial" panose="020B0604020202020204" pitchFamily="34" charset="0"/>
                <a:cs typeface="Arial" panose="020B0604020202020204" pitchFamily="34" charset="0"/>
              </a:rPr>
              <a:t>Switches are a </a:t>
            </a:r>
            <a:r>
              <a:rPr lang="en-US" sz="2800" dirty="0">
                <a:solidFill>
                  <a:srgbClr val="0EA246"/>
                </a:solidFill>
                <a:latin typeface="Arial" panose="020B0604020202020204" pitchFamily="34" charset="0"/>
                <a:cs typeface="Arial" panose="020B0604020202020204" pitchFamily="34" charset="0"/>
              </a:rPr>
              <a:t>better option </a:t>
            </a:r>
            <a:r>
              <a:rPr lang="en-US" sz="2800" dirty="0">
                <a:solidFill>
                  <a:srgbClr val="0000CC"/>
                </a:solidFill>
                <a:latin typeface="Arial" panose="020B0604020202020204" pitchFamily="34" charset="0"/>
                <a:cs typeface="Arial" panose="020B0604020202020204" pitchFamily="34" charset="0"/>
              </a:rPr>
              <a:t>than hubs for </a:t>
            </a:r>
            <a:r>
              <a:rPr lang="en-US" sz="2800" dirty="0">
                <a:solidFill>
                  <a:srgbClr val="0EA246"/>
                </a:solidFill>
                <a:latin typeface="Arial" panose="020B0604020202020204" pitchFamily="34" charset="0"/>
                <a:cs typeface="Arial" panose="020B0604020202020204" pitchFamily="34" charset="0"/>
              </a:rPr>
              <a:t>larger networks</a:t>
            </a:r>
            <a:r>
              <a:rPr lang="en-US" sz="2800" dirty="0">
                <a:solidFill>
                  <a:srgbClr val="0000CC"/>
                </a:solidFill>
                <a:latin typeface="Arial" panose="020B0604020202020204" pitchFamily="34" charset="0"/>
                <a:cs typeface="Arial" panose="020B0604020202020204" pitchFamily="34" charset="0"/>
              </a:rPr>
              <a:t> or home networks with 4 or more connected computers. </a:t>
            </a:r>
          </a:p>
          <a:p>
            <a:pPr algn="just"/>
            <a:endParaRPr lang="en-US" sz="2800" dirty="0">
              <a:solidFill>
                <a:srgbClr val="0000CC"/>
              </a:solidFill>
              <a:latin typeface="Arial" panose="020B0604020202020204" pitchFamily="34" charset="0"/>
              <a:cs typeface="Arial" panose="020B0604020202020204" pitchFamily="34" charset="0"/>
            </a:endParaRPr>
          </a:p>
          <a:p>
            <a:pPr algn="just"/>
            <a:r>
              <a:rPr lang="en-US" sz="2800" dirty="0">
                <a:solidFill>
                  <a:srgbClr val="0000CC"/>
                </a:solidFill>
                <a:latin typeface="Arial" panose="020B0604020202020204" pitchFamily="34" charset="0"/>
                <a:cs typeface="Arial" panose="020B0604020202020204" pitchFamily="34" charset="0"/>
              </a:rPr>
              <a:t>Switches can range in price from $30 up to $100 or more depending on if the switch is manageable or unmanageable, usually unmanageable switches are less in price versus managed switches</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727634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solidFill>
                  <a:srgbClr val="C00000"/>
                </a:solidFill>
                <a:latin typeface="Arial Black" panose="020B0A04020102020204" pitchFamily="34" charset="0"/>
              </a:rPr>
              <a:t>What is a Bridge?</a:t>
            </a:r>
          </a:p>
        </p:txBody>
      </p:sp>
      <p:sp>
        <p:nvSpPr>
          <p:cNvPr id="3" name="Content Placeholder 2"/>
          <p:cNvSpPr>
            <a:spLocks noGrp="1"/>
          </p:cNvSpPr>
          <p:nvPr>
            <p:ph idx="1"/>
          </p:nvPr>
        </p:nvSpPr>
        <p:spPr>
          <a:xfrm>
            <a:off x="457200" y="990600"/>
            <a:ext cx="8229600" cy="5135563"/>
          </a:xfrm>
        </p:spPr>
        <p:txBody>
          <a:bodyPr/>
          <a:lstStyle/>
          <a:p>
            <a:pPr algn="just"/>
            <a:r>
              <a:rPr lang="en-US" dirty="0">
                <a:solidFill>
                  <a:srgbClr val="0000CC"/>
                </a:solidFill>
              </a:rPr>
              <a:t>A hardware device used to create a </a:t>
            </a:r>
            <a:r>
              <a:rPr lang="en-US" dirty="0">
                <a:solidFill>
                  <a:srgbClr val="0EA246"/>
                </a:solidFill>
              </a:rPr>
              <a:t>connection</a:t>
            </a:r>
            <a:r>
              <a:rPr lang="en-US" dirty="0">
                <a:solidFill>
                  <a:srgbClr val="0000CC"/>
                </a:solidFill>
              </a:rPr>
              <a:t> between two separate computer networks or to divide </a:t>
            </a:r>
            <a:r>
              <a:rPr lang="en-US" dirty="0">
                <a:solidFill>
                  <a:srgbClr val="0EA246"/>
                </a:solidFill>
              </a:rPr>
              <a:t>one network into two</a:t>
            </a:r>
            <a:r>
              <a:rPr lang="en-US" dirty="0">
                <a:solidFill>
                  <a:srgbClr val="0000CC"/>
                </a:solidFill>
              </a:rPr>
              <a:t>. </a:t>
            </a:r>
          </a:p>
          <a:p>
            <a:pPr algn="just"/>
            <a:r>
              <a:rPr lang="en-US" dirty="0">
                <a:solidFill>
                  <a:srgbClr val="0EA246"/>
                </a:solidFill>
              </a:rPr>
              <a:t>Filters data traffic </a:t>
            </a:r>
            <a:r>
              <a:rPr lang="en-US" dirty="0">
                <a:solidFill>
                  <a:srgbClr val="0000CC"/>
                </a:solidFill>
              </a:rPr>
              <a:t>at a network boundary and </a:t>
            </a:r>
            <a:r>
              <a:rPr lang="en-US" dirty="0">
                <a:solidFill>
                  <a:srgbClr val="0EA246"/>
                </a:solidFill>
              </a:rPr>
              <a:t>reduces the amount of traffic </a:t>
            </a:r>
            <a:r>
              <a:rPr lang="en-US" dirty="0">
                <a:solidFill>
                  <a:srgbClr val="0000CC"/>
                </a:solidFill>
              </a:rPr>
              <a:t>on a LAN dividing it into two segments. </a:t>
            </a:r>
          </a:p>
        </p:txBody>
      </p:sp>
      <p:pic>
        <p:nvPicPr>
          <p:cNvPr id="4" name="Picture 3"/>
          <p:cNvPicPr>
            <a:picLocks noChangeAspect="1"/>
          </p:cNvPicPr>
          <p:nvPr/>
        </p:nvPicPr>
        <p:blipFill>
          <a:blip r:embed="rId2"/>
          <a:stretch>
            <a:fillRect/>
          </a:stretch>
        </p:blipFill>
        <p:spPr>
          <a:xfrm>
            <a:off x="3271837" y="4419600"/>
            <a:ext cx="2600325" cy="1533525"/>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45469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86460"/>
            <a:ext cx="8229600" cy="474603"/>
          </a:xfrm>
        </p:spPr>
        <p:txBody>
          <a:bodyPr>
            <a:noAutofit/>
          </a:bodyPr>
          <a:lstStyle/>
          <a:p>
            <a:r>
              <a:rPr lang="en-US" sz="3600" dirty="0">
                <a:solidFill>
                  <a:srgbClr val="C00000"/>
                </a:solidFill>
                <a:latin typeface="Arial Black" panose="020B0A04020102020204" pitchFamily="34" charset="0"/>
              </a:rPr>
              <a:t>Bridge </a:t>
            </a:r>
          </a:p>
        </p:txBody>
      </p:sp>
      <p:sp>
        <p:nvSpPr>
          <p:cNvPr id="3" name="Content Placeholder 2"/>
          <p:cNvSpPr>
            <a:spLocks noGrp="1"/>
          </p:cNvSpPr>
          <p:nvPr>
            <p:ph idx="1"/>
          </p:nvPr>
        </p:nvSpPr>
        <p:spPr/>
        <p:txBody>
          <a:bodyPr/>
          <a:lstStyle/>
          <a:p>
            <a:endParaRPr lang="en-US" dirty="0"/>
          </a:p>
        </p:txBody>
      </p:sp>
      <p:pic>
        <p:nvPicPr>
          <p:cNvPr id="11266" name="Picture 2" descr="What is Bridge in Networking | How Bridge works and its function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0"/>
            <a:ext cx="8534399" cy="32650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57200" y="3863181"/>
            <a:ext cx="8458200" cy="2677656"/>
          </a:xfrm>
          <a:prstGeom prst="rect">
            <a:avLst/>
          </a:prstGeom>
        </p:spPr>
        <p:txBody>
          <a:bodyPr wrap="square">
            <a:spAutoFit/>
          </a:bodyPr>
          <a:lstStyle/>
          <a:p>
            <a:pPr marL="285750" indent="-285750" algn="just">
              <a:buFont typeface="Arial" panose="020B0604020202020204" pitchFamily="34" charset="0"/>
              <a:buChar char="•"/>
            </a:pPr>
            <a:r>
              <a:rPr lang="en-US" sz="2400" dirty="0">
                <a:solidFill>
                  <a:srgbClr val="0000CC"/>
                </a:solidFill>
                <a:latin typeface="Arial" panose="020B0604020202020204" pitchFamily="34" charset="0"/>
                <a:cs typeface="Arial" panose="020B0604020202020204" pitchFamily="34" charset="0"/>
              </a:rPr>
              <a:t>Bridge in networking divides a </a:t>
            </a:r>
            <a:r>
              <a:rPr lang="en-US" sz="2400" dirty="0">
                <a:solidFill>
                  <a:srgbClr val="0EA246"/>
                </a:solidFill>
                <a:latin typeface="Arial" panose="020B0604020202020204" pitchFamily="34" charset="0"/>
                <a:cs typeface="Arial" panose="020B0604020202020204" pitchFamily="34" charset="0"/>
              </a:rPr>
              <a:t>LAN into multiple </a:t>
            </a:r>
            <a:r>
              <a:rPr lang="en-US" sz="2400" dirty="0">
                <a:solidFill>
                  <a:srgbClr val="0000CC"/>
                </a:solidFill>
                <a:latin typeface="Arial" panose="020B0604020202020204" pitchFamily="34" charset="0"/>
                <a:cs typeface="Arial" panose="020B0604020202020204" pitchFamily="34" charset="0"/>
              </a:rPr>
              <a:t>segments. Bridge basically works in a </a:t>
            </a:r>
            <a:r>
              <a:rPr lang="en-US" sz="2400" dirty="0">
                <a:solidFill>
                  <a:srgbClr val="0EA246"/>
                </a:solidFill>
                <a:latin typeface="Arial" panose="020B0604020202020204" pitchFamily="34" charset="0"/>
                <a:cs typeface="Arial" panose="020B0604020202020204" pitchFamily="34" charset="0"/>
              </a:rPr>
              <a:t>bus </a:t>
            </a:r>
            <a:r>
              <a:rPr lang="en-US" sz="2400" dirty="0">
                <a:solidFill>
                  <a:srgbClr val="0000CC"/>
                </a:solidFill>
                <a:latin typeface="Arial" panose="020B0604020202020204" pitchFamily="34" charset="0"/>
                <a:cs typeface="Arial" panose="020B0604020202020204" pitchFamily="34" charset="0"/>
              </a:rPr>
              <a:t>topology. </a:t>
            </a:r>
          </a:p>
          <a:p>
            <a:pPr marL="285750" indent="-285750" algn="just">
              <a:buFont typeface="Arial" panose="020B0604020202020204" pitchFamily="34" charset="0"/>
              <a:buChar char="•"/>
            </a:pPr>
            <a:r>
              <a:rPr lang="en-US" sz="2400" dirty="0">
                <a:solidFill>
                  <a:srgbClr val="0000CC"/>
                </a:solidFill>
                <a:latin typeface="Helvetica Neue"/>
              </a:rPr>
              <a:t>In bus topology the time PC 1 wants to send data to PC 8, it </a:t>
            </a:r>
            <a:r>
              <a:rPr lang="en-US" sz="2400" dirty="0">
                <a:solidFill>
                  <a:srgbClr val="0EA246"/>
                </a:solidFill>
                <a:latin typeface="Helvetica Neue"/>
              </a:rPr>
              <a:t>broadcast</a:t>
            </a:r>
            <a:r>
              <a:rPr lang="en-US" sz="2400" dirty="0">
                <a:solidFill>
                  <a:srgbClr val="0000CC"/>
                </a:solidFill>
                <a:latin typeface="Helvetica Neue"/>
              </a:rPr>
              <a:t> the data to all the connected devices in a network and like this, it creates </a:t>
            </a:r>
            <a:r>
              <a:rPr lang="en-US" sz="2400" dirty="0">
                <a:solidFill>
                  <a:srgbClr val="FF0000"/>
                </a:solidFill>
                <a:latin typeface="Helvetica Neue"/>
              </a:rPr>
              <a:t>lots of traffic. </a:t>
            </a:r>
          </a:p>
          <a:p>
            <a:pPr marL="285750" indent="-285750" algn="just">
              <a:buFont typeface="Arial" panose="020B0604020202020204" pitchFamily="34" charset="0"/>
              <a:buChar char="•"/>
            </a:pPr>
            <a:r>
              <a:rPr lang="en-US" sz="2400" dirty="0">
                <a:solidFill>
                  <a:srgbClr val="0000CC"/>
                </a:solidFill>
                <a:latin typeface="Helvetica Neue"/>
              </a:rPr>
              <a:t>So, from overcoming this problem we are </a:t>
            </a:r>
            <a:r>
              <a:rPr lang="en-US" sz="2400" dirty="0">
                <a:solidFill>
                  <a:srgbClr val="0EA246"/>
                </a:solidFill>
                <a:latin typeface="Helvetica Neue"/>
              </a:rPr>
              <a:t>using a networking device bridge</a:t>
            </a:r>
            <a:r>
              <a:rPr lang="en-US" dirty="0">
                <a:solidFill>
                  <a:srgbClr val="0EA246"/>
                </a:solidFill>
                <a:latin typeface="Helvetica Neue"/>
              </a:rPr>
              <a:t>.</a:t>
            </a:r>
            <a:endParaRPr lang="en-US" dirty="0">
              <a:solidFill>
                <a:srgbClr val="0EA246"/>
              </a:solidFill>
            </a:endParaRPr>
          </a:p>
        </p:txBody>
      </p:sp>
      <p:sp>
        <p:nvSpPr>
          <p:cNvPr id="8"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898753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0A54CCC-3834-4B7A-85F9-46031E4CA827}"/>
              </a:ext>
            </a:extLst>
          </p:cNvPr>
          <p:cNvGraphicFramePr/>
          <p:nvPr>
            <p:extLst>
              <p:ext uri="{D42A27DB-BD31-4B8C-83A1-F6EECF244321}">
                <p14:modId xmlns:p14="http://schemas.microsoft.com/office/powerpoint/2010/main" val="2048121814"/>
              </p:ext>
            </p:extLst>
          </p:nvPr>
        </p:nvGraphicFramePr>
        <p:xfrm>
          <a:off x="1187624" y="237775"/>
          <a:ext cx="6203776" cy="6544025"/>
        </p:xfrm>
        <a:graphic>
          <a:graphicData uri="http://schemas.openxmlformats.org/drawingml/2006/table">
            <a:tbl>
              <a:tblPr>
                <a:tableStyleId>{5C22544A-7EE6-4342-B048-85BDC9FD1C3A}</a:tableStyleId>
              </a:tblPr>
              <a:tblGrid>
                <a:gridCol w="6203776">
                  <a:extLst>
                    <a:ext uri="{9D8B030D-6E8A-4147-A177-3AD203B41FA5}">
                      <a16:colId xmlns:a16="http://schemas.microsoft.com/office/drawing/2014/main" val="3351682465"/>
                    </a:ext>
                  </a:extLst>
                </a:gridCol>
              </a:tblGrid>
              <a:tr h="430179">
                <a:tc>
                  <a:txBody>
                    <a:bodyPr/>
                    <a:lstStyle/>
                    <a:p>
                      <a:pPr algn="ctr" fontAlgn="t">
                        <a:lnSpc>
                          <a:spcPct val="107000"/>
                        </a:lnSpc>
                        <a:spcBef>
                          <a:spcPts val="0"/>
                        </a:spcBef>
                        <a:spcAft>
                          <a:spcPts val="800"/>
                        </a:spcAft>
                      </a:pPr>
                      <a:r>
                        <a:rPr lang="en-IN" sz="2400" b="0" i="0" u="none" strike="noStrike" dirty="0">
                          <a:effectLst/>
                          <a:latin typeface="Arial" panose="020B0604020202020204" pitchFamily="34" charset="0"/>
                        </a:rPr>
                        <a:t>Topics</a:t>
                      </a:r>
                    </a:p>
                  </a:txBody>
                  <a:tcPr marL="68580" marR="68580" marT="6350" marB="0"/>
                </a:tc>
                <a:extLst>
                  <a:ext uri="{0D108BD9-81ED-4DB2-BD59-A6C34878D82A}">
                    <a16:rowId xmlns:a16="http://schemas.microsoft.com/office/drawing/2014/main" val="3628750586"/>
                  </a:ext>
                </a:extLst>
              </a:tr>
              <a:tr h="359638">
                <a:tc>
                  <a:txBody>
                    <a:bodyPr/>
                    <a:lstStyle/>
                    <a:p>
                      <a:pPr algn="l" fontAlgn="t">
                        <a:lnSpc>
                          <a:spcPct val="107000"/>
                        </a:lnSpc>
                        <a:spcBef>
                          <a:spcPts val="0"/>
                        </a:spcBef>
                        <a:spcAft>
                          <a:spcPts val="800"/>
                        </a:spcAft>
                      </a:pPr>
                      <a:r>
                        <a:rPr lang="en-IN" sz="2000" u="none" strike="noStrike" dirty="0">
                          <a:effectLst/>
                        </a:rPr>
                        <a:t>Networking Devices (Layer1,2)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713526302"/>
                  </a:ext>
                </a:extLst>
              </a:tr>
              <a:tr h="359638">
                <a:tc>
                  <a:txBody>
                    <a:bodyPr/>
                    <a:lstStyle/>
                    <a:p>
                      <a:pPr algn="l" fontAlgn="t">
                        <a:lnSpc>
                          <a:spcPct val="107000"/>
                        </a:lnSpc>
                        <a:spcBef>
                          <a:spcPts val="0"/>
                        </a:spcBef>
                        <a:spcAft>
                          <a:spcPts val="800"/>
                        </a:spcAft>
                      </a:pPr>
                      <a:r>
                        <a:rPr lang="en-IN" sz="2000" u="none" strike="noStrike" dirty="0">
                          <a:effectLst/>
                        </a:rPr>
                        <a:t>Networking Devices (Layer 3)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4016145510"/>
                  </a:ext>
                </a:extLst>
              </a:tr>
              <a:tr h="359638">
                <a:tc>
                  <a:txBody>
                    <a:bodyPr/>
                    <a:lstStyle/>
                    <a:p>
                      <a:pPr algn="l" fontAlgn="t">
                        <a:lnSpc>
                          <a:spcPct val="107000"/>
                        </a:lnSpc>
                        <a:spcBef>
                          <a:spcPts val="0"/>
                        </a:spcBef>
                        <a:spcAft>
                          <a:spcPts val="800"/>
                        </a:spcAft>
                      </a:pPr>
                      <a:r>
                        <a:rPr lang="en-IN" sz="2000" u="none" strike="noStrike" dirty="0">
                          <a:effectLst/>
                        </a:rPr>
                        <a:t>Different types of network layer attacks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72196721"/>
                  </a:ext>
                </a:extLst>
              </a:tr>
              <a:tr h="359638">
                <a:tc>
                  <a:txBody>
                    <a:bodyPr/>
                    <a:lstStyle/>
                    <a:p>
                      <a:pPr algn="l" fontAlgn="t">
                        <a:lnSpc>
                          <a:spcPct val="107000"/>
                        </a:lnSpc>
                        <a:spcBef>
                          <a:spcPts val="0"/>
                        </a:spcBef>
                        <a:spcAft>
                          <a:spcPts val="800"/>
                        </a:spcAft>
                      </a:pPr>
                      <a:r>
                        <a:rPr lang="en-IN" sz="2000" u="none" strike="noStrike" dirty="0">
                          <a:effectLst/>
                        </a:rPr>
                        <a:t>Firewall- ACL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191731434"/>
                  </a:ext>
                </a:extLst>
              </a:tr>
              <a:tr h="359638">
                <a:tc>
                  <a:txBody>
                    <a:bodyPr/>
                    <a:lstStyle/>
                    <a:p>
                      <a:pPr algn="l" fontAlgn="t">
                        <a:lnSpc>
                          <a:spcPct val="107000"/>
                        </a:lnSpc>
                        <a:spcBef>
                          <a:spcPts val="0"/>
                        </a:spcBef>
                        <a:spcAft>
                          <a:spcPts val="800"/>
                        </a:spcAft>
                      </a:pPr>
                      <a:r>
                        <a:rPr lang="en-IN" sz="2000" u="none" strike="noStrike" dirty="0">
                          <a:effectLst/>
                        </a:rPr>
                        <a:t>Packet Filtering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1359160336"/>
                  </a:ext>
                </a:extLst>
              </a:tr>
              <a:tr h="359638">
                <a:tc>
                  <a:txBody>
                    <a:bodyPr/>
                    <a:lstStyle/>
                    <a:p>
                      <a:pPr algn="l" fontAlgn="t">
                        <a:lnSpc>
                          <a:spcPct val="107000"/>
                        </a:lnSpc>
                        <a:spcBef>
                          <a:spcPts val="0"/>
                        </a:spcBef>
                        <a:spcAft>
                          <a:spcPts val="800"/>
                        </a:spcAft>
                      </a:pPr>
                      <a:r>
                        <a:rPr lang="en-IN" sz="2000" u="none" strike="noStrike">
                          <a:effectLst/>
                        </a:rPr>
                        <a:t>DMZ, Alerts </a:t>
                      </a:r>
                      <a:endParaRPr lang="en-IN" sz="20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464302742"/>
                  </a:ext>
                </a:extLst>
              </a:tr>
              <a:tr h="359638">
                <a:tc>
                  <a:txBody>
                    <a:bodyPr/>
                    <a:lstStyle/>
                    <a:p>
                      <a:pPr algn="l" fontAlgn="t">
                        <a:lnSpc>
                          <a:spcPct val="107000"/>
                        </a:lnSpc>
                        <a:spcBef>
                          <a:spcPts val="0"/>
                        </a:spcBef>
                        <a:spcAft>
                          <a:spcPts val="800"/>
                        </a:spcAft>
                      </a:pPr>
                      <a:r>
                        <a:rPr lang="en-IN" sz="2000" u="none" strike="noStrike" dirty="0">
                          <a:effectLst/>
                        </a:rPr>
                        <a:t>Audit Trials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199970082"/>
                  </a:ext>
                </a:extLst>
              </a:tr>
              <a:tr h="359638">
                <a:tc>
                  <a:txBody>
                    <a:bodyPr/>
                    <a:lstStyle/>
                    <a:p>
                      <a:pPr algn="l" fontAlgn="t">
                        <a:lnSpc>
                          <a:spcPct val="107000"/>
                        </a:lnSpc>
                        <a:spcBef>
                          <a:spcPts val="0"/>
                        </a:spcBef>
                        <a:spcAft>
                          <a:spcPts val="800"/>
                        </a:spcAft>
                      </a:pPr>
                      <a:r>
                        <a:rPr lang="en-IN" sz="2000" u="none" strike="noStrike">
                          <a:effectLst/>
                        </a:rPr>
                        <a:t>IDS </a:t>
                      </a:r>
                      <a:endParaRPr lang="en-IN" sz="20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21079422"/>
                  </a:ext>
                </a:extLst>
              </a:tr>
              <a:tr h="359638">
                <a:tc>
                  <a:txBody>
                    <a:bodyPr/>
                    <a:lstStyle/>
                    <a:p>
                      <a:pPr algn="l" fontAlgn="t">
                        <a:lnSpc>
                          <a:spcPct val="107000"/>
                        </a:lnSpc>
                        <a:spcBef>
                          <a:spcPts val="0"/>
                        </a:spcBef>
                        <a:spcAft>
                          <a:spcPts val="800"/>
                        </a:spcAft>
                      </a:pPr>
                      <a:r>
                        <a:rPr lang="en-IN" sz="2000" u="none" strike="noStrike" dirty="0">
                          <a:effectLst/>
                        </a:rPr>
                        <a:t>Advantages and Disadvantages of IDS(Need of IPS)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1335337812"/>
                  </a:ext>
                </a:extLst>
              </a:tr>
              <a:tr h="359638">
                <a:tc>
                  <a:txBody>
                    <a:bodyPr/>
                    <a:lstStyle/>
                    <a:p>
                      <a:pPr algn="l" fontAlgn="t">
                        <a:lnSpc>
                          <a:spcPct val="107000"/>
                        </a:lnSpc>
                        <a:spcBef>
                          <a:spcPts val="0"/>
                        </a:spcBef>
                        <a:spcAft>
                          <a:spcPts val="800"/>
                        </a:spcAft>
                      </a:pPr>
                      <a:r>
                        <a:rPr lang="en-IN" sz="2000" u="none" strike="noStrike" dirty="0">
                          <a:effectLst/>
                        </a:rPr>
                        <a:t>Advantages of IPS over IDS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4287097755"/>
                  </a:ext>
                </a:extLst>
              </a:tr>
              <a:tr h="359638">
                <a:tc>
                  <a:txBody>
                    <a:bodyPr/>
                    <a:lstStyle/>
                    <a:p>
                      <a:pPr algn="l" fontAlgn="t">
                        <a:lnSpc>
                          <a:spcPct val="107000"/>
                        </a:lnSpc>
                        <a:spcBef>
                          <a:spcPts val="0"/>
                        </a:spcBef>
                        <a:spcAft>
                          <a:spcPts val="800"/>
                        </a:spcAft>
                      </a:pPr>
                      <a:r>
                        <a:rPr lang="en-IN" sz="2000" u="none" strike="noStrike" dirty="0">
                          <a:effectLst/>
                        </a:rPr>
                        <a:t>IPS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3214437145"/>
                  </a:ext>
                </a:extLst>
              </a:tr>
              <a:tr h="359638">
                <a:tc>
                  <a:txBody>
                    <a:bodyPr/>
                    <a:lstStyle/>
                    <a:p>
                      <a:pPr algn="l" fontAlgn="t">
                        <a:lnSpc>
                          <a:spcPct val="107000"/>
                        </a:lnSpc>
                        <a:spcBef>
                          <a:spcPts val="0"/>
                        </a:spcBef>
                        <a:spcAft>
                          <a:spcPts val="800"/>
                        </a:spcAft>
                      </a:pPr>
                      <a:r>
                        <a:rPr lang="en-IN" sz="2000" u="none" strike="noStrike" dirty="0">
                          <a:effectLst/>
                        </a:rPr>
                        <a:t>IPS Types- Signature based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438945742"/>
                  </a:ext>
                </a:extLst>
              </a:tr>
              <a:tr h="359638">
                <a:tc>
                  <a:txBody>
                    <a:bodyPr/>
                    <a:lstStyle/>
                    <a:p>
                      <a:pPr algn="l" fontAlgn="t">
                        <a:lnSpc>
                          <a:spcPct val="107000"/>
                        </a:lnSpc>
                        <a:spcBef>
                          <a:spcPts val="0"/>
                        </a:spcBef>
                        <a:spcAft>
                          <a:spcPts val="800"/>
                        </a:spcAft>
                      </a:pPr>
                      <a:r>
                        <a:rPr lang="en-IN" sz="2000" u="none" strike="noStrike" dirty="0">
                          <a:effectLst/>
                        </a:rPr>
                        <a:t>Anomaly based, Policy based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1226849337"/>
                  </a:ext>
                </a:extLst>
              </a:tr>
              <a:tr h="359638">
                <a:tc>
                  <a:txBody>
                    <a:bodyPr/>
                    <a:lstStyle/>
                    <a:p>
                      <a:pPr algn="l" fontAlgn="t">
                        <a:lnSpc>
                          <a:spcPct val="107000"/>
                        </a:lnSpc>
                        <a:spcBef>
                          <a:spcPts val="0"/>
                        </a:spcBef>
                        <a:spcAft>
                          <a:spcPts val="800"/>
                        </a:spcAft>
                      </a:pPr>
                      <a:r>
                        <a:rPr lang="en-IN" sz="2000" u="none" strike="noStrike" dirty="0">
                          <a:effectLst/>
                        </a:rPr>
                        <a:t>IPS Types - Honeypot based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257708470"/>
                  </a:ext>
                </a:extLst>
              </a:tr>
              <a:tr h="359638">
                <a:tc>
                  <a:txBody>
                    <a:bodyPr/>
                    <a:lstStyle/>
                    <a:p>
                      <a:pPr algn="l" fontAlgn="t">
                        <a:lnSpc>
                          <a:spcPct val="107000"/>
                        </a:lnSpc>
                        <a:spcBef>
                          <a:spcPts val="0"/>
                        </a:spcBef>
                        <a:spcAft>
                          <a:spcPts val="800"/>
                        </a:spcAft>
                      </a:pPr>
                      <a:r>
                        <a:rPr lang="en-IN" sz="2000" u="none" strike="noStrike" dirty="0">
                          <a:effectLst/>
                        </a:rPr>
                        <a:t>Applications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513348713"/>
                  </a:ext>
                </a:extLst>
              </a:tr>
              <a:tr h="359638">
                <a:tc>
                  <a:txBody>
                    <a:bodyPr/>
                    <a:lstStyle/>
                    <a:p>
                      <a:pPr algn="l" fontAlgn="t">
                        <a:lnSpc>
                          <a:spcPct val="107000"/>
                        </a:lnSpc>
                        <a:spcBef>
                          <a:spcPts val="0"/>
                        </a:spcBef>
                        <a:spcAft>
                          <a:spcPts val="800"/>
                        </a:spcAft>
                      </a:pPr>
                      <a:r>
                        <a:rPr lang="en-IN" sz="2000" u="none" strike="noStrike" dirty="0">
                          <a:effectLst/>
                        </a:rPr>
                        <a:t>Malicious Software </a:t>
                      </a: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637063295"/>
                  </a:ext>
                </a:extLst>
              </a:tr>
              <a:tr h="359638">
                <a:tc>
                  <a:txBody>
                    <a:bodyPr/>
                    <a:lstStyle/>
                    <a:p>
                      <a:pPr algn="l" fontAlgn="t">
                        <a:lnSpc>
                          <a:spcPct val="107000"/>
                        </a:lnSpc>
                        <a:spcBef>
                          <a:spcPts val="0"/>
                        </a:spcBef>
                        <a:spcAft>
                          <a:spcPts val="800"/>
                        </a:spcAft>
                      </a:pPr>
                      <a:endParaRPr lang="en-IN" sz="20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656590739"/>
                  </a:ext>
                </a:extLst>
              </a:tr>
            </a:tbl>
          </a:graphicData>
        </a:graphic>
      </p:graphicFrame>
    </p:spTree>
    <p:extLst>
      <p:ext uri="{BB962C8B-B14F-4D97-AF65-F5344CB8AC3E}">
        <p14:creationId xmlns:p14="http://schemas.microsoft.com/office/powerpoint/2010/main" val="3527234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dirty="0">
                <a:solidFill>
                  <a:srgbClr val="C00000"/>
                </a:solidFill>
                <a:latin typeface="Arial Black" panose="020B0A04020102020204" pitchFamily="34" charset="0"/>
              </a:rPr>
              <a:t>How does a Bridge work?</a:t>
            </a:r>
          </a:p>
        </p:txBody>
      </p:sp>
      <p:sp>
        <p:nvSpPr>
          <p:cNvPr id="3" name="Content Placeholder 2"/>
          <p:cNvSpPr>
            <a:spLocks noGrp="1"/>
          </p:cNvSpPr>
          <p:nvPr>
            <p:ph idx="1"/>
          </p:nvPr>
        </p:nvSpPr>
        <p:spPr>
          <a:xfrm>
            <a:off x="457200" y="1295400"/>
            <a:ext cx="8229600" cy="5059363"/>
          </a:xfrm>
        </p:spPr>
        <p:txBody>
          <a:bodyPr>
            <a:normAutofit lnSpcReduction="10000"/>
          </a:bodyPr>
          <a:lstStyle/>
          <a:p>
            <a:pPr algn="just"/>
            <a:r>
              <a:rPr lang="en-US" sz="2800" dirty="0">
                <a:solidFill>
                  <a:srgbClr val="0000CC"/>
                </a:solidFill>
                <a:latin typeface="Arial" panose="020B0604020202020204" pitchFamily="34" charset="0"/>
                <a:cs typeface="Arial" panose="020B0604020202020204" pitchFamily="34" charset="0"/>
              </a:rPr>
              <a:t>Each bridge consist of a </a:t>
            </a:r>
            <a:r>
              <a:rPr lang="en-US" sz="2800" dirty="0">
                <a:solidFill>
                  <a:srgbClr val="0EA246"/>
                </a:solidFill>
                <a:latin typeface="Arial" panose="020B0604020202020204" pitchFamily="34" charset="0"/>
                <a:cs typeface="Arial" panose="020B0604020202020204" pitchFamily="34" charset="0"/>
              </a:rPr>
              <a:t>MAC address</a:t>
            </a:r>
            <a:r>
              <a:rPr lang="en-US" sz="2800" dirty="0">
                <a:solidFill>
                  <a:srgbClr val="0000CC"/>
                </a:solidFill>
                <a:latin typeface="Arial" panose="020B0604020202020204" pitchFamily="34" charset="0"/>
                <a:cs typeface="Arial" panose="020B0604020202020204" pitchFamily="34" charset="0"/>
              </a:rPr>
              <a:t> and operates </a:t>
            </a:r>
            <a:r>
              <a:rPr lang="en-US" sz="2800" dirty="0">
                <a:solidFill>
                  <a:srgbClr val="0EA246"/>
                </a:solidFill>
                <a:latin typeface="Arial" panose="020B0604020202020204" pitchFamily="34" charset="0"/>
                <a:cs typeface="Arial" panose="020B0604020202020204" pitchFamily="34" charset="0"/>
              </a:rPr>
              <a:t>at layer 2 </a:t>
            </a:r>
            <a:r>
              <a:rPr lang="en-US" sz="2800" dirty="0">
                <a:solidFill>
                  <a:srgbClr val="0000CC"/>
                </a:solidFill>
                <a:latin typeface="Arial" panose="020B0604020202020204" pitchFamily="34" charset="0"/>
                <a:cs typeface="Arial" panose="020B0604020202020204" pitchFamily="34" charset="0"/>
              </a:rPr>
              <a:t>of the OSI model </a:t>
            </a:r>
          </a:p>
          <a:p>
            <a:pPr algn="just"/>
            <a:endParaRPr lang="en-US" sz="2800" dirty="0">
              <a:solidFill>
                <a:srgbClr val="0000CC"/>
              </a:solidFill>
              <a:latin typeface="Arial" panose="020B0604020202020204" pitchFamily="34" charset="0"/>
              <a:cs typeface="Arial" panose="020B0604020202020204" pitchFamily="34" charset="0"/>
            </a:endParaRPr>
          </a:p>
          <a:p>
            <a:pPr algn="just"/>
            <a:r>
              <a:rPr lang="en-US" sz="2800" dirty="0">
                <a:solidFill>
                  <a:srgbClr val="0000CC"/>
                </a:solidFill>
                <a:latin typeface="Arial" panose="020B0604020202020204" pitchFamily="34" charset="0"/>
                <a:cs typeface="Arial" panose="020B0604020202020204" pitchFamily="34" charset="0"/>
              </a:rPr>
              <a:t>When a packet is received on the bridge ports the forwarding table including the MAC address is </a:t>
            </a:r>
            <a:r>
              <a:rPr lang="en-US" sz="2800" dirty="0">
                <a:solidFill>
                  <a:srgbClr val="0EA246"/>
                </a:solidFill>
                <a:latin typeface="Arial" panose="020B0604020202020204" pitchFamily="34" charset="0"/>
                <a:cs typeface="Arial" panose="020B0604020202020204" pitchFamily="34" charset="0"/>
              </a:rPr>
              <a:t>automatically updated </a:t>
            </a:r>
            <a:r>
              <a:rPr lang="en-US" sz="2800" dirty="0">
                <a:solidFill>
                  <a:srgbClr val="0000CC"/>
                </a:solidFill>
                <a:latin typeface="Arial" panose="020B0604020202020204" pitchFamily="34" charset="0"/>
                <a:cs typeface="Arial" panose="020B0604020202020204" pitchFamily="34" charset="0"/>
              </a:rPr>
              <a:t>to map the source MAC address to the network port from which the packet originated </a:t>
            </a:r>
          </a:p>
          <a:p>
            <a:pPr algn="just"/>
            <a:endParaRPr lang="en-US" sz="2800" dirty="0">
              <a:solidFill>
                <a:srgbClr val="0000CC"/>
              </a:solidFill>
              <a:latin typeface="Arial" panose="020B0604020202020204" pitchFamily="34" charset="0"/>
              <a:cs typeface="Arial" panose="020B0604020202020204" pitchFamily="34" charset="0"/>
            </a:endParaRPr>
          </a:p>
          <a:p>
            <a:pPr algn="just"/>
            <a:r>
              <a:rPr lang="en-US" sz="2800" dirty="0">
                <a:solidFill>
                  <a:srgbClr val="0000CC"/>
                </a:solidFill>
                <a:latin typeface="Arial" panose="020B0604020202020204" pitchFamily="34" charset="0"/>
                <a:cs typeface="Arial" panose="020B0604020202020204" pitchFamily="34" charset="0"/>
              </a:rPr>
              <a:t>The gateway then </a:t>
            </a:r>
            <a:r>
              <a:rPr lang="en-US" sz="2800" dirty="0">
                <a:solidFill>
                  <a:srgbClr val="0EA246"/>
                </a:solidFill>
                <a:latin typeface="Arial" panose="020B0604020202020204" pitchFamily="34" charset="0"/>
                <a:cs typeface="Arial" panose="020B0604020202020204" pitchFamily="34" charset="0"/>
              </a:rPr>
              <a:t>process </a:t>
            </a:r>
            <a:r>
              <a:rPr lang="en-US" sz="2800" dirty="0">
                <a:solidFill>
                  <a:srgbClr val="0000CC"/>
                </a:solidFill>
                <a:latin typeface="Arial" panose="020B0604020202020204" pitchFamily="34" charset="0"/>
                <a:cs typeface="Arial" panose="020B0604020202020204" pitchFamily="34" charset="0"/>
              </a:rPr>
              <a:t>the received packet according to the </a:t>
            </a:r>
            <a:r>
              <a:rPr lang="en-US" sz="2800" dirty="0">
                <a:solidFill>
                  <a:srgbClr val="0EA246"/>
                </a:solidFill>
                <a:latin typeface="Arial" panose="020B0604020202020204" pitchFamily="34" charset="0"/>
                <a:cs typeface="Arial" panose="020B0604020202020204" pitchFamily="34" charset="0"/>
              </a:rPr>
              <a:t>packet’s</a:t>
            </a:r>
            <a:r>
              <a:rPr lang="en-US" sz="2800" dirty="0">
                <a:solidFill>
                  <a:srgbClr val="0000CC"/>
                </a:solidFill>
                <a:latin typeface="Arial" panose="020B0604020202020204" pitchFamily="34" charset="0"/>
                <a:cs typeface="Arial" panose="020B0604020202020204" pitchFamily="34" charset="0"/>
              </a:rPr>
              <a:t> </a:t>
            </a:r>
            <a:r>
              <a:rPr lang="en-US" sz="2800" dirty="0">
                <a:solidFill>
                  <a:srgbClr val="0EA246"/>
                </a:solidFill>
                <a:latin typeface="Arial" panose="020B0604020202020204" pitchFamily="34" charset="0"/>
                <a:cs typeface="Arial" panose="020B0604020202020204" pitchFamily="34" charset="0"/>
              </a:rPr>
              <a:t>type</a:t>
            </a:r>
            <a:r>
              <a:rPr lang="en-US" sz="2800" dirty="0">
                <a:solidFill>
                  <a:srgbClr val="0000CC"/>
                </a:solidFill>
                <a:latin typeface="Arial" panose="020B0604020202020204" pitchFamily="34" charset="0"/>
                <a:cs typeface="Arial" panose="020B0604020202020204" pitchFamily="34" charset="0"/>
              </a:rPr>
              <a:t>.</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847220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Autofit/>
          </a:bodyPr>
          <a:lstStyle/>
          <a:p>
            <a:r>
              <a:rPr lang="en-US" sz="3200" b="1" dirty="0">
                <a:solidFill>
                  <a:srgbClr val="C00000"/>
                </a:solidFill>
                <a:latin typeface="Arial Black" panose="020B0A04020102020204" pitchFamily="34" charset="0"/>
              </a:rPr>
              <a:t>How Bridge works in Network</a:t>
            </a:r>
            <a:endParaRPr lang="en-US" sz="3200" dirty="0">
              <a:solidFill>
                <a:srgbClr val="C00000"/>
              </a:solidFill>
              <a:latin typeface="Arial Black" panose="020B0A04020102020204" pitchFamily="34" charset="0"/>
            </a:endParaRPr>
          </a:p>
        </p:txBody>
      </p:sp>
      <p:pic>
        <p:nvPicPr>
          <p:cNvPr id="10244" name="Picture 4" descr="What is Bridge in Networking | How Bridge works and its function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1669" y="838200"/>
            <a:ext cx="8703731" cy="2819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11669" y="3429000"/>
            <a:ext cx="8610600" cy="2862322"/>
          </a:xfrm>
          <a:prstGeom prst="rect">
            <a:avLst/>
          </a:prstGeom>
        </p:spPr>
        <p:txBody>
          <a:bodyPr wrap="square">
            <a:spAutoFit/>
          </a:bodyPr>
          <a:lstStyle/>
          <a:p>
            <a:pPr marL="285750" indent="-285750" algn="just">
              <a:buFont typeface="Arial" panose="020B0604020202020204" pitchFamily="34" charset="0"/>
              <a:buChar char="•"/>
            </a:pPr>
            <a:r>
              <a:rPr lang="en-US" sz="2000" dirty="0">
                <a:solidFill>
                  <a:srgbClr val="0000CC"/>
                </a:solidFill>
                <a:latin typeface="Helvetica Neue"/>
              </a:rPr>
              <a:t>Bridge in networking divides a </a:t>
            </a:r>
            <a:r>
              <a:rPr lang="en-US" sz="2000" b="1" dirty="0">
                <a:solidFill>
                  <a:srgbClr val="0000CC"/>
                </a:solidFill>
                <a:latin typeface="Helvetica Neue"/>
                <a:hlinkClick r:id="rId3"/>
              </a:rPr>
              <a:t>LAN</a:t>
            </a:r>
            <a:r>
              <a:rPr lang="en-US" sz="2000" dirty="0">
                <a:solidFill>
                  <a:srgbClr val="0000CC"/>
                </a:solidFill>
                <a:latin typeface="Helvetica Neue"/>
              </a:rPr>
              <a:t> into two segments (Segment 1 and Segment 2) and stores all the connected </a:t>
            </a:r>
            <a:r>
              <a:rPr lang="en-US" sz="2000" dirty="0">
                <a:solidFill>
                  <a:srgbClr val="0EA246"/>
                </a:solidFill>
                <a:latin typeface="Helvetica Neue"/>
              </a:rPr>
              <a:t>PC’s MAC address into its table. </a:t>
            </a:r>
          </a:p>
          <a:p>
            <a:pPr marL="285750" indent="-285750" algn="just">
              <a:buFont typeface="Arial" panose="020B0604020202020204" pitchFamily="34" charset="0"/>
              <a:buChar char="•"/>
            </a:pPr>
            <a:r>
              <a:rPr lang="en-US" sz="2000" dirty="0">
                <a:solidFill>
                  <a:srgbClr val="0000CC"/>
                </a:solidFill>
                <a:latin typeface="Helvetica Neue"/>
              </a:rPr>
              <a:t>Let’s take an example, Here </a:t>
            </a:r>
            <a:r>
              <a:rPr lang="en-US" sz="2000" dirty="0">
                <a:solidFill>
                  <a:srgbClr val="0EA246"/>
                </a:solidFill>
                <a:latin typeface="Helvetica Neue"/>
              </a:rPr>
              <a:t>PC 1 tries to send data to PC 2</a:t>
            </a:r>
            <a:r>
              <a:rPr lang="en-US" sz="2000" dirty="0">
                <a:solidFill>
                  <a:srgbClr val="0000CC"/>
                </a:solidFill>
                <a:latin typeface="Helvetica Neue"/>
              </a:rPr>
              <a:t>. Data will first travel to the bridge. The bridge will read its </a:t>
            </a:r>
            <a:r>
              <a:rPr lang="en-US" sz="2000" b="1" dirty="0">
                <a:solidFill>
                  <a:srgbClr val="0000CC"/>
                </a:solidFill>
                <a:latin typeface="Helvetica Neue"/>
                <a:hlinkClick r:id="rId4"/>
              </a:rPr>
              <a:t>MAC address</a:t>
            </a:r>
            <a:r>
              <a:rPr lang="en-US" sz="2000" b="1" dirty="0">
                <a:solidFill>
                  <a:srgbClr val="0000CC"/>
                </a:solidFill>
                <a:latin typeface="Helvetica Neue"/>
              </a:rPr>
              <a:t> </a:t>
            </a:r>
            <a:r>
              <a:rPr lang="en-US" sz="2000" dirty="0">
                <a:solidFill>
                  <a:srgbClr val="0000CC"/>
                </a:solidFill>
                <a:latin typeface="Helvetica Neue"/>
              </a:rPr>
              <a:t>and decide whether to send the data to segment 1 or segment 2. </a:t>
            </a:r>
          </a:p>
          <a:p>
            <a:pPr marL="285750" indent="-285750" algn="just">
              <a:buFont typeface="Arial" panose="020B0604020202020204" pitchFamily="34" charset="0"/>
              <a:buChar char="•"/>
            </a:pPr>
            <a:r>
              <a:rPr lang="en-US" sz="2000" dirty="0">
                <a:solidFill>
                  <a:srgbClr val="0000CC"/>
                </a:solidFill>
                <a:latin typeface="Helvetica Neue"/>
              </a:rPr>
              <a:t>Hence, the PC 2 is available in segment 1 means bridge will broadcast the data </a:t>
            </a:r>
            <a:r>
              <a:rPr lang="en-US" sz="2000" dirty="0">
                <a:solidFill>
                  <a:srgbClr val="0EA246"/>
                </a:solidFill>
                <a:latin typeface="Helvetica Neue"/>
              </a:rPr>
              <a:t>only in segment 1 </a:t>
            </a:r>
            <a:r>
              <a:rPr lang="en-US" sz="2000" dirty="0">
                <a:solidFill>
                  <a:srgbClr val="0000CC"/>
                </a:solidFill>
                <a:latin typeface="Helvetica Neue"/>
              </a:rPr>
              <a:t>and excludes all the PCs connected in segment 2. Like this bridge reduce the traffic on a computer network</a:t>
            </a:r>
            <a:r>
              <a:rPr lang="en-US" dirty="0">
                <a:solidFill>
                  <a:srgbClr val="0000CC"/>
                </a:solidFill>
                <a:latin typeface="Helvetica Neue"/>
              </a:rPr>
              <a:t>.</a:t>
            </a:r>
            <a:endParaRPr lang="en-US" dirty="0">
              <a:solidFill>
                <a:srgbClr val="0000CC"/>
              </a:solidFill>
            </a:endParaRPr>
          </a:p>
        </p:txBody>
      </p:sp>
      <p:sp>
        <p:nvSpPr>
          <p:cNvPr id="7"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125165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Autofit/>
          </a:bodyPr>
          <a:lstStyle/>
          <a:p>
            <a:r>
              <a:rPr lang="en-US" sz="3200" dirty="0">
                <a:solidFill>
                  <a:srgbClr val="C00000"/>
                </a:solidFill>
                <a:latin typeface="Arial Black" panose="020B0A04020102020204" pitchFamily="34" charset="0"/>
              </a:rPr>
              <a:t>Bridge</a:t>
            </a:r>
          </a:p>
        </p:txBody>
      </p:sp>
      <p:pic>
        <p:nvPicPr>
          <p:cNvPr id="12290" name="Picture 2" descr="functions of bridge in networkin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500" y="762000"/>
            <a:ext cx="8763000"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0500" y="3276600"/>
            <a:ext cx="8763000" cy="3277820"/>
          </a:xfrm>
          <a:prstGeom prst="rect">
            <a:avLst/>
          </a:prstGeom>
        </p:spPr>
        <p:txBody>
          <a:bodyPr wrap="square">
            <a:spAutoFit/>
          </a:bodyPr>
          <a:lstStyle/>
          <a:p>
            <a:pPr marL="285750" indent="-285750" algn="just">
              <a:buFont typeface="Arial" panose="020B0604020202020204" pitchFamily="34" charset="0"/>
              <a:buChar char="•"/>
            </a:pPr>
            <a:r>
              <a:rPr lang="en-US" sz="2300" dirty="0">
                <a:solidFill>
                  <a:srgbClr val="0000CC"/>
                </a:solidFill>
                <a:latin typeface="Arial" panose="020B0604020202020204" pitchFamily="34" charset="0"/>
                <a:cs typeface="Arial" panose="020B0604020202020204" pitchFamily="34" charset="0"/>
              </a:rPr>
              <a:t>Let’s take one more example. As mentioned in the above picture, PC 1 is trying to send data to PC 8. So, the data will first travel to the bridge. </a:t>
            </a:r>
          </a:p>
          <a:p>
            <a:pPr marL="285750" indent="-285750" algn="just">
              <a:buFont typeface="Arial" panose="020B0604020202020204" pitchFamily="34" charset="0"/>
              <a:buChar char="•"/>
            </a:pPr>
            <a:r>
              <a:rPr lang="en-US" sz="2300" dirty="0">
                <a:solidFill>
                  <a:srgbClr val="0000CC"/>
                </a:solidFill>
                <a:latin typeface="Arial" panose="020B0604020202020204" pitchFamily="34" charset="0"/>
                <a:cs typeface="Arial" panose="020B0604020202020204" pitchFamily="34" charset="0"/>
              </a:rPr>
              <a:t>The bridge is going to read it’s MAC Address table and find whether PC 8 belongs to Segment 1 or Segment 2. </a:t>
            </a:r>
          </a:p>
          <a:p>
            <a:pPr marL="285750" indent="-285750" algn="just">
              <a:buFont typeface="Arial" panose="020B0604020202020204" pitchFamily="34" charset="0"/>
              <a:buChar char="•"/>
            </a:pPr>
            <a:r>
              <a:rPr lang="en-US" sz="2300" dirty="0">
                <a:solidFill>
                  <a:srgbClr val="0000CC"/>
                </a:solidFill>
                <a:latin typeface="Arial" panose="020B0604020202020204" pitchFamily="34" charset="0"/>
                <a:cs typeface="Arial" panose="020B0604020202020204" pitchFamily="34" charset="0"/>
              </a:rPr>
              <a:t>Hence, the PC 8 is in segment 2 bridge will broadcast the data in segment 2 and excludes all the PCs connected to Segment 1. </a:t>
            </a:r>
          </a:p>
          <a:p>
            <a:pPr marL="285750" indent="-285750" algn="just">
              <a:buFont typeface="Arial" panose="020B0604020202020204" pitchFamily="34" charset="0"/>
              <a:buChar char="•"/>
            </a:pPr>
            <a:r>
              <a:rPr lang="en-US" sz="2300" dirty="0">
                <a:solidFill>
                  <a:srgbClr val="0000CC"/>
                </a:solidFill>
                <a:latin typeface="Arial" panose="020B0604020202020204" pitchFamily="34" charset="0"/>
                <a:cs typeface="Arial" panose="020B0604020202020204" pitchFamily="34" charset="0"/>
              </a:rPr>
              <a:t>So, this is how the bridge works and reduce traffic in a computer network.</a:t>
            </a:r>
          </a:p>
        </p:txBody>
      </p:sp>
      <p:sp>
        <p:nvSpPr>
          <p:cNvPr id="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778267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800" dirty="0">
                <a:solidFill>
                  <a:srgbClr val="C00000"/>
                </a:solidFill>
                <a:latin typeface="Arial Black" panose="020B0A04020102020204" pitchFamily="34" charset="0"/>
              </a:rPr>
              <a:t>Diagram of a Bridge</a:t>
            </a:r>
          </a:p>
        </p:txBody>
      </p:sp>
      <p:pic>
        <p:nvPicPr>
          <p:cNvPr id="4" name="Content Placeholder 3"/>
          <p:cNvPicPr>
            <a:picLocks noGrp="1" noChangeAspect="1"/>
          </p:cNvPicPr>
          <p:nvPr>
            <p:ph idx="1"/>
          </p:nvPr>
        </p:nvPicPr>
        <p:blipFill>
          <a:blip r:embed="rId2"/>
          <a:stretch>
            <a:fillRect/>
          </a:stretch>
        </p:blipFill>
        <p:spPr>
          <a:xfrm>
            <a:off x="519112" y="1324769"/>
            <a:ext cx="8105775" cy="4467225"/>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111058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600" dirty="0">
                <a:solidFill>
                  <a:srgbClr val="C00000"/>
                </a:solidFill>
                <a:latin typeface="Arial Black" panose="020B0A04020102020204" pitchFamily="34" charset="0"/>
                <a:cs typeface="Arial" panose="020B0604020202020204" pitchFamily="34" charset="0"/>
              </a:rPr>
              <a:t>Bridge</a:t>
            </a:r>
          </a:p>
        </p:txBody>
      </p:sp>
      <p:sp>
        <p:nvSpPr>
          <p:cNvPr id="3" name="Content Placeholder 2"/>
          <p:cNvSpPr>
            <a:spLocks noGrp="1"/>
          </p:cNvSpPr>
          <p:nvPr>
            <p:ph idx="1"/>
          </p:nvPr>
        </p:nvSpPr>
        <p:spPr>
          <a:xfrm>
            <a:off x="304800" y="960438"/>
            <a:ext cx="8229600" cy="5592762"/>
          </a:xfrm>
        </p:spPr>
        <p:txBody>
          <a:bodyPr>
            <a:noAutofit/>
          </a:bodyPr>
          <a:lstStyle/>
          <a:p>
            <a:pPr algn="just"/>
            <a:r>
              <a:rPr lang="en-US" sz="2600" dirty="0">
                <a:solidFill>
                  <a:srgbClr val="0000CC"/>
                </a:solidFill>
                <a:latin typeface="Arial" panose="020B0604020202020204" pitchFamily="34" charset="0"/>
                <a:cs typeface="Arial" panose="020B0604020202020204" pitchFamily="34" charset="0"/>
              </a:rPr>
              <a:t>Bridge </a:t>
            </a:r>
            <a:r>
              <a:rPr lang="en-IN" sz="2600" dirty="0">
                <a:solidFill>
                  <a:srgbClr val="0000CC"/>
                </a:solidFill>
                <a:latin typeface="Arial" panose="020B0604020202020204" pitchFamily="34" charset="0"/>
                <a:cs typeface="Arial" panose="020B0604020202020204" pitchFamily="34" charset="0"/>
              </a:rPr>
              <a:t>operates </a:t>
            </a:r>
            <a:r>
              <a:rPr lang="en-IN" sz="2600" dirty="0">
                <a:solidFill>
                  <a:srgbClr val="0EA246"/>
                </a:solidFill>
                <a:latin typeface="Arial" panose="020B0604020202020204" pitchFamily="34" charset="0"/>
                <a:cs typeface="Arial" panose="020B0604020202020204" pitchFamily="34" charset="0"/>
              </a:rPr>
              <a:t>at data link layer</a:t>
            </a:r>
          </a:p>
          <a:p>
            <a:pPr algn="just"/>
            <a:r>
              <a:rPr lang="en-US" sz="2600" dirty="0">
                <a:solidFill>
                  <a:srgbClr val="0000CC"/>
                </a:solidFill>
                <a:latin typeface="Arial" panose="020B0604020202020204" pitchFamily="34" charset="0"/>
                <a:cs typeface="Arial" panose="020B0604020202020204" pitchFamily="34" charset="0"/>
              </a:rPr>
              <a:t>It is used to  divide a large network in smaller segments.</a:t>
            </a:r>
          </a:p>
          <a:p>
            <a:pPr marL="0" indent="0" algn="just">
              <a:buNone/>
            </a:pPr>
            <a:r>
              <a:rPr lang="en-US" sz="2600" dirty="0">
                <a:solidFill>
                  <a:srgbClr val="0000CC"/>
                </a:solidFill>
                <a:latin typeface="Arial" panose="020B0604020202020204" pitchFamily="34" charset="0"/>
                <a:cs typeface="Arial" panose="020B0604020202020204" pitchFamily="34" charset="0"/>
              </a:rPr>
              <a:t>	</a:t>
            </a:r>
            <a:r>
              <a:rPr lang="en-US" sz="2600" dirty="0">
                <a:solidFill>
                  <a:srgbClr val="E40AAB"/>
                </a:solidFill>
                <a:latin typeface="Arial" panose="020B0604020202020204" pitchFamily="34" charset="0"/>
                <a:cs typeface="Arial" panose="020B0604020202020204" pitchFamily="34" charset="0"/>
              </a:rPr>
              <a:t>For example </a:t>
            </a:r>
            <a:r>
              <a:rPr lang="en-US" sz="2600" dirty="0">
                <a:solidFill>
                  <a:srgbClr val="0000CC"/>
                </a:solidFill>
                <a:latin typeface="Arial" panose="020B0604020202020204" pitchFamily="34" charset="0"/>
                <a:cs typeface="Arial" panose="020B0604020202020204" pitchFamily="34" charset="0"/>
              </a:rPr>
              <a:t>a network has 70 nodes. </a:t>
            </a:r>
          </a:p>
          <a:p>
            <a:pPr algn="just"/>
            <a:r>
              <a:rPr lang="en-US" sz="2600" dirty="0">
                <a:solidFill>
                  <a:srgbClr val="0000CC"/>
                </a:solidFill>
                <a:latin typeface="Arial" panose="020B0604020202020204" pitchFamily="34" charset="0"/>
                <a:cs typeface="Arial" panose="020B0604020202020204" pitchFamily="34" charset="0"/>
              </a:rPr>
              <a:t>Without segmentation all these nodes will share same collision domain that will </a:t>
            </a:r>
            <a:r>
              <a:rPr lang="en-US" sz="2600" dirty="0">
                <a:solidFill>
                  <a:srgbClr val="FF0000"/>
                </a:solidFill>
                <a:latin typeface="Arial" panose="020B0604020202020204" pitchFamily="34" charset="0"/>
                <a:cs typeface="Arial" panose="020B0604020202020204" pitchFamily="34" charset="0"/>
              </a:rPr>
              <a:t>bring down overall network performance. </a:t>
            </a:r>
          </a:p>
          <a:p>
            <a:pPr algn="just"/>
            <a:r>
              <a:rPr lang="en-US" sz="2600" dirty="0">
                <a:solidFill>
                  <a:srgbClr val="0000CC"/>
                </a:solidFill>
                <a:latin typeface="Arial" panose="020B0604020202020204" pitchFamily="34" charset="0"/>
                <a:cs typeface="Arial" panose="020B0604020202020204" pitchFamily="34" charset="0"/>
              </a:rPr>
              <a:t>To run a network smoothly we should </a:t>
            </a:r>
            <a:r>
              <a:rPr lang="en-US" sz="2600" dirty="0">
                <a:solidFill>
                  <a:srgbClr val="FF0000"/>
                </a:solidFill>
                <a:latin typeface="Arial" panose="020B0604020202020204" pitchFamily="34" charset="0"/>
                <a:cs typeface="Arial" panose="020B0604020202020204" pitchFamily="34" charset="0"/>
              </a:rPr>
              <a:t>not place more than 20 nodes</a:t>
            </a:r>
            <a:r>
              <a:rPr lang="en-US" sz="2600" dirty="0">
                <a:solidFill>
                  <a:srgbClr val="0000CC"/>
                </a:solidFill>
                <a:latin typeface="Arial" panose="020B0604020202020204" pitchFamily="34" charset="0"/>
                <a:cs typeface="Arial" panose="020B0604020202020204" pitchFamily="34" charset="0"/>
              </a:rPr>
              <a:t> in a collision domain. </a:t>
            </a:r>
          </a:p>
          <a:p>
            <a:pPr algn="just"/>
            <a:r>
              <a:rPr lang="en-US" sz="2600" dirty="0">
                <a:solidFill>
                  <a:srgbClr val="0000CC"/>
                </a:solidFill>
                <a:latin typeface="Arial" panose="020B0604020202020204" pitchFamily="34" charset="0"/>
                <a:cs typeface="Arial" panose="020B0604020202020204" pitchFamily="34" charset="0"/>
              </a:rPr>
              <a:t>To deal with this situation we can use Bridge.  </a:t>
            </a:r>
          </a:p>
          <a:p>
            <a:pPr algn="just"/>
            <a:r>
              <a:rPr lang="en-US" sz="2600" dirty="0">
                <a:solidFill>
                  <a:srgbClr val="0000CC"/>
                </a:solidFill>
                <a:latin typeface="Arial" panose="020B0604020202020204" pitchFamily="34" charset="0"/>
                <a:cs typeface="Arial" panose="020B0604020202020204" pitchFamily="34" charset="0"/>
              </a:rPr>
              <a:t>Bridge has per port collision domain which means if a port faces collision, other ports will not effect from this collision</a:t>
            </a:r>
          </a:p>
        </p:txBody>
      </p:sp>
      <p:pic>
        <p:nvPicPr>
          <p:cNvPr id="4" name="Picture 1" descr="C:\Users\Sayee Kumar\Desktop\Networks\Unit II\images\bridge.gif"/>
          <p:cNvPicPr>
            <a:picLocks noChangeAspect="1" noChangeArrowheads="1"/>
          </p:cNvPicPr>
          <p:nvPr/>
        </p:nvPicPr>
        <p:blipFill>
          <a:blip r:embed="rId2"/>
          <a:srcRect/>
          <a:stretch>
            <a:fillRect/>
          </a:stretch>
        </p:blipFill>
        <p:spPr bwMode="auto">
          <a:xfrm>
            <a:off x="6324600" y="152400"/>
            <a:ext cx="2641600" cy="1130935"/>
          </a:xfrm>
          <a:prstGeom prst="rect">
            <a:avLst/>
          </a:prstGeom>
          <a:noFill/>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835055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137" y="228600"/>
            <a:ext cx="8229600" cy="334962"/>
          </a:xfrm>
        </p:spPr>
        <p:txBody>
          <a:bodyPr>
            <a:noAutofit/>
          </a:bodyPr>
          <a:lstStyle/>
          <a:p>
            <a:r>
              <a:rPr lang="en-US" sz="3600" dirty="0">
                <a:solidFill>
                  <a:srgbClr val="C00000"/>
                </a:solidFill>
                <a:latin typeface="Arial Black" panose="020B0A04020102020204" pitchFamily="34" charset="0"/>
                <a:cs typeface="Arial" panose="020B0604020202020204" pitchFamily="34" charset="0"/>
              </a:rPr>
              <a:t>Bridge</a:t>
            </a:r>
            <a:endParaRPr lang="en-US" sz="3600" dirty="0"/>
          </a:p>
        </p:txBody>
      </p:sp>
      <p:sp>
        <p:nvSpPr>
          <p:cNvPr id="3" name="Content Placeholder 2"/>
          <p:cNvSpPr>
            <a:spLocks noGrp="1"/>
          </p:cNvSpPr>
          <p:nvPr>
            <p:ph idx="1"/>
          </p:nvPr>
        </p:nvSpPr>
        <p:spPr>
          <a:xfrm>
            <a:off x="457200" y="762000"/>
            <a:ext cx="8229600" cy="5638800"/>
          </a:xfrm>
        </p:spPr>
        <p:txBody>
          <a:bodyPr>
            <a:normAutofit lnSpcReduction="10000"/>
          </a:bodyPr>
          <a:lstStyle/>
          <a:p>
            <a:pPr marL="0" lvl="0" indent="0" algn="just" fontAlgn="base">
              <a:spcBef>
                <a:spcPct val="0"/>
              </a:spcBef>
              <a:spcAft>
                <a:spcPct val="0"/>
              </a:spcAft>
              <a:buNone/>
            </a:pPr>
            <a:r>
              <a:rPr lang="en-US" sz="2800" dirty="0">
                <a:solidFill>
                  <a:srgbClr val="AB01AF"/>
                </a:solidFill>
                <a:ea typeface="Calibri" pitchFamily="34" charset="0"/>
                <a:cs typeface="Arial" panose="020B0604020202020204" pitchFamily="34" charset="0"/>
              </a:rPr>
              <a:t>Basic function of Bridge are following :-</a:t>
            </a:r>
            <a:endParaRPr lang="en-US" sz="2800" dirty="0">
              <a:solidFill>
                <a:srgbClr val="AB01AF"/>
              </a:solidFill>
              <a:cs typeface="Arial" panose="020B0604020202020204" pitchFamily="34" charset="0"/>
            </a:endParaRPr>
          </a:p>
          <a:p>
            <a:pPr algn="just" eaLnBrk="0" fontAlgn="base" hangingPunct="0">
              <a:spcBef>
                <a:spcPct val="0"/>
              </a:spcBef>
              <a:spcAft>
                <a:spcPct val="0"/>
              </a:spcAft>
            </a:pPr>
            <a:r>
              <a:rPr lang="en-US" sz="2800" dirty="0">
                <a:solidFill>
                  <a:srgbClr val="0000CC"/>
                </a:solidFill>
                <a:ea typeface="Times New Roman" pitchFamily="18" charset="0"/>
                <a:cs typeface="Arial" panose="020B0604020202020204" pitchFamily="34" charset="0"/>
              </a:rPr>
              <a:t>Break a large network in smaller segments.</a:t>
            </a:r>
            <a:endParaRPr lang="en-US" sz="2800" dirty="0">
              <a:solidFill>
                <a:srgbClr val="0000CC"/>
              </a:solidFill>
              <a:cs typeface="Arial" panose="020B0604020202020204" pitchFamily="34" charset="0"/>
            </a:endParaRPr>
          </a:p>
          <a:p>
            <a:pPr algn="just" eaLnBrk="0" fontAlgn="base" hangingPunct="0">
              <a:spcBef>
                <a:spcPct val="0"/>
              </a:spcBef>
              <a:spcAft>
                <a:spcPct val="0"/>
              </a:spcAft>
            </a:pPr>
            <a:r>
              <a:rPr lang="en-US" sz="2800" dirty="0">
                <a:solidFill>
                  <a:srgbClr val="0000CC"/>
                </a:solidFill>
                <a:ea typeface="Times New Roman" pitchFamily="18" charset="0"/>
                <a:cs typeface="Arial" panose="020B0604020202020204" pitchFamily="34" charset="0"/>
              </a:rPr>
              <a:t>Join different media types such as UTP with fiber optic.</a:t>
            </a:r>
            <a:endParaRPr lang="en-US" sz="2800" dirty="0">
              <a:solidFill>
                <a:srgbClr val="0000CC"/>
              </a:solidFill>
              <a:cs typeface="Arial" panose="020B0604020202020204" pitchFamily="34" charset="0"/>
            </a:endParaRPr>
          </a:p>
          <a:p>
            <a:pPr algn="just" eaLnBrk="0" fontAlgn="base" hangingPunct="0">
              <a:spcBef>
                <a:spcPct val="0"/>
              </a:spcBef>
              <a:spcAft>
                <a:spcPct val="0"/>
              </a:spcAft>
            </a:pPr>
            <a:r>
              <a:rPr lang="en-US" sz="2800" dirty="0">
                <a:solidFill>
                  <a:srgbClr val="0000CC"/>
                </a:solidFill>
                <a:ea typeface="Times New Roman" pitchFamily="18" charset="0"/>
                <a:cs typeface="Arial" panose="020B0604020202020204" pitchFamily="34" charset="0"/>
              </a:rPr>
              <a:t>Join different network architectures such as Ethernet with Token Ring</a:t>
            </a:r>
          </a:p>
          <a:p>
            <a:pPr marL="0" indent="0" algn="just" eaLnBrk="0" fontAlgn="base" hangingPunct="0">
              <a:spcBef>
                <a:spcPct val="0"/>
              </a:spcBef>
              <a:spcAft>
                <a:spcPct val="0"/>
              </a:spcAft>
              <a:buNone/>
            </a:pPr>
            <a:endParaRPr lang="en-US" sz="2800" dirty="0">
              <a:solidFill>
                <a:srgbClr val="0000CC"/>
              </a:solidFill>
              <a:ea typeface="Calibri" pitchFamily="34" charset="0"/>
              <a:cs typeface="Arial" panose="020B0604020202020204" pitchFamily="34" charset="0"/>
            </a:endParaRPr>
          </a:p>
          <a:p>
            <a:pPr marL="0" indent="0" algn="just" eaLnBrk="0" fontAlgn="base" hangingPunct="0">
              <a:spcBef>
                <a:spcPct val="0"/>
              </a:spcBef>
              <a:spcAft>
                <a:spcPct val="0"/>
              </a:spcAft>
              <a:buNone/>
            </a:pPr>
            <a:r>
              <a:rPr lang="en-US" sz="2800" dirty="0">
                <a:solidFill>
                  <a:srgbClr val="FF0000"/>
                </a:solidFill>
                <a:ea typeface="Calibri" pitchFamily="34" charset="0"/>
                <a:cs typeface="Arial" panose="020B0604020202020204" pitchFamily="34" charset="0"/>
              </a:rPr>
              <a:t>There are three types of bridge:-</a:t>
            </a:r>
            <a:endParaRPr lang="en-US" sz="2800" dirty="0">
              <a:solidFill>
                <a:srgbClr val="FF0000"/>
              </a:solidFill>
              <a:cs typeface="Arial" panose="020B0604020202020204" pitchFamily="34" charset="0"/>
            </a:endParaRPr>
          </a:p>
          <a:p>
            <a:pPr marL="0" lvl="0" indent="0" algn="just" eaLnBrk="0" fontAlgn="base" hangingPunct="0">
              <a:spcBef>
                <a:spcPct val="0"/>
              </a:spcBef>
              <a:spcAft>
                <a:spcPct val="0"/>
              </a:spcAft>
              <a:buNone/>
            </a:pPr>
            <a:endParaRPr lang="en-US" sz="2800" b="1" dirty="0">
              <a:ea typeface="Calibri" pitchFamily="34" charset="0"/>
              <a:cs typeface="Arial" panose="020B0604020202020204" pitchFamily="34" charset="0"/>
            </a:endParaRPr>
          </a:p>
          <a:p>
            <a:pPr marL="0" lvl="0" indent="0" algn="just" eaLnBrk="0" fontAlgn="base" hangingPunct="0">
              <a:spcBef>
                <a:spcPct val="0"/>
              </a:spcBef>
              <a:spcAft>
                <a:spcPct val="0"/>
              </a:spcAft>
              <a:buNone/>
            </a:pPr>
            <a:r>
              <a:rPr lang="en-US" sz="2800" b="1" dirty="0">
                <a:solidFill>
                  <a:srgbClr val="AB01AF"/>
                </a:solidFill>
                <a:ea typeface="Calibri" pitchFamily="34" charset="0"/>
                <a:cs typeface="Arial" panose="020B0604020202020204" pitchFamily="34" charset="0"/>
              </a:rPr>
              <a:t>Local Bridge</a:t>
            </a:r>
            <a:r>
              <a:rPr lang="en-US" sz="2800" dirty="0">
                <a:solidFill>
                  <a:srgbClr val="AB01AF"/>
                </a:solidFill>
                <a:ea typeface="Calibri" pitchFamily="34" charset="0"/>
                <a:cs typeface="Arial" panose="020B0604020202020204" pitchFamily="34" charset="0"/>
              </a:rPr>
              <a:t> : </a:t>
            </a:r>
          </a:p>
          <a:p>
            <a:pPr algn="just" eaLnBrk="0" fontAlgn="base" hangingPunct="0">
              <a:spcBef>
                <a:spcPct val="0"/>
              </a:spcBef>
              <a:spcAft>
                <a:spcPct val="0"/>
              </a:spcAft>
            </a:pPr>
            <a:r>
              <a:rPr lang="en-US" sz="2800" dirty="0">
                <a:solidFill>
                  <a:srgbClr val="0000CC"/>
                </a:solidFill>
                <a:ea typeface="Calibri" pitchFamily="34" charset="0"/>
                <a:cs typeface="Arial" panose="020B0604020202020204" pitchFamily="34" charset="0"/>
              </a:rPr>
              <a:t>This bridge </a:t>
            </a:r>
            <a:r>
              <a:rPr lang="en-US" sz="2800" dirty="0">
                <a:solidFill>
                  <a:srgbClr val="0EA246"/>
                </a:solidFill>
                <a:ea typeface="Calibri" pitchFamily="34" charset="0"/>
                <a:cs typeface="Arial" panose="020B0604020202020204" pitchFamily="34" charset="0"/>
              </a:rPr>
              <a:t>connects two LAN</a:t>
            </a:r>
            <a:r>
              <a:rPr lang="en-US" sz="2800" dirty="0">
                <a:solidFill>
                  <a:srgbClr val="0000CC"/>
                </a:solidFill>
                <a:ea typeface="Calibri" pitchFamily="34" charset="0"/>
                <a:cs typeface="Arial" panose="020B0604020202020204" pitchFamily="34" charset="0"/>
              </a:rPr>
              <a:t> segments directly.</a:t>
            </a:r>
          </a:p>
          <a:p>
            <a:pPr algn="just" eaLnBrk="0" fontAlgn="base" hangingPunct="0">
              <a:spcBef>
                <a:spcPct val="0"/>
              </a:spcBef>
              <a:spcAft>
                <a:spcPct val="0"/>
              </a:spcAft>
            </a:pPr>
            <a:r>
              <a:rPr lang="en-US" sz="2800" dirty="0">
                <a:solidFill>
                  <a:srgbClr val="0000CC"/>
                </a:solidFill>
                <a:ea typeface="Calibri" pitchFamily="34" charset="0"/>
                <a:cs typeface="Arial" panose="020B0604020202020204" pitchFamily="34" charset="0"/>
              </a:rPr>
              <a:t>In Ethernet Implementation it is known as </a:t>
            </a:r>
            <a:r>
              <a:rPr lang="en-US" sz="2800" b="1" dirty="0">
                <a:solidFill>
                  <a:srgbClr val="0EA246"/>
                </a:solidFill>
                <a:ea typeface="Calibri" pitchFamily="34" charset="0"/>
                <a:cs typeface="Arial" panose="020B0604020202020204" pitchFamily="34" charset="0"/>
              </a:rPr>
              <a:t>Transparent</a:t>
            </a:r>
            <a:r>
              <a:rPr lang="en-US" sz="2800" dirty="0">
                <a:solidFill>
                  <a:srgbClr val="0000CC"/>
                </a:solidFill>
                <a:ea typeface="Calibri" pitchFamily="34" charset="0"/>
                <a:cs typeface="Arial" panose="020B0604020202020204" pitchFamily="34" charset="0"/>
              </a:rPr>
              <a:t> bridge. In Token Ring network it is called </a:t>
            </a:r>
            <a:r>
              <a:rPr lang="en-US" sz="2800" b="1" dirty="0">
                <a:solidFill>
                  <a:srgbClr val="0EA246"/>
                </a:solidFill>
                <a:ea typeface="Calibri" pitchFamily="34" charset="0"/>
                <a:cs typeface="Arial" panose="020B0604020202020204" pitchFamily="34" charset="0"/>
              </a:rPr>
              <a:t>Source-Routed</a:t>
            </a:r>
            <a:r>
              <a:rPr lang="en-US" sz="2800" dirty="0">
                <a:solidFill>
                  <a:srgbClr val="0000CC"/>
                </a:solidFill>
                <a:ea typeface="Calibri" pitchFamily="34" charset="0"/>
                <a:cs typeface="Arial" panose="020B0604020202020204" pitchFamily="34" charset="0"/>
              </a:rPr>
              <a:t> bridge</a:t>
            </a:r>
            <a:r>
              <a:rPr lang="en-US" sz="2800" dirty="0">
                <a:solidFill>
                  <a:srgbClr val="0000CC"/>
                </a:solidFill>
                <a:cs typeface="Arial" panose="020B0604020202020204" pitchFamily="34" charset="0"/>
              </a:rPr>
              <a:t> </a:t>
            </a:r>
          </a:p>
          <a:p>
            <a:pPr marL="0" lvl="0" indent="0" algn="just" eaLnBrk="0" fontAlgn="base" hangingPunct="0">
              <a:spcBef>
                <a:spcPct val="0"/>
              </a:spcBef>
              <a:spcAft>
                <a:spcPct val="0"/>
              </a:spcAft>
              <a:buFontTx/>
              <a:buChar char="•"/>
            </a:pPr>
            <a:endParaRPr lang="en-US" sz="2800" dirty="0">
              <a:cs typeface="Arial" panose="020B0604020202020204" pitchFamily="34" charset="0"/>
            </a:endParaRPr>
          </a:p>
        </p:txBody>
      </p:sp>
      <p:sp>
        <p:nvSpPr>
          <p:cNvPr id="7"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3133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3600" dirty="0">
                <a:solidFill>
                  <a:srgbClr val="C00000"/>
                </a:solidFill>
                <a:latin typeface="Arial Black" panose="020B0A04020102020204" pitchFamily="34" charset="0"/>
                <a:cs typeface="Arial" panose="020B0604020202020204" pitchFamily="34" charset="0"/>
              </a:rPr>
              <a:t>Bridge</a:t>
            </a:r>
            <a:endParaRPr lang="en-US" sz="3600" dirty="0"/>
          </a:p>
        </p:txBody>
      </p:sp>
      <p:pic>
        <p:nvPicPr>
          <p:cNvPr id="4" name="Picture 3" descr="C:\Users\Sayee Kumar\Desktop\Networks\Unit II\bridge1.jpg"/>
          <p:cNvPicPr>
            <a:picLocks noChangeAspect="1" noChangeArrowheads="1"/>
          </p:cNvPicPr>
          <p:nvPr/>
        </p:nvPicPr>
        <p:blipFill>
          <a:blip r:embed="rId2"/>
          <a:srcRect/>
          <a:stretch>
            <a:fillRect/>
          </a:stretch>
        </p:blipFill>
        <p:spPr bwMode="auto">
          <a:xfrm>
            <a:off x="762000" y="1295400"/>
            <a:ext cx="7391400" cy="4572000"/>
          </a:xfrm>
          <a:prstGeom prst="rect">
            <a:avLst/>
          </a:prstGeom>
          <a:noFill/>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383244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61032"/>
          </a:xfrm>
        </p:spPr>
        <p:txBody>
          <a:bodyPr>
            <a:noAutofit/>
          </a:bodyPr>
          <a:lstStyle/>
          <a:p>
            <a:r>
              <a:rPr lang="en-US" sz="3600" dirty="0">
                <a:solidFill>
                  <a:srgbClr val="C00000"/>
                </a:solidFill>
                <a:latin typeface="Arial Black" panose="020B0A04020102020204" pitchFamily="34" charset="0"/>
                <a:cs typeface="Arial" panose="020B0604020202020204" pitchFamily="34" charset="0"/>
              </a:rPr>
              <a:t>Bridge</a:t>
            </a:r>
            <a:endParaRPr lang="en-US" sz="3600" dirty="0"/>
          </a:p>
        </p:txBody>
      </p:sp>
      <p:sp>
        <p:nvSpPr>
          <p:cNvPr id="4" name="Rectangle 3"/>
          <p:cNvSpPr/>
          <p:nvPr/>
        </p:nvSpPr>
        <p:spPr>
          <a:xfrm>
            <a:off x="140367" y="735670"/>
            <a:ext cx="3922296" cy="1815882"/>
          </a:xfrm>
          <a:prstGeom prst="rect">
            <a:avLst/>
          </a:prstGeom>
        </p:spPr>
        <p:txBody>
          <a:bodyPr wrap="square">
            <a:spAutoFit/>
          </a:bodyPr>
          <a:lstStyle/>
          <a:p>
            <a:pPr lvl="0" algn="just" fontAlgn="base">
              <a:spcBef>
                <a:spcPct val="0"/>
              </a:spcBef>
              <a:spcAft>
                <a:spcPct val="0"/>
              </a:spcAft>
            </a:pPr>
            <a:r>
              <a:rPr lang="en-US" sz="2800" b="1" dirty="0">
                <a:solidFill>
                  <a:srgbClr val="AB01AF"/>
                </a:solidFill>
                <a:latin typeface="Arial" panose="020B0604020202020204" pitchFamily="34" charset="0"/>
                <a:ea typeface="Calibri" pitchFamily="34" charset="0"/>
                <a:cs typeface="Arial" panose="020B0604020202020204" pitchFamily="34" charset="0"/>
              </a:rPr>
              <a:t>Remote Bridge</a:t>
            </a:r>
            <a:r>
              <a:rPr lang="en-US" sz="2800" dirty="0">
                <a:solidFill>
                  <a:srgbClr val="AB01AF"/>
                </a:solidFill>
                <a:latin typeface="Arial" panose="020B0604020202020204" pitchFamily="34" charset="0"/>
                <a:ea typeface="Calibri" pitchFamily="34" charset="0"/>
                <a:cs typeface="Arial" panose="020B0604020202020204" pitchFamily="34" charset="0"/>
              </a:rPr>
              <a:t>: </a:t>
            </a:r>
          </a:p>
          <a:p>
            <a:pPr lvl="0" algn="just" fontAlgn="base">
              <a:spcBef>
                <a:spcPct val="0"/>
              </a:spcBef>
              <a:spcAft>
                <a:spcPct val="0"/>
              </a:spcAft>
            </a:pPr>
            <a:r>
              <a:rPr lang="en-US" sz="2800" dirty="0">
                <a:solidFill>
                  <a:srgbClr val="0000CC"/>
                </a:solidFill>
                <a:latin typeface="Arial" panose="020B0604020202020204" pitchFamily="34" charset="0"/>
                <a:ea typeface="Calibri" pitchFamily="34" charset="0"/>
                <a:cs typeface="Arial" panose="020B0604020202020204" pitchFamily="34" charset="0"/>
              </a:rPr>
              <a:t>This bridge </a:t>
            </a:r>
            <a:r>
              <a:rPr lang="en-US" sz="2800" dirty="0">
                <a:solidFill>
                  <a:srgbClr val="0EA246"/>
                </a:solidFill>
                <a:latin typeface="Arial" panose="020B0604020202020204" pitchFamily="34" charset="0"/>
                <a:ea typeface="Calibri" pitchFamily="34" charset="0"/>
                <a:cs typeface="Arial" panose="020B0604020202020204" pitchFamily="34" charset="0"/>
              </a:rPr>
              <a:t>connects with another </a:t>
            </a:r>
            <a:r>
              <a:rPr lang="en-US" sz="2800" dirty="0">
                <a:solidFill>
                  <a:srgbClr val="0000CC"/>
                </a:solidFill>
                <a:latin typeface="Arial" panose="020B0604020202020204" pitchFamily="34" charset="0"/>
                <a:ea typeface="Calibri" pitchFamily="34" charset="0"/>
                <a:cs typeface="Arial" panose="020B0604020202020204" pitchFamily="34" charset="0"/>
              </a:rPr>
              <a:t>bridge over the WAN link. </a:t>
            </a:r>
            <a:endParaRPr lang="en-US" sz="2800" dirty="0">
              <a:solidFill>
                <a:srgbClr val="0000CC"/>
              </a:solidFill>
              <a:latin typeface="Arial" panose="020B0604020202020204" pitchFamily="34" charset="0"/>
              <a:cs typeface="Arial" panose="020B0604020202020204" pitchFamily="34" charset="0"/>
            </a:endParaRPr>
          </a:p>
        </p:txBody>
      </p:sp>
      <p:pic>
        <p:nvPicPr>
          <p:cNvPr id="5" name="Picture 2" descr="C:\Users\Sayee Kumar\Desktop\Networks\Unit II\bridge2.jpg"/>
          <p:cNvPicPr>
            <a:picLocks noChangeAspect="1" noChangeArrowheads="1"/>
          </p:cNvPicPr>
          <p:nvPr/>
        </p:nvPicPr>
        <p:blipFill>
          <a:blip r:embed="rId2"/>
          <a:srcRect/>
          <a:stretch>
            <a:fillRect/>
          </a:stretch>
        </p:blipFill>
        <p:spPr bwMode="auto">
          <a:xfrm>
            <a:off x="4495799" y="884669"/>
            <a:ext cx="4427621" cy="2092660"/>
          </a:xfrm>
          <a:prstGeom prst="rect">
            <a:avLst/>
          </a:prstGeom>
          <a:noFill/>
        </p:spPr>
      </p:pic>
      <p:sp>
        <p:nvSpPr>
          <p:cNvPr id="6" name="Rectangle 5"/>
          <p:cNvSpPr/>
          <p:nvPr/>
        </p:nvSpPr>
        <p:spPr>
          <a:xfrm>
            <a:off x="288757" y="3594778"/>
            <a:ext cx="3625516" cy="2246769"/>
          </a:xfrm>
          <a:prstGeom prst="rect">
            <a:avLst/>
          </a:prstGeom>
        </p:spPr>
        <p:txBody>
          <a:bodyPr wrap="square">
            <a:spAutoFit/>
          </a:bodyPr>
          <a:lstStyle/>
          <a:p>
            <a:pPr lvl="0" algn="just" fontAlgn="base">
              <a:spcBef>
                <a:spcPct val="0"/>
              </a:spcBef>
              <a:spcAft>
                <a:spcPct val="0"/>
              </a:spcAft>
            </a:pPr>
            <a:r>
              <a:rPr lang="en-US" sz="2800" b="1" dirty="0">
                <a:solidFill>
                  <a:srgbClr val="AB01AF"/>
                </a:solidFill>
                <a:latin typeface="Arial" panose="020B0604020202020204" pitchFamily="34" charset="0"/>
                <a:ea typeface="Calibri" pitchFamily="34" charset="0"/>
                <a:cs typeface="Arial" panose="020B0604020202020204" pitchFamily="34" charset="0"/>
              </a:rPr>
              <a:t>Wireless Bridge</a:t>
            </a:r>
            <a:r>
              <a:rPr lang="en-US" sz="2800" dirty="0">
                <a:solidFill>
                  <a:srgbClr val="AB01AF"/>
                </a:solidFill>
                <a:latin typeface="Arial" panose="020B0604020202020204" pitchFamily="34" charset="0"/>
                <a:ea typeface="Calibri" pitchFamily="34" charset="0"/>
                <a:cs typeface="Arial" panose="020B0604020202020204" pitchFamily="34" charset="0"/>
              </a:rPr>
              <a:t>: </a:t>
            </a:r>
            <a:r>
              <a:rPr lang="en-US" sz="2800" dirty="0">
                <a:solidFill>
                  <a:srgbClr val="0000CC"/>
                </a:solidFill>
                <a:latin typeface="Arial" panose="020B0604020202020204" pitchFamily="34" charset="0"/>
                <a:ea typeface="Calibri" pitchFamily="34" charset="0"/>
                <a:cs typeface="Arial" panose="020B0604020202020204" pitchFamily="34" charset="0"/>
              </a:rPr>
              <a:t>This bridge connects with another bridge </a:t>
            </a:r>
            <a:r>
              <a:rPr lang="en-US" sz="2800" dirty="0">
                <a:solidFill>
                  <a:srgbClr val="0EA246"/>
                </a:solidFill>
                <a:latin typeface="Arial" panose="020B0604020202020204" pitchFamily="34" charset="0"/>
                <a:ea typeface="Calibri" pitchFamily="34" charset="0"/>
                <a:cs typeface="Arial" panose="020B0604020202020204" pitchFamily="34" charset="0"/>
              </a:rPr>
              <a:t>without wiring </a:t>
            </a:r>
            <a:r>
              <a:rPr lang="en-US" sz="2800" dirty="0">
                <a:solidFill>
                  <a:srgbClr val="0000CC"/>
                </a:solidFill>
                <a:latin typeface="Arial" panose="020B0604020202020204" pitchFamily="34" charset="0"/>
                <a:ea typeface="Calibri" pitchFamily="34" charset="0"/>
                <a:cs typeface="Arial" panose="020B0604020202020204" pitchFamily="34" charset="0"/>
              </a:rPr>
              <a:t>between them. </a:t>
            </a:r>
            <a:endParaRPr lang="en-US" sz="2800" dirty="0">
              <a:solidFill>
                <a:srgbClr val="0000CC"/>
              </a:solidFill>
              <a:latin typeface="Arial" panose="020B0604020202020204" pitchFamily="34" charset="0"/>
              <a:cs typeface="Arial" panose="020B0604020202020204" pitchFamily="34" charset="0"/>
            </a:endParaRPr>
          </a:p>
        </p:txBody>
      </p:sp>
      <p:pic>
        <p:nvPicPr>
          <p:cNvPr id="7" name="Picture 4" descr="C:\Users\Sayee Kumar\Desktop\Networks\Unit II\bridge3.jpg"/>
          <p:cNvPicPr>
            <a:picLocks noChangeAspect="1" noChangeArrowheads="1"/>
          </p:cNvPicPr>
          <p:nvPr/>
        </p:nvPicPr>
        <p:blipFill>
          <a:blip r:embed="rId3"/>
          <a:srcRect/>
          <a:stretch>
            <a:fillRect/>
          </a:stretch>
        </p:blipFill>
        <p:spPr bwMode="auto">
          <a:xfrm>
            <a:off x="4211053" y="3222164"/>
            <a:ext cx="4697902" cy="2373313"/>
          </a:xfrm>
          <a:prstGeom prst="rect">
            <a:avLst/>
          </a:prstGeom>
          <a:noFill/>
        </p:spPr>
      </p:pic>
      <p:sp>
        <p:nvSpPr>
          <p:cNvPr id="9"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574462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095"/>
            <a:ext cx="8229600" cy="868362"/>
          </a:xfrm>
        </p:spPr>
        <p:txBody>
          <a:bodyPr>
            <a:normAutofit/>
          </a:bodyPr>
          <a:lstStyle/>
          <a:p>
            <a:r>
              <a:rPr lang="en-US" sz="3600" dirty="0">
                <a:solidFill>
                  <a:srgbClr val="C00000"/>
                </a:solidFill>
                <a:latin typeface="Arial Black" panose="020B0A04020102020204" pitchFamily="34" charset="0"/>
                <a:cs typeface="Arial" panose="020B0604020202020204" pitchFamily="34" charset="0"/>
              </a:rPr>
              <a:t>Bridge</a:t>
            </a:r>
            <a:endParaRPr lang="en-US" sz="3600" dirty="0"/>
          </a:p>
        </p:txBody>
      </p:sp>
      <p:sp>
        <p:nvSpPr>
          <p:cNvPr id="3" name="Content Placeholder 2"/>
          <p:cNvSpPr>
            <a:spLocks noGrp="1"/>
          </p:cNvSpPr>
          <p:nvPr>
            <p:ph idx="1"/>
          </p:nvPr>
        </p:nvSpPr>
        <p:spPr>
          <a:xfrm>
            <a:off x="429126" y="685800"/>
            <a:ext cx="8229600" cy="6019800"/>
          </a:xfrm>
        </p:spPr>
        <p:txBody>
          <a:bodyPr>
            <a:noAutofit/>
          </a:bodyPr>
          <a:lstStyle/>
          <a:p>
            <a:pPr algn="just" fontAlgn="base">
              <a:spcBef>
                <a:spcPct val="0"/>
              </a:spcBef>
              <a:spcAft>
                <a:spcPct val="0"/>
              </a:spcAft>
            </a:pPr>
            <a:endParaRPr lang="en-US" sz="2800" dirty="0">
              <a:solidFill>
                <a:srgbClr val="0000CC"/>
              </a:solidFill>
              <a:latin typeface="Arial" panose="020B0604020202020204" pitchFamily="34" charset="0"/>
              <a:cs typeface="Arial" panose="020B0604020202020204" pitchFamily="34" charset="0"/>
            </a:endParaRPr>
          </a:p>
          <a:p>
            <a:pPr marL="0" indent="0" algn="just" eaLnBrk="0" fontAlgn="base" hangingPunct="0">
              <a:spcBef>
                <a:spcPct val="0"/>
              </a:spcBef>
              <a:spcAft>
                <a:spcPct val="0"/>
              </a:spcAft>
              <a:buNone/>
            </a:pPr>
            <a:r>
              <a:rPr lang="en-US" sz="2800" dirty="0">
                <a:solidFill>
                  <a:srgbClr val="FF0000"/>
                </a:solidFill>
                <a:latin typeface="Arial" panose="020B0604020202020204" pitchFamily="34" charset="0"/>
                <a:ea typeface="Calibri" pitchFamily="34" charset="0"/>
                <a:cs typeface="Arial" panose="020B0604020202020204" pitchFamily="34" charset="0"/>
              </a:rPr>
              <a:t>Bridges have following issues :</a:t>
            </a:r>
            <a:r>
              <a:rPr lang="en-US" sz="2800" dirty="0">
                <a:solidFill>
                  <a:srgbClr val="0000CC"/>
                </a:solidFill>
                <a:latin typeface="Arial" panose="020B0604020202020204" pitchFamily="34" charset="0"/>
                <a:ea typeface="Calibri" pitchFamily="34" charset="0"/>
                <a:cs typeface="Arial" panose="020B0604020202020204" pitchFamily="34" charset="0"/>
              </a:rPr>
              <a:t>-</a:t>
            </a:r>
          </a:p>
          <a:p>
            <a:pPr algn="just" eaLnBrk="0" fontAlgn="base" hangingPunct="0">
              <a:spcBef>
                <a:spcPct val="0"/>
              </a:spcBef>
              <a:spcAft>
                <a:spcPct val="0"/>
              </a:spcAft>
            </a:pPr>
            <a:endParaRPr lang="en-US" sz="28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2800" dirty="0">
                <a:solidFill>
                  <a:srgbClr val="0000CC"/>
                </a:solidFill>
                <a:latin typeface="Arial" panose="020B0604020202020204" pitchFamily="34" charset="0"/>
                <a:ea typeface="Times New Roman" pitchFamily="18" charset="0"/>
                <a:cs typeface="Arial" panose="020B0604020202020204" pitchFamily="34" charset="0"/>
              </a:rPr>
              <a:t>Bridges have </a:t>
            </a:r>
            <a:r>
              <a:rPr lang="en-US" sz="2800" dirty="0">
                <a:solidFill>
                  <a:srgbClr val="FF0000"/>
                </a:solidFill>
                <a:latin typeface="Arial" panose="020B0604020202020204" pitchFamily="34" charset="0"/>
                <a:ea typeface="Times New Roman" pitchFamily="18" charset="0"/>
                <a:cs typeface="Arial" panose="020B0604020202020204" pitchFamily="34" charset="0"/>
              </a:rPr>
              <a:t>limited ports</a:t>
            </a:r>
          </a:p>
          <a:p>
            <a:pPr algn="just" eaLnBrk="0" fontAlgn="base" hangingPunct="0">
              <a:spcBef>
                <a:spcPct val="0"/>
              </a:spcBef>
              <a:spcAft>
                <a:spcPct val="0"/>
              </a:spcAft>
            </a:pPr>
            <a:r>
              <a:rPr lang="en-US" sz="2800" dirty="0">
                <a:solidFill>
                  <a:srgbClr val="0000CC"/>
                </a:solidFill>
                <a:latin typeface="Arial" panose="020B0604020202020204" pitchFamily="34" charset="0"/>
                <a:ea typeface="Times New Roman" pitchFamily="18" charset="0"/>
                <a:cs typeface="Arial" panose="020B0604020202020204" pitchFamily="34" charset="0"/>
              </a:rPr>
              <a:t>In bridge forward decision are made</a:t>
            </a:r>
            <a:r>
              <a:rPr lang="en-US" sz="2800" dirty="0">
                <a:solidFill>
                  <a:srgbClr val="0EA246"/>
                </a:solidFill>
                <a:latin typeface="Arial" panose="020B0604020202020204" pitchFamily="34" charset="0"/>
                <a:ea typeface="Times New Roman" pitchFamily="18" charset="0"/>
                <a:cs typeface="Arial" panose="020B0604020202020204" pitchFamily="34" charset="0"/>
              </a:rPr>
              <a:t> through the software </a:t>
            </a:r>
            <a:r>
              <a:rPr lang="en-US" sz="2800" dirty="0">
                <a:solidFill>
                  <a:srgbClr val="0000CC"/>
                </a:solidFill>
                <a:latin typeface="Arial" panose="020B0604020202020204" pitchFamily="34" charset="0"/>
                <a:ea typeface="Times New Roman" pitchFamily="18" charset="0"/>
                <a:cs typeface="Arial" panose="020B0604020202020204" pitchFamily="34" charset="0"/>
              </a:rPr>
              <a:t>which slow down overall performance of network</a:t>
            </a:r>
          </a:p>
          <a:p>
            <a:pPr algn="just" eaLnBrk="0" fontAlgn="base" hangingPunct="0">
              <a:spcBef>
                <a:spcPct val="0"/>
              </a:spcBef>
              <a:spcAft>
                <a:spcPct val="0"/>
              </a:spcAft>
            </a:pPr>
            <a:r>
              <a:rPr lang="en-US" sz="2800" dirty="0">
                <a:solidFill>
                  <a:srgbClr val="0000CC"/>
                </a:solidFill>
                <a:latin typeface="Arial" panose="020B0604020202020204" pitchFamily="34" charset="0"/>
                <a:ea typeface="Times New Roman" pitchFamily="18" charset="0"/>
                <a:cs typeface="Arial" panose="020B0604020202020204" pitchFamily="34" charset="0"/>
              </a:rPr>
              <a:t>Bridges use age </a:t>
            </a:r>
            <a:r>
              <a:rPr lang="en-US" sz="2800" dirty="0">
                <a:solidFill>
                  <a:srgbClr val="FF0000"/>
                </a:solidFill>
                <a:latin typeface="Arial" panose="020B0604020202020204" pitchFamily="34" charset="0"/>
                <a:ea typeface="Times New Roman" pitchFamily="18" charset="0"/>
                <a:cs typeface="Arial" panose="020B0604020202020204" pitchFamily="34" charset="0"/>
              </a:rPr>
              <a:t>old technology </a:t>
            </a:r>
            <a:r>
              <a:rPr lang="en-US" sz="2800" dirty="0">
                <a:solidFill>
                  <a:srgbClr val="0000CC"/>
                </a:solidFill>
                <a:latin typeface="Arial" panose="020B0604020202020204" pitchFamily="34" charset="0"/>
                <a:ea typeface="Times New Roman" pitchFamily="18" charset="0"/>
                <a:cs typeface="Arial" panose="020B0604020202020204" pitchFamily="34" charset="0"/>
              </a:rPr>
              <a:t>which is not capable to fulfill the requirement of modern networks effectively</a:t>
            </a:r>
          </a:p>
          <a:p>
            <a:pPr algn="just" eaLnBrk="0" fontAlgn="base" hangingPunct="0">
              <a:spcBef>
                <a:spcPct val="0"/>
              </a:spcBef>
              <a:spcAft>
                <a:spcPct val="0"/>
              </a:spcAft>
            </a:pPr>
            <a:r>
              <a:rPr lang="en-US" sz="2800" dirty="0">
                <a:solidFill>
                  <a:srgbClr val="0EA246"/>
                </a:solidFill>
                <a:latin typeface="Arial" panose="020B0604020202020204" pitchFamily="34" charset="0"/>
                <a:ea typeface="Calibri" pitchFamily="34" charset="0"/>
                <a:cs typeface="Arial" panose="020B0604020202020204" pitchFamily="34" charset="0"/>
              </a:rPr>
              <a:t>Switch and Router solves </a:t>
            </a:r>
            <a:r>
              <a:rPr lang="en-US" sz="2800" dirty="0">
                <a:solidFill>
                  <a:srgbClr val="0000CC"/>
                </a:solidFill>
                <a:latin typeface="Arial" panose="020B0604020202020204" pitchFamily="34" charset="0"/>
                <a:ea typeface="Calibri" pitchFamily="34" charset="0"/>
                <a:cs typeface="Arial" panose="020B0604020202020204" pitchFamily="34" charset="0"/>
              </a:rPr>
              <a:t>these issues</a:t>
            </a:r>
            <a:r>
              <a:rPr lang="en-US" sz="2800" dirty="0">
                <a:solidFill>
                  <a:srgbClr val="0000CC"/>
                </a:solidFill>
                <a:latin typeface="Arial" panose="020B0604020202020204" pitchFamily="34" charset="0"/>
                <a:cs typeface="Arial" panose="020B0604020202020204" pitchFamily="34" charset="0"/>
              </a:rPr>
              <a:t> </a:t>
            </a:r>
          </a:p>
          <a:p>
            <a:pPr algn="just"/>
            <a:endParaRPr lang="en-US" sz="2800" dirty="0">
              <a:solidFill>
                <a:srgbClr val="0000CC"/>
              </a:solidFill>
            </a:endParaRPr>
          </a:p>
        </p:txBody>
      </p:sp>
      <p:pic>
        <p:nvPicPr>
          <p:cNvPr id="4" name="Picture 2" descr="C:\Users\Sayee Kumar\Desktop\Networks\Unit II\images\bridge.png"/>
          <p:cNvPicPr>
            <a:picLocks noChangeAspect="1" noChangeArrowheads="1"/>
          </p:cNvPicPr>
          <p:nvPr/>
        </p:nvPicPr>
        <p:blipFill>
          <a:blip r:embed="rId2"/>
          <a:srcRect l="28534" t="26049" r="27727" b="23580"/>
          <a:stretch>
            <a:fillRect/>
          </a:stretch>
        </p:blipFill>
        <p:spPr bwMode="auto">
          <a:xfrm>
            <a:off x="6553200" y="665887"/>
            <a:ext cx="1828800" cy="1776549"/>
          </a:xfrm>
          <a:prstGeom prst="rect">
            <a:avLst/>
          </a:prstGeom>
          <a:noFill/>
        </p:spPr>
      </p:pic>
      <p:sp>
        <p:nvSpPr>
          <p:cNvPr id="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827006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C00000"/>
                </a:solidFill>
                <a:latin typeface="Arial Black" panose="020B0A04020102020204" pitchFamily="34" charset="0"/>
              </a:rPr>
              <a:t>Additional Information about Bridges</a:t>
            </a:r>
          </a:p>
        </p:txBody>
      </p:sp>
      <p:sp>
        <p:nvSpPr>
          <p:cNvPr id="3" name="Content Placeholder 2"/>
          <p:cNvSpPr>
            <a:spLocks noGrp="1"/>
          </p:cNvSpPr>
          <p:nvPr>
            <p:ph idx="1"/>
          </p:nvPr>
        </p:nvSpPr>
        <p:spPr>
          <a:xfrm>
            <a:off x="457200" y="1600200"/>
            <a:ext cx="8229600" cy="4724400"/>
          </a:xfrm>
        </p:spPr>
        <p:txBody>
          <a:bodyPr>
            <a:normAutofit/>
          </a:bodyPr>
          <a:lstStyle/>
          <a:p>
            <a:pPr algn="just"/>
            <a:r>
              <a:rPr lang="en-US" sz="2800" dirty="0">
                <a:solidFill>
                  <a:srgbClr val="0000CC"/>
                </a:solidFill>
                <a:latin typeface="Arial" panose="020B0604020202020204" pitchFamily="34" charset="0"/>
                <a:cs typeface="Arial" panose="020B0604020202020204" pitchFamily="34" charset="0"/>
              </a:rPr>
              <a:t>A bridge examines each message on a LAN and </a:t>
            </a:r>
            <a:r>
              <a:rPr lang="en-US" sz="2800" dirty="0">
                <a:solidFill>
                  <a:srgbClr val="0EA246"/>
                </a:solidFill>
                <a:latin typeface="Arial" panose="020B0604020202020204" pitchFamily="34" charset="0"/>
                <a:cs typeface="Arial" panose="020B0604020202020204" pitchFamily="34" charset="0"/>
              </a:rPr>
              <a:t>passes</a:t>
            </a:r>
            <a:r>
              <a:rPr lang="en-US" sz="2800" dirty="0">
                <a:solidFill>
                  <a:srgbClr val="0000CC"/>
                </a:solidFill>
                <a:latin typeface="Arial" panose="020B0604020202020204" pitchFamily="34" charset="0"/>
                <a:cs typeface="Arial" panose="020B0604020202020204" pitchFamily="34" charset="0"/>
              </a:rPr>
              <a:t> the ones known to be </a:t>
            </a:r>
            <a:r>
              <a:rPr lang="en-US" sz="2800" dirty="0">
                <a:solidFill>
                  <a:srgbClr val="0EA246"/>
                </a:solidFill>
                <a:latin typeface="Arial" panose="020B0604020202020204" pitchFamily="34" charset="0"/>
                <a:cs typeface="Arial" panose="020B0604020202020204" pitchFamily="34" charset="0"/>
              </a:rPr>
              <a:t>within the same LAN. </a:t>
            </a:r>
          </a:p>
          <a:p>
            <a:pPr algn="just"/>
            <a:r>
              <a:rPr lang="en-US" sz="2800" dirty="0">
                <a:solidFill>
                  <a:srgbClr val="0000CC"/>
                </a:solidFill>
                <a:latin typeface="Arial" panose="020B0604020202020204" pitchFamily="34" charset="0"/>
                <a:cs typeface="Arial" panose="020B0604020202020204" pitchFamily="34" charset="0"/>
              </a:rPr>
              <a:t>Computer addresses have no relationship to location in a bridging network. </a:t>
            </a:r>
          </a:p>
          <a:p>
            <a:pPr algn="just"/>
            <a:r>
              <a:rPr lang="en-US" sz="2800" dirty="0">
                <a:solidFill>
                  <a:srgbClr val="0000CC"/>
                </a:solidFill>
                <a:latin typeface="Arial" panose="020B0604020202020204" pitchFamily="34" charset="0"/>
                <a:cs typeface="Arial" panose="020B0604020202020204" pitchFamily="34" charset="0"/>
              </a:rPr>
              <a:t>A bridge is sometimes referred to as a </a:t>
            </a:r>
            <a:r>
              <a:rPr lang="en-US" sz="2800" dirty="0" err="1">
                <a:solidFill>
                  <a:srgbClr val="0EA246"/>
                </a:solidFill>
                <a:latin typeface="Arial" panose="020B0604020202020204" pitchFamily="34" charset="0"/>
                <a:cs typeface="Arial" panose="020B0604020202020204" pitchFamily="34" charset="0"/>
              </a:rPr>
              <a:t>brouter</a:t>
            </a:r>
            <a:r>
              <a:rPr lang="en-US" sz="2800" dirty="0">
                <a:solidFill>
                  <a:srgbClr val="0EA246"/>
                </a:solidFill>
                <a:latin typeface="Arial" panose="020B0604020202020204" pitchFamily="34" charset="0"/>
                <a:cs typeface="Arial" panose="020B0604020202020204" pitchFamily="34" charset="0"/>
              </a:rPr>
              <a:t>.</a:t>
            </a:r>
            <a:r>
              <a:rPr lang="en-US" sz="2800" dirty="0">
                <a:solidFill>
                  <a:srgbClr val="0000CC"/>
                </a:solidFill>
                <a:latin typeface="Arial" panose="020B0604020202020204" pitchFamily="34" charset="0"/>
                <a:cs typeface="Arial" panose="020B0604020202020204" pitchFamily="34" charset="0"/>
              </a:rPr>
              <a:t> </a:t>
            </a:r>
          </a:p>
          <a:p>
            <a:pPr algn="just"/>
            <a:r>
              <a:rPr lang="en-US" sz="2800" dirty="0">
                <a:solidFill>
                  <a:srgbClr val="0000CC"/>
                </a:solidFill>
                <a:latin typeface="Arial" panose="020B0604020202020204" pitchFamily="34" charset="0"/>
                <a:cs typeface="Arial" panose="020B0604020202020204" pitchFamily="34" charset="0"/>
              </a:rPr>
              <a:t>Wireless network bridges can costs anywhere from $100 to $1000 or more depending on the type of bridge purchased.</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632750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000"/>
            <a:ext cx="9144000" cy="1828800"/>
          </a:xfrm>
        </p:spPr>
        <p:txBody>
          <a:bodyPr>
            <a:noAutofit/>
          </a:bodyPr>
          <a:lstStyle/>
          <a:p>
            <a:r>
              <a:rPr lang="en-US" sz="3200" b="1" dirty="0">
                <a:solidFill>
                  <a:srgbClr val="0000CC"/>
                </a:solidFill>
                <a:latin typeface="Arial Black" panose="020B0A04020102020204" pitchFamily="34" charset="0"/>
              </a:rPr>
              <a:t>SLO-1 </a:t>
            </a:r>
            <a:br>
              <a:rPr lang="en-US" sz="3200" b="1" dirty="0">
                <a:solidFill>
                  <a:srgbClr val="0033CC"/>
                </a:solidFill>
                <a:latin typeface="Arial Black" panose="020B0A04020102020204" pitchFamily="34" charset="0"/>
              </a:rPr>
            </a:br>
            <a:r>
              <a:rPr lang="en-US" sz="3200" b="1" dirty="0">
                <a:solidFill>
                  <a:srgbClr val="C00000"/>
                </a:solidFill>
                <a:latin typeface="Arial Black" panose="020B0A04020102020204" pitchFamily="34" charset="0"/>
              </a:rPr>
              <a:t>Networking Devices (Layer 1, 2)</a:t>
            </a:r>
            <a:endParaRPr lang="en-US" sz="3200"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860014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715962"/>
          </a:xfrm>
        </p:spPr>
        <p:txBody>
          <a:bodyPr>
            <a:normAutofit/>
          </a:bodyPr>
          <a:lstStyle/>
          <a:p>
            <a:r>
              <a:rPr lang="en-US" sz="3600" b="1" dirty="0">
                <a:solidFill>
                  <a:srgbClr val="C00000"/>
                </a:solidFill>
                <a:latin typeface="Arial Black" panose="020B0A04020102020204" pitchFamily="34" charset="0"/>
                <a:cs typeface="Times New Roman" pitchFamily="18" charset="0"/>
              </a:rPr>
              <a:t>Network Interface Card (NIC)</a:t>
            </a:r>
            <a:endParaRPr lang="en-US" sz="36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1143000"/>
            <a:ext cx="8229600" cy="4983163"/>
          </a:xfrm>
        </p:spPr>
        <p:txBody>
          <a:bodyPr>
            <a:normAutofit fontScale="77500" lnSpcReduction="20000"/>
          </a:bodyPr>
          <a:lstStyle/>
          <a:p>
            <a:pPr algn="just"/>
            <a:r>
              <a:rPr lang="en-US" dirty="0">
                <a:solidFill>
                  <a:srgbClr val="0000CC"/>
                </a:solidFill>
                <a:latin typeface="Arial" panose="020B0604020202020204" pitchFamily="34" charset="0"/>
                <a:cs typeface="Arial" panose="020B0604020202020204" pitchFamily="34" charset="0"/>
              </a:rPr>
              <a:t>NIC stands on first place. Without this device, </a:t>
            </a:r>
            <a:r>
              <a:rPr lang="en-US" dirty="0">
                <a:solidFill>
                  <a:srgbClr val="0EA246"/>
                </a:solidFill>
                <a:latin typeface="Arial" panose="020B0604020202020204" pitchFamily="34" charset="0"/>
                <a:cs typeface="Arial" panose="020B0604020202020204" pitchFamily="34" charset="0"/>
              </a:rPr>
              <a:t>networking cannot be done</a:t>
            </a:r>
            <a:r>
              <a:rPr lang="en-US" dirty="0">
                <a:solidFill>
                  <a:srgbClr val="0000CC"/>
                </a:solidFill>
                <a:latin typeface="Arial" panose="020B0604020202020204" pitchFamily="34" charset="0"/>
                <a:cs typeface="Arial" panose="020B0604020202020204" pitchFamily="34" charset="0"/>
              </a:rPr>
              <a:t>. </a:t>
            </a:r>
          </a:p>
          <a:p>
            <a:pPr algn="just"/>
            <a:endParaRPr lang="en-US" dirty="0">
              <a:solidFill>
                <a:srgbClr val="0000CC"/>
              </a:solidFill>
              <a:latin typeface="Arial" panose="020B0604020202020204" pitchFamily="34" charset="0"/>
              <a:cs typeface="Arial" panose="020B0604020202020204" pitchFamily="34" charset="0"/>
            </a:endParaRPr>
          </a:p>
          <a:p>
            <a:pPr algn="just"/>
            <a:r>
              <a:rPr lang="en-US" dirty="0">
                <a:solidFill>
                  <a:srgbClr val="0000CC"/>
                </a:solidFill>
                <a:latin typeface="Arial" panose="020B0604020202020204" pitchFamily="34" charset="0"/>
                <a:cs typeface="Arial" panose="020B0604020202020204" pitchFamily="34" charset="0"/>
              </a:rPr>
              <a:t>This is also known as </a:t>
            </a:r>
            <a:r>
              <a:rPr lang="en-US" dirty="0">
                <a:solidFill>
                  <a:srgbClr val="0EA246"/>
                </a:solidFill>
                <a:latin typeface="Arial" panose="020B0604020202020204" pitchFamily="34" charset="0"/>
                <a:cs typeface="Arial" panose="020B0604020202020204" pitchFamily="34" charset="0"/>
              </a:rPr>
              <a:t>network adapter card, Ethernet Card and LAN card</a:t>
            </a:r>
          </a:p>
          <a:p>
            <a:pPr algn="just"/>
            <a:endParaRPr lang="en-US" dirty="0">
              <a:solidFill>
                <a:srgbClr val="0000CC"/>
              </a:solidFill>
              <a:latin typeface="Arial" panose="020B0604020202020204" pitchFamily="34" charset="0"/>
              <a:cs typeface="Arial" panose="020B0604020202020204" pitchFamily="34" charset="0"/>
            </a:endParaRPr>
          </a:p>
          <a:p>
            <a:pPr algn="just"/>
            <a:r>
              <a:rPr lang="en-US" dirty="0">
                <a:solidFill>
                  <a:srgbClr val="0000CC"/>
                </a:solidFill>
                <a:latin typeface="Arial" panose="020B0604020202020204" pitchFamily="34" charset="0"/>
                <a:cs typeface="Arial" panose="020B0604020202020204" pitchFamily="34" charset="0"/>
              </a:rPr>
              <a:t>A PC uses parallel data transmission technology to transmit data between its internal parts while the media that </a:t>
            </a:r>
            <a:r>
              <a:rPr lang="en-US" dirty="0">
                <a:solidFill>
                  <a:srgbClr val="0EA246"/>
                </a:solidFill>
                <a:latin typeface="Arial" panose="020B0604020202020204" pitchFamily="34" charset="0"/>
                <a:cs typeface="Arial" panose="020B0604020202020204" pitchFamily="34" charset="0"/>
              </a:rPr>
              <a:t>connects this PC with other PCs </a:t>
            </a:r>
            <a:r>
              <a:rPr lang="en-US" dirty="0">
                <a:solidFill>
                  <a:srgbClr val="0000CC"/>
                </a:solidFill>
                <a:latin typeface="Arial" panose="020B0604020202020204" pitchFamily="34" charset="0"/>
                <a:cs typeface="Arial" panose="020B0604020202020204" pitchFamily="34" charset="0"/>
              </a:rPr>
              <a:t>uses </a:t>
            </a:r>
            <a:r>
              <a:rPr lang="en-US" dirty="0">
                <a:solidFill>
                  <a:srgbClr val="0EA246"/>
                </a:solidFill>
                <a:latin typeface="Arial" panose="020B0604020202020204" pitchFamily="34" charset="0"/>
                <a:cs typeface="Arial" panose="020B0604020202020204" pitchFamily="34" charset="0"/>
              </a:rPr>
              <a:t>serial data</a:t>
            </a:r>
            <a:r>
              <a:rPr lang="en-US" dirty="0">
                <a:solidFill>
                  <a:srgbClr val="0000CC"/>
                </a:solidFill>
                <a:latin typeface="Arial" panose="020B0604020202020204" pitchFamily="34" charset="0"/>
                <a:cs typeface="Arial" panose="020B0604020202020204" pitchFamily="34" charset="0"/>
              </a:rPr>
              <a:t> transmission technology</a:t>
            </a:r>
          </a:p>
          <a:p>
            <a:pPr algn="just"/>
            <a:endParaRPr lang="en-US" dirty="0">
              <a:solidFill>
                <a:srgbClr val="0000CC"/>
              </a:solidFill>
              <a:latin typeface="Arial" panose="020B0604020202020204" pitchFamily="34" charset="0"/>
              <a:cs typeface="Arial" panose="020B0604020202020204" pitchFamily="34" charset="0"/>
            </a:endParaRPr>
          </a:p>
          <a:p>
            <a:pPr algn="just"/>
            <a:r>
              <a:rPr lang="en-US" dirty="0">
                <a:solidFill>
                  <a:srgbClr val="0000CC"/>
                </a:solidFill>
                <a:latin typeface="Arial" panose="020B0604020202020204" pitchFamily="34" charset="0"/>
                <a:cs typeface="Arial" panose="020B0604020202020204" pitchFamily="34" charset="0"/>
              </a:rPr>
              <a:t>A NIC </a:t>
            </a:r>
            <a:r>
              <a:rPr lang="en-US" dirty="0">
                <a:solidFill>
                  <a:srgbClr val="0EA246"/>
                </a:solidFill>
                <a:latin typeface="Arial" panose="020B0604020202020204" pitchFamily="34" charset="0"/>
                <a:cs typeface="Arial" panose="020B0604020202020204" pitchFamily="34" charset="0"/>
              </a:rPr>
              <a:t>converts</a:t>
            </a:r>
            <a:r>
              <a:rPr lang="en-US" dirty="0">
                <a:solidFill>
                  <a:srgbClr val="0000CC"/>
                </a:solidFill>
                <a:latin typeface="Arial" panose="020B0604020202020204" pitchFamily="34" charset="0"/>
                <a:cs typeface="Arial" panose="020B0604020202020204" pitchFamily="34" charset="0"/>
              </a:rPr>
              <a:t> parallel data stream into serial data stream and vice versa serial data stream is get converted in parallel data stream.</a:t>
            </a:r>
          </a:p>
          <a:p>
            <a:pPr algn="just"/>
            <a:endParaRPr lang="en-US" dirty="0">
              <a:solidFill>
                <a:srgbClr val="0000CC"/>
              </a:solidFill>
            </a:endParaRPr>
          </a:p>
        </p:txBody>
      </p:sp>
      <p:pic>
        <p:nvPicPr>
          <p:cNvPr id="13314" name="Picture 2" descr="http://1.bp.blogspot.com/-R0aMh-61fJc/Ta8AwlZ5A7I/AAAAAAAAAF8/lTzh-C0GcFE/s320/network-interface-car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5695628"/>
            <a:ext cx="1819275" cy="116002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32330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1000"/>
                                        <p:tgtEl>
                                          <p:spTgt spid="13314"/>
                                        </p:tgtEl>
                                      </p:cBhvr>
                                    </p:animEffect>
                                    <p:anim calcmode="lin" valueType="num">
                                      <p:cBhvr>
                                        <p:cTn id="8" dur="1000" fill="hold"/>
                                        <p:tgtEl>
                                          <p:spTgt spid="13314"/>
                                        </p:tgtEl>
                                        <p:attrNameLst>
                                          <p:attrName>ppt_x</p:attrName>
                                        </p:attrNameLst>
                                      </p:cBhvr>
                                      <p:tavLst>
                                        <p:tav tm="0">
                                          <p:val>
                                            <p:strVal val="#ppt_x"/>
                                          </p:val>
                                        </p:tav>
                                        <p:tav tm="100000">
                                          <p:val>
                                            <p:strVal val="#ppt_x"/>
                                          </p:val>
                                        </p:tav>
                                      </p:tavLst>
                                    </p:anim>
                                    <p:anim calcmode="lin" valueType="num">
                                      <p:cBhvr>
                                        <p:cTn id="9" dur="1000" fill="hold"/>
                                        <p:tgtEl>
                                          <p:spTgt spid="13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Autofit/>
          </a:bodyPr>
          <a:lstStyle/>
          <a:p>
            <a:r>
              <a:rPr lang="en-US" sz="3600" b="1" dirty="0">
                <a:solidFill>
                  <a:srgbClr val="C00000"/>
                </a:solidFill>
                <a:latin typeface="Arial Black" panose="020B0A04020102020204" pitchFamily="34" charset="0"/>
                <a:ea typeface="Calibri" pitchFamily="34" charset="0"/>
                <a:cs typeface="Arial" panose="020B0604020202020204" pitchFamily="34" charset="0"/>
              </a:rPr>
              <a:t>Types of NICs</a:t>
            </a:r>
            <a:endParaRPr lang="en-US" sz="3600" dirty="0">
              <a:solidFill>
                <a:srgbClr val="C00000"/>
              </a:solidFill>
              <a:latin typeface="Arial Black" panose="020B0A04020102020204" pitchFamily="34" charset="0"/>
              <a:cs typeface="Arial" panose="020B0604020202020204" pitchFamily="34" charset="0"/>
            </a:endParaRPr>
          </a:p>
        </p:txBody>
      </p:sp>
      <p:sp>
        <p:nvSpPr>
          <p:cNvPr id="3" name="Content Placeholder 2"/>
          <p:cNvSpPr>
            <a:spLocks noGrp="1"/>
          </p:cNvSpPr>
          <p:nvPr>
            <p:ph idx="1"/>
          </p:nvPr>
        </p:nvSpPr>
        <p:spPr>
          <a:xfrm>
            <a:off x="304800" y="594519"/>
            <a:ext cx="8229600" cy="5882482"/>
          </a:xfrm>
        </p:spPr>
        <p:txBody>
          <a:bodyPr>
            <a:noAutofit/>
          </a:bodyPr>
          <a:lstStyle/>
          <a:p>
            <a:pPr marL="0" lvl="0" indent="0" algn="just" fontAlgn="base">
              <a:spcBef>
                <a:spcPct val="0"/>
              </a:spcBef>
              <a:spcAft>
                <a:spcPct val="0"/>
              </a:spcAft>
              <a:buNone/>
            </a:pPr>
            <a:r>
              <a:rPr lang="en-US" sz="2500" dirty="0">
                <a:solidFill>
                  <a:srgbClr val="E40AAB"/>
                </a:solidFill>
                <a:latin typeface="Arial" panose="020B0604020202020204" pitchFamily="34" charset="0"/>
                <a:ea typeface="Calibri" pitchFamily="34" charset="0"/>
                <a:cs typeface="Arial" panose="020B0604020202020204" pitchFamily="34" charset="0"/>
              </a:rPr>
              <a:t>There are two types of NICs</a:t>
            </a:r>
          </a:p>
          <a:p>
            <a:pPr marL="0" lvl="0" indent="0" algn="just" fontAlgn="base">
              <a:spcBef>
                <a:spcPct val="0"/>
              </a:spcBef>
              <a:spcAft>
                <a:spcPct val="0"/>
              </a:spcAft>
              <a:buNone/>
            </a:pPr>
            <a:endParaRPr lang="en-US" sz="1050" dirty="0">
              <a:solidFill>
                <a:srgbClr val="0000CC"/>
              </a:solidFill>
              <a:latin typeface="Arial" pitchFamily="34" charset="0"/>
              <a:cs typeface="Arial" pitchFamily="34" charset="0"/>
            </a:endParaRPr>
          </a:p>
          <a:p>
            <a:pPr marL="0" lvl="0" indent="0" algn="just" eaLnBrk="0" fontAlgn="base" hangingPunct="0">
              <a:spcBef>
                <a:spcPct val="0"/>
              </a:spcBef>
              <a:spcAft>
                <a:spcPct val="0"/>
              </a:spcAft>
              <a:buNone/>
            </a:pPr>
            <a:r>
              <a:rPr lang="en-US" sz="2500" b="1" dirty="0">
                <a:solidFill>
                  <a:srgbClr val="FF0000"/>
                </a:solidFill>
                <a:latin typeface="Arial" panose="020B0604020202020204" pitchFamily="34" charset="0"/>
                <a:ea typeface="Calibri" pitchFamily="34" charset="0"/>
                <a:cs typeface="Arial" panose="020B0604020202020204" pitchFamily="34" charset="0"/>
              </a:rPr>
              <a:t>Media Specific</a:t>
            </a:r>
            <a:r>
              <a:rPr lang="en-US" sz="2500" dirty="0">
                <a:solidFill>
                  <a:srgbClr val="FF0000"/>
                </a:solidFill>
                <a:latin typeface="Arial" panose="020B0604020202020204" pitchFamily="34" charset="0"/>
                <a:ea typeface="Calibri" pitchFamily="34" charset="0"/>
                <a:cs typeface="Arial" panose="020B0604020202020204" pitchFamily="34" charset="0"/>
              </a:rPr>
              <a:t> :</a:t>
            </a:r>
          </a:p>
          <a:p>
            <a:pPr algn="just" eaLnBrk="0" fontAlgn="base" hangingPunct="0">
              <a:spcBef>
                <a:spcPct val="0"/>
              </a:spcBef>
              <a:spcAft>
                <a:spcPct val="0"/>
              </a:spcAft>
            </a:pPr>
            <a:r>
              <a:rPr lang="en-US" sz="2500" dirty="0">
                <a:solidFill>
                  <a:srgbClr val="0000CC"/>
                </a:solidFill>
                <a:latin typeface="Arial" panose="020B0604020202020204" pitchFamily="34" charset="0"/>
                <a:ea typeface="Calibri" pitchFamily="34" charset="0"/>
                <a:cs typeface="Arial" panose="020B0604020202020204" pitchFamily="34" charset="0"/>
              </a:rPr>
              <a:t>Different types of NICs are required to </a:t>
            </a:r>
            <a:r>
              <a:rPr lang="en-US" sz="2500" dirty="0">
                <a:solidFill>
                  <a:srgbClr val="0EA246"/>
                </a:solidFill>
                <a:latin typeface="Arial" panose="020B0604020202020204" pitchFamily="34" charset="0"/>
                <a:ea typeface="Calibri" pitchFamily="34" charset="0"/>
                <a:cs typeface="Arial" panose="020B0604020202020204" pitchFamily="34" charset="0"/>
              </a:rPr>
              <a:t>connect with different types of media. </a:t>
            </a:r>
          </a:p>
          <a:p>
            <a:pPr algn="just" eaLnBrk="0" fontAlgn="base" hangingPunct="0">
              <a:spcBef>
                <a:spcPct val="0"/>
              </a:spcBef>
              <a:spcAft>
                <a:spcPct val="0"/>
              </a:spcAft>
            </a:pPr>
            <a:r>
              <a:rPr lang="en-US" sz="2500" dirty="0">
                <a:solidFill>
                  <a:srgbClr val="E40AAB"/>
                </a:solidFill>
                <a:latin typeface="Arial" panose="020B0604020202020204" pitchFamily="34" charset="0"/>
                <a:ea typeface="Calibri" pitchFamily="34" charset="0"/>
                <a:cs typeface="Arial" panose="020B0604020202020204" pitchFamily="34" charset="0"/>
              </a:rPr>
              <a:t>For example </a:t>
            </a:r>
            <a:r>
              <a:rPr lang="en-US" sz="2500" dirty="0">
                <a:solidFill>
                  <a:srgbClr val="0000CC"/>
                </a:solidFill>
                <a:latin typeface="Arial" panose="020B0604020202020204" pitchFamily="34" charset="0"/>
                <a:ea typeface="Calibri" pitchFamily="34" charset="0"/>
                <a:cs typeface="Arial" panose="020B0604020202020204" pitchFamily="34" charset="0"/>
              </a:rPr>
              <a:t>we cannot connect wired media with wireless NIC card. </a:t>
            </a:r>
          </a:p>
          <a:p>
            <a:pPr algn="just" eaLnBrk="0" fontAlgn="base" hangingPunct="0">
              <a:spcBef>
                <a:spcPct val="0"/>
              </a:spcBef>
              <a:spcAft>
                <a:spcPct val="0"/>
              </a:spcAft>
            </a:pPr>
            <a:r>
              <a:rPr lang="en-US" sz="2500" dirty="0">
                <a:solidFill>
                  <a:srgbClr val="0000CC"/>
                </a:solidFill>
                <a:latin typeface="Arial" panose="020B0604020202020204" pitchFamily="34" charset="0"/>
                <a:ea typeface="Calibri" pitchFamily="34" charset="0"/>
                <a:cs typeface="Arial" panose="020B0604020202020204" pitchFamily="34" charset="0"/>
              </a:rPr>
              <a:t>Just like this, we cannot connect coaxial cable with Ethernet LAN card. We have to use the LAN card that is particularly built for the media type which we have.</a:t>
            </a:r>
          </a:p>
          <a:p>
            <a:pPr marL="0" lvl="0" indent="0" algn="just" eaLnBrk="0" fontAlgn="base" hangingPunct="0">
              <a:spcBef>
                <a:spcPct val="0"/>
              </a:spcBef>
              <a:spcAft>
                <a:spcPct val="0"/>
              </a:spcAft>
              <a:buNone/>
            </a:pPr>
            <a:endParaRPr lang="en-US" sz="1200" dirty="0">
              <a:solidFill>
                <a:srgbClr val="FF0000"/>
              </a:solidFill>
              <a:latin typeface="Arial" pitchFamily="34" charset="0"/>
              <a:cs typeface="Arial" pitchFamily="34" charset="0"/>
            </a:endParaRPr>
          </a:p>
          <a:p>
            <a:pPr marL="0" lvl="0" indent="0" algn="just" eaLnBrk="0" fontAlgn="base" hangingPunct="0">
              <a:spcBef>
                <a:spcPct val="0"/>
              </a:spcBef>
              <a:spcAft>
                <a:spcPct val="0"/>
              </a:spcAft>
              <a:buNone/>
            </a:pPr>
            <a:r>
              <a:rPr lang="en-US" sz="2500" b="1" dirty="0">
                <a:solidFill>
                  <a:srgbClr val="FF0000"/>
                </a:solidFill>
                <a:latin typeface="Arial" panose="020B0604020202020204" pitchFamily="34" charset="0"/>
                <a:ea typeface="Calibri" pitchFamily="34" charset="0"/>
                <a:cs typeface="Arial" panose="020B0604020202020204" pitchFamily="34" charset="0"/>
              </a:rPr>
              <a:t>Network Design Specific</a:t>
            </a:r>
            <a:r>
              <a:rPr lang="en-US" sz="2500" dirty="0">
                <a:solidFill>
                  <a:srgbClr val="FF0000"/>
                </a:solidFill>
                <a:latin typeface="Arial" panose="020B0604020202020204" pitchFamily="34" charset="0"/>
                <a:ea typeface="Calibri" pitchFamily="34" charset="0"/>
                <a:cs typeface="Arial" panose="020B0604020202020204" pitchFamily="34" charset="0"/>
              </a:rPr>
              <a:t> :</a:t>
            </a:r>
          </a:p>
          <a:p>
            <a:pPr algn="just" eaLnBrk="0" fontAlgn="base" hangingPunct="0">
              <a:spcBef>
                <a:spcPct val="0"/>
              </a:spcBef>
              <a:spcAft>
                <a:spcPct val="0"/>
              </a:spcAft>
            </a:pPr>
            <a:r>
              <a:rPr lang="en-US" sz="2500" dirty="0">
                <a:solidFill>
                  <a:srgbClr val="0000CC"/>
                </a:solidFill>
                <a:latin typeface="Arial" panose="020B0604020202020204" pitchFamily="34" charset="0"/>
                <a:ea typeface="Calibri" pitchFamily="34" charset="0"/>
                <a:cs typeface="Arial" panose="020B0604020202020204" pitchFamily="34" charset="0"/>
              </a:rPr>
              <a:t>A </a:t>
            </a:r>
            <a:r>
              <a:rPr lang="en-US" sz="2500" dirty="0">
                <a:solidFill>
                  <a:srgbClr val="0EA246"/>
                </a:solidFill>
                <a:latin typeface="Arial" panose="020B0604020202020204" pitchFamily="34" charset="0"/>
                <a:ea typeface="Calibri" pitchFamily="34" charset="0"/>
                <a:cs typeface="Arial" panose="020B0604020202020204" pitchFamily="34" charset="0"/>
              </a:rPr>
              <a:t>specific network design </a:t>
            </a:r>
            <a:r>
              <a:rPr lang="en-US" sz="2500" dirty="0">
                <a:solidFill>
                  <a:srgbClr val="0000CC"/>
                </a:solidFill>
                <a:latin typeface="Arial" panose="020B0604020202020204" pitchFamily="34" charset="0"/>
                <a:ea typeface="Calibri" pitchFamily="34" charset="0"/>
                <a:cs typeface="Arial" panose="020B0604020202020204" pitchFamily="34" charset="0"/>
              </a:rPr>
              <a:t>needs a specific LAN card. </a:t>
            </a:r>
          </a:p>
          <a:p>
            <a:pPr algn="just" eaLnBrk="0" fontAlgn="base" hangingPunct="0">
              <a:spcBef>
                <a:spcPct val="0"/>
              </a:spcBef>
              <a:spcAft>
                <a:spcPct val="0"/>
              </a:spcAft>
            </a:pPr>
            <a:r>
              <a:rPr lang="en-US" sz="2500" dirty="0">
                <a:solidFill>
                  <a:srgbClr val="0000CC"/>
                </a:solidFill>
                <a:latin typeface="Arial" panose="020B0604020202020204" pitchFamily="34" charset="0"/>
                <a:ea typeface="Calibri" pitchFamily="34" charset="0"/>
                <a:cs typeface="Arial" panose="020B0604020202020204" pitchFamily="34" charset="0"/>
              </a:rPr>
              <a:t>For example FDDI</a:t>
            </a:r>
            <a:r>
              <a:rPr lang="en-US" sz="1800" dirty="0">
                <a:solidFill>
                  <a:srgbClr val="0000CC"/>
                </a:solidFill>
                <a:ea typeface="Calibri" pitchFamily="34" charset="0"/>
                <a:cs typeface="Arial" panose="020B0604020202020204" pitchFamily="34" charset="0"/>
              </a:rPr>
              <a:t>(</a:t>
            </a:r>
            <a:r>
              <a:rPr lang="en-US" sz="1800" b="1" dirty="0">
                <a:solidFill>
                  <a:srgbClr val="0000CC"/>
                </a:solidFill>
              </a:rPr>
              <a:t>Fiber Distributed Data Interface)</a:t>
            </a:r>
            <a:r>
              <a:rPr lang="en-US" sz="1800" dirty="0">
                <a:solidFill>
                  <a:srgbClr val="0000CC"/>
                </a:solidFill>
                <a:ea typeface="Calibri" pitchFamily="34" charset="0"/>
                <a:cs typeface="Arial" panose="020B0604020202020204" pitchFamily="34" charset="0"/>
              </a:rPr>
              <a:t>, </a:t>
            </a:r>
            <a:r>
              <a:rPr lang="en-US" sz="2500" dirty="0">
                <a:solidFill>
                  <a:srgbClr val="0000CC"/>
                </a:solidFill>
                <a:latin typeface="Arial" panose="020B0604020202020204" pitchFamily="34" charset="0"/>
                <a:ea typeface="Calibri" pitchFamily="34" charset="0"/>
                <a:cs typeface="Arial" panose="020B0604020202020204" pitchFamily="34" charset="0"/>
              </a:rPr>
              <a:t>Token Ring and Ethernet have their own distinctive type of NICs card. They cannot use other’s NIC card.</a:t>
            </a:r>
            <a:endParaRPr lang="en-US" sz="2500" dirty="0">
              <a:solidFill>
                <a:srgbClr val="0000CC"/>
              </a:solidFill>
              <a:latin typeface="Arial" pitchFamily="34" charset="0"/>
              <a:cs typeface="Arial" pitchFamily="34" charset="0"/>
            </a:endParaRPr>
          </a:p>
          <a:p>
            <a:pPr algn="just"/>
            <a:endParaRPr lang="en-US" sz="2500" dirty="0">
              <a:solidFill>
                <a:srgbClr val="0000CC"/>
              </a:solidFill>
              <a:latin typeface="Arial" pitchFamily="34" charset="0"/>
              <a:cs typeface="Arial" pitchFamily="34" charset="0"/>
            </a:endParaRPr>
          </a:p>
        </p:txBody>
      </p:sp>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016604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200" b="1" dirty="0">
                <a:solidFill>
                  <a:srgbClr val="C00000"/>
                </a:solidFill>
                <a:latin typeface="Arial Black" panose="020B0A04020102020204" pitchFamily="34" charset="0"/>
                <a:ea typeface="Calibri" pitchFamily="34" charset="0"/>
                <a:cs typeface="Arial" panose="020B0604020202020204" pitchFamily="34" charset="0"/>
              </a:rPr>
              <a:t>NIC</a:t>
            </a:r>
            <a:endParaRPr lang="en-US" sz="3200" dirty="0"/>
          </a:p>
        </p:txBody>
      </p:sp>
      <p:pic>
        <p:nvPicPr>
          <p:cNvPr id="5" name="Picture 5" descr="C:\Users\Sayee Kumar\Desktop\Networks\Unit II\images\1bnc and rj45.JPG"/>
          <p:cNvPicPr>
            <a:picLocks noChangeAspect="1" noChangeArrowheads="1"/>
          </p:cNvPicPr>
          <p:nvPr/>
        </p:nvPicPr>
        <p:blipFill>
          <a:blip r:embed="rId2"/>
          <a:srcRect/>
          <a:stretch>
            <a:fillRect/>
          </a:stretch>
        </p:blipFill>
        <p:spPr bwMode="auto">
          <a:xfrm>
            <a:off x="506589" y="1102895"/>
            <a:ext cx="2822221" cy="1676400"/>
          </a:xfrm>
          <a:prstGeom prst="rect">
            <a:avLst/>
          </a:prstGeom>
          <a:noFill/>
        </p:spPr>
      </p:pic>
      <p:sp>
        <p:nvSpPr>
          <p:cNvPr id="6" name="TextBox 5"/>
          <p:cNvSpPr txBox="1"/>
          <p:nvPr/>
        </p:nvSpPr>
        <p:spPr>
          <a:xfrm>
            <a:off x="609600" y="705489"/>
            <a:ext cx="2499402" cy="369332"/>
          </a:xfrm>
          <a:prstGeom prst="rect">
            <a:avLst/>
          </a:prstGeom>
          <a:noFill/>
        </p:spPr>
        <p:txBody>
          <a:bodyPr wrap="none" rtlCol="0">
            <a:spAutoFit/>
          </a:bodyPr>
          <a:lstStyle/>
          <a:p>
            <a:r>
              <a:rPr lang="en-US" b="1" dirty="0">
                <a:solidFill>
                  <a:srgbClr val="C00000"/>
                </a:solidFill>
                <a:latin typeface="Times New Roman" pitchFamily="18" charset="0"/>
                <a:cs typeface="Times New Roman" pitchFamily="18" charset="0"/>
              </a:rPr>
              <a:t>1 BNC and 1 RJ45 NIC</a:t>
            </a:r>
          </a:p>
        </p:txBody>
      </p:sp>
      <p:sp>
        <p:nvSpPr>
          <p:cNvPr id="7" name="TextBox 6"/>
          <p:cNvSpPr txBox="1"/>
          <p:nvPr/>
        </p:nvSpPr>
        <p:spPr>
          <a:xfrm>
            <a:off x="6096000" y="930078"/>
            <a:ext cx="1351652" cy="369332"/>
          </a:xfrm>
          <a:prstGeom prst="rect">
            <a:avLst/>
          </a:prstGeom>
          <a:noFill/>
        </p:spPr>
        <p:txBody>
          <a:bodyPr wrap="none" rtlCol="0">
            <a:spAutoFit/>
          </a:bodyPr>
          <a:lstStyle/>
          <a:p>
            <a:r>
              <a:rPr lang="en-US" b="1" dirty="0">
                <a:solidFill>
                  <a:srgbClr val="C00000"/>
                </a:solidFill>
                <a:latin typeface="Times New Roman" pitchFamily="18" charset="0"/>
                <a:cs typeface="Times New Roman" pitchFamily="18" charset="0"/>
              </a:rPr>
              <a:t>4 RJ45 NIC</a:t>
            </a:r>
          </a:p>
        </p:txBody>
      </p:sp>
      <p:pic>
        <p:nvPicPr>
          <p:cNvPr id="8" name="Picture 2" descr="C:\Users\Sayee Kumar\Desktop\Networks\Unit II\images\4 rj45.png"/>
          <p:cNvPicPr>
            <a:picLocks noChangeAspect="1" noChangeArrowheads="1"/>
          </p:cNvPicPr>
          <p:nvPr/>
        </p:nvPicPr>
        <p:blipFill>
          <a:blip r:embed="rId3"/>
          <a:srcRect/>
          <a:stretch>
            <a:fillRect/>
          </a:stretch>
        </p:blipFill>
        <p:spPr bwMode="auto">
          <a:xfrm>
            <a:off x="5333999" y="1228529"/>
            <a:ext cx="3505200" cy="1958531"/>
          </a:xfrm>
          <a:prstGeom prst="rect">
            <a:avLst/>
          </a:prstGeom>
          <a:noFill/>
        </p:spPr>
      </p:pic>
      <p:pic>
        <p:nvPicPr>
          <p:cNvPr id="9" name="Picture 3" descr="C:\Users\Sayee Kumar\Desktop\Networks\Unit II\images\pcmcia.jpg"/>
          <p:cNvPicPr>
            <a:picLocks noChangeAspect="1" noChangeArrowheads="1"/>
          </p:cNvPicPr>
          <p:nvPr/>
        </p:nvPicPr>
        <p:blipFill>
          <a:blip r:embed="rId4"/>
          <a:srcRect/>
          <a:stretch>
            <a:fillRect/>
          </a:stretch>
        </p:blipFill>
        <p:spPr bwMode="auto">
          <a:xfrm>
            <a:off x="703601" y="4953000"/>
            <a:ext cx="2311400" cy="1386840"/>
          </a:xfrm>
          <a:prstGeom prst="rect">
            <a:avLst/>
          </a:prstGeom>
          <a:noFill/>
        </p:spPr>
      </p:pic>
      <p:sp>
        <p:nvSpPr>
          <p:cNvPr id="10" name="TextBox 9"/>
          <p:cNvSpPr txBox="1"/>
          <p:nvPr/>
        </p:nvSpPr>
        <p:spPr>
          <a:xfrm>
            <a:off x="542684" y="4583668"/>
            <a:ext cx="2334998" cy="369332"/>
          </a:xfrm>
          <a:prstGeom prst="rect">
            <a:avLst/>
          </a:prstGeom>
          <a:noFill/>
        </p:spPr>
        <p:txBody>
          <a:bodyPr wrap="none" rtlCol="0">
            <a:spAutoFit/>
          </a:bodyPr>
          <a:lstStyle/>
          <a:p>
            <a:r>
              <a:rPr lang="en-US" b="1" dirty="0">
                <a:solidFill>
                  <a:srgbClr val="C00000"/>
                </a:solidFill>
                <a:latin typeface="Times New Roman" pitchFamily="18" charset="0"/>
                <a:cs typeface="Times New Roman" pitchFamily="18" charset="0"/>
              </a:rPr>
              <a:t>PCMCIA for Laptops</a:t>
            </a:r>
          </a:p>
        </p:txBody>
      </p:sp>
      <p:pic>
        <p:nvPicPr>
          <p:cNvPr id="11" name="Picture 4" descr="C:\Users\Sayee Kumar\Desktop\Networks\Unit II\images\single rj45.png"/>
          <p:cNvPicPr>
            <a:picLocks noChangeAspect="1" noChangeArrowheads="1"/>
          </p:cNvPicPr>
          <p:nvPr/>
        </p:nvPicPr>
        <p:blipFill>
          <a:blip r:embed="rId5"/>
          <a:srcRect/>
          <a:stretch>
            <a:fillRect/>
          </a:stretch>
        </p:blipFill>
        <p:spPr bwMode="auto">
          <a:xfrm>
            <a:off x="4832016" y="4507326"/>
            <a:ext cx="3975100" cy="2221087"/>
          </a:xfrm>
          <a:prstGeom prst="rect">
            <a:avLst/>
          </a:prstGeom>
          <a:noFill/>
        </p:spPr>
      </p:pic>
      <p:sp>
        <p:nvSpPr>
          <p:cNvPr id="12" name="TextBox 11"/>
          <p:cNvSpPr txBox="1"/>
          <p:nvPr/>
        </p:nvSpPr>
        <p:spPr>
          <a:xfrm>
            <a:off x="6167117" y="4343400"/>
            <a:ext cx="1838965" cy="369332"/>
          </a:xfrm>
          <a:prstGeom prst="rect">
            <a:avLst/>
          </a:prstGeom>
          <a:noFill/>
        </p:spPr>
        <p:txBody>
          <a:bodyPr wrap="none" rtlCol="0">
            <a:spAutoFit/>
          </a:bodyPr>
          <a:lstStyle/>
          <a:p>
            <a:r>
              <a:rPr lang="en-US" b="1" dirty="0">
                <a:solidFill>
                  <a:srgbClr val="C00000"/>
                </a:solidFill>
                <a:latin typeface="Times New Roman" pitchFamily="18" charset="0"/>
                <a:cs typeface="Times New Roman" pitchFamily="18" charset="0"/>
              </a:rPr>
              <a:t>Single RJ45 NIC</a:t>
            </a:r>
          </a:p>
        </p:txBody>
      </p:sp>
      <p:pic>
        <p:nvPicPr>
          <p:cNvPr id="14" name="Picture 5" descr="C:\Users\Sayee Kumar\Desktop\Networks\Unit II\images\token ring nic.jpg"/>
          <p:cNvPicPr>
            <a:picLocks noChangeAspect="1" noChangeArrowheads="1"/>
          </p:cNvPicPr>
          <p:nvPr/>
        </p:nvPicPr>
        <p:blipFill>
          <a:blip r:embed="rId6"/>
          <a:srcRect/>
          <a:stretch>
            <a:fillRect/>
          </a:stretch>
        </p:blipFill>
        <p:spPr bwMode="auto">
          <a:xfrm>
            <a:off x="2877682" y="2557861"/>
            <a:ext cx="2143125" cy="2143125"/>
          </a:xfrm>
          <a:prstGeom prst="rect">
            <a:avLst/>
          </a:prstGeom>
          <a:noFill/>
        </p:spPr>
      </p:pic>
      <p:sp>
        <p:nvSpPr>
          <p:cNvPr id="16" name="TextBox 15"/>
          <p:cNvSpPr txBox="1"/>
          <p:nvPr/>
        </p:nvSpPr>
        <p:spPr>
          <a:xfrm>
            <a:off x="3308757" y="2478324"/>
            <a:ext cx="1862689" cy="369332"/>
          </a:xfrm>
          <a:prstGeom prst="rect">
            <a:avLst/>
          </a:prstGeom>
          <a:noFill/>
        </p:spPr>
        <p:txBody>
          <a:bodyPr wrap="none" rtlCol="0">
            <a:spAutoFit/>
          </a:bodyPr>
          <a:lstStyle/>
          <a:p>
            <a:r>
              <a:rPr lang="en-US" b="1" dirty="0">
                <a:solidFill>
                  <a:srgbClr val="C00000"/>
                </a:solidFill>
                <a:latin typeface="Times New Roman" pitchFamily="18" charset="0"/>
                <a:cs typeface="Times New Roman" pitchFamily="18" charset="0"/>
              </a:rPr>
              <a:t>Token Ring NIC</a:t>
            </a:r>
          </a:p>
        </p:txBody>
      </p:sp>
      <p:sp>
        <p:nvSpPr>
          <p:cNvPr id="18"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4212876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rgbClr val="C00000"/>
                </a:solidFill>
                <a:latin typeface="Arial Black" panose="020B0A04020102020204" pitchFamily="34" charset="0"/>
                <a:cs typeface="Times New Roman" pitchFamily="18" charset="0"/>
              </a:rPr>
              <a:t>Repeater</a:t>
            </a:r>
            <a:endParaRPr lang="en-US"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914400"/>
            <a:ext cx="8229600" cy="5562600"/>
          </a:xfrm>
        </p:spPr>
        <p:txBody>
          <a:bodyPr>
            <a:normAutofit fontScale="85000" lnSpcReduction="10000"/>
          </a:bodyPr>
          <a:lstStyle/>
          <a:p>
            <a:pPr algn="just" fontAlgn="base">
              <a:spcBef>
                <a:spcPct val="0"/>
              </a:spcBef>
              <a:spcAft>
                <a:spcPct val="0"/>
              </a:spcAft>
            </a:pPr>
            <a:r>
              <a:rPr lang="en-IN" dirty="0">
                <a:solidFill>
                  <a:srgbClr val="0000CC"/>
                </a:solidFill>
                <a:latin typeface="Arial" panose="020B0604020202020204" pitchFamily="34" charset="0"/>
                <a:cs typeface="Arial" panose="020B0604020202020204" pitchFamily="34" charset="0"/>
              </a:rPr>
              <a:t>Repeater – A repeater operates at </a:t>
            </a:r>
            <a:r>
              <a:rPr lang="en-IN" dirty="0">
                <a:solidFill>
                  <a:srgbClr val="0EA246"/>
                </a:solidFill>
                <a:latin typeface="Arial" panose="020B0604020202020204" pitchFamily="34" charset="0"/>
                <a:cs typeface="Arial" panose="020B0604020202020204" pitchFamily="34" charset="0"/>
              </a:rPr>
              <a:t>the physical layer. </a:t>
            </a:r>
          </a:p>
          <a:p>
            <a:pPr algn="just" fontAlgn="base">
              <a:spcBef>
                <a:spcPct val="0"/>
              </a:spcBef>
              <a:spcAft>
                <a:spcPct val="0"/>
              </a:spcAft>
            </a:pPr>
            <a:endParaRPr lang="en-IN" dirty="0">
              <a:solidFill>
                <a:srgbClr val="0000CC"/>
              </a:solidFill>
              <a:latin typeface="Arial" panose="020B0604020202020204" pitchFamily="34" charset="0"/>
              <a:cs typeface="Arial" panose="020B0604020202020204" pitchFamily="34" charset="0"/>
            </a:endParaRPr>
          </a:p>
          <a:p>
            <a:pPr algn="just" fontAlgn="base">
              <a:spcBef>
                <a:spcPct val="0"/>
              </a:spcBef>
              <a:spcAft>
                <a:spcPct val="0"/>
              </a:spcAft>
            </a:pPr>
            <a:r>
              <a:rPr lang="en-IN" dirty="0">
                <a:solidFill>
                  <a:srgbClr val="0000CC"/>
                </a:solidFill>
                <a:latin typeface="Arial" panose="020B0604020202020204" pitchFamily="34" charset="0"/>
                <a:cs typeface="Arial" panose="020B0604020202020204" pitchFamily="34" charset="0"/>
              </a:rPr>
              <a:t>Its job is to </a:t>
            </a:r>
            <a:r>
              <a:rPr lang="en-IN" dirty="0">
                <a:solidFill>
                  <a:srgbClr val="0EA246"/>
                </a:solidFill>
                <a:latin typeface="Arial" panose="020B0604020202020204" pitchFamily="34" charset="0"/>
                <a:cs typeface="Arial" panose="020B0604020202020204" pitchFamily="34" charset="0"/>
              </a:rPr>
              <a:t>regenerate the signal over the same network</a:t>
            </a:r>
            <a:r>
              <a:rPr lang="en-IN" dirty="0">
                <a:solidFill>
                  <a:srgbClr val="0000CC"/>
                </a:solidFill>
                <a:latin typeface="Arial" panose="020B0604020202020204" pitchFamily="34" charset="0"/>
                <a:cs typeface="Arial" panose="020B0604020202020204" pitchFamily="34" charset="0"/>
              </a:rPr>
              <a:t> before the signal becomes </a:t>
            </a:r>
            <a:r>
              <a:rPr lang="en-IN" dirty="0">
                <a:solidFill>
                  <a:srgbClr val="FF0000"/>
                </a:solidFill>
                <a:latin typeface="Arial" panose="020B0604020202020204" pitchFamily="34" charset="0"/>
                <a:cs typeface="Arial" panose="020B0604020202020204" pitchFamily="34" charset="0"/>
              </a:rPr>
              <a:t>too weak </a:t>
            </a:r>
            <a:r>
              <a:rPr lang="en-IN" dirty="0">
                <a:solidFill>
                  <a:srgbClr val="0000CC"/>
                </a:solidFill>
                <a:latin typeface="Arial" panose="020B0604020202020204" pitchFamily="34" charset="0"/>
                <a:cs typeface="Arial" panose="020B0604020202020204" pitchFamily="34" charset="0"/>
              </a:rPr>
              <a:t>or corrupted so as to extend the length to which the signal can be transmitted over the same network. </a:t>
            </a:r>
          </a:p>
          <a:p>
            <a:pPr algn="just" fontAlgn="base">
              <a:spcBef>
                <a:spcPct val="0"/>
              </a:spcBef>
              <a:spcAft>
                <a:spcPct val="0"/>
              </a:spcAft>
            </a:pPr>
            <a:endParaRPr lang="en-IN" dirty="0">
              <a:solidFill>
                <a:srgbClr val="0000CC"/>
              </a:solidFill>
              <a:latin typeface="Arial" panose="020B0604020202020204" pitchFamily="34" charset="0"/>
              <a:cs typeface="Arial" panose="020B0604020202020204" pitchFamily="34" charset="0"/>
            </a:endParaRPr>
          </a:p>
          <a:p>
            <a:pPr algn="just" fontAlgn="base">
              <a:spcBef>
                <a:spcPct val="0"/>
              </a:spcBef>
              <a:spcAft>
                <a:spcPct val="0"/>
              </a:spcAft>
            </a:pPr>
            <a:r>
              <a:rPr lang="en-IN" dirty="0">
                <a:solidFill>
                  <a:srgbClr val="0000CC"/>
                </a:solidFill>
                <a:latin typeface="Arial" panose="020B0604020202020204" pitchFamily="34" charset="0"/>
                <a:cs typeface="Arial" panose="020B0604020202020204" pitchFamily="34" charset="0"/>
              </a:rPr>
              <a:t>An important point to be noted about repeaters is </a:t>
            </a:r>
            <a:r>
              <a:rPr lang="en-IN" dirty="0">
                <a:solidFill>
                  <a:srgbClr val="0EA246"/>
                </a:solidFill>
                <a:latin typeface="Arial" panose="020B0604020202020204" pitchFamily="34" charset="0"/>
                <a:cs typeface="Arial" panose="020B0604020202020204" pitchFamily="34" charset="0"/>
              </a:rPr>
              <a:t>that they do not amplify the signal</a:t>
            </a:r>
            <a:r>
              <a:rPr lang="en-IN" dirty="0">
                <a:solidFill>
                  <a:srgbClr val="0000CC"/>
                </a:solidFill>
                <a:latin typeface="Arial" panose="020B0604020202020204" pitchFamily="34" charset="0"/>
                <a:cs typeface="Arial" panose="020B0604020202020204" pitchFamily="34" charset="0"/>
              </a:rPr>
              <a:t>. </a:t>
            </a:r>
          </a:p>
          <a:p>
            <a:pPr algn="just" fontAlgn="base">
              <a:spcBef>
                <a:spcPct val="0"/>
              </a:spcBef>
              <a:spcAft>
                <a:spcPct val="0"/>
              </a:spcAft>
            </a:pPr>
            <a:endParaRPr lang="en-IN" dirty="0">
              <a:solidFill>
                <a:srgbClr val="0000CC"/>
              </a:solidFill>
              <a:latin typeface="Arial" panose="020B0604020202020204" pitchFamily="34" charset="0"/>
              <a:cs typeface="Arial" panose="020B0604020202020204" pitchFamily="34" charset="0"/>
            </a:endParaRPr>
          </a:p>
          <a:p>
            <a:pPr algn="just" fontAlgn="base">
              <a:spcBef>
                <a:spcPct val="0"/>
              </a:spcBef>
              <a:spcAft>
                <a:spcPct val="0"/>
              </a:spcAft>
            </a:pPr>
            <a:r>
              <a:rPr lang="en-IN" dirty="0">
                <a:solidFill>
                  <a:srgbClr val="0000CC"/>
                </a:solidFill>
                <a:latin typeface="Arial" panose="020B0604020202020204" pitchFamily="34" charset="0"/>
                <a:cs typeface="Arial" panose="020B0604020202020204" pitchFamily="34" charset="0"/>
              </a:rPr>
              <a:t>When the signal becomes weak, they copy the signal bit by bit and </a:t>
            </a:r>
            <a:r>
              <a:rPr lang="en-IN" dirty="0">
                <a:solidFill>
                  <a:srgbClr val="0EA246"/>
                </a:solidFill>
                <a:latin typeface="Arial" panose="020B0604020202020204" pitchFamily="34" charset="0"/>
                <a:cs typeface="Arial" panose="020B0604020202020204" pitchFamily="34" charset="0"/>
              </a:rPr>
              <a:t>regenerate it </a:t>
            </a:r>
            <a:r>
              <a:rPr lang="en-IN" dirty="0">
                <a:solidFill>
                  <a:srgbClr val="0000CC"/>
                </a:solidFill>
                <a:latin typeface="Arial" panose="020B0604020202020204" pitchFamily="34" charset="0"/>
                <a:cs typeface="Arial" panose="020B0604020202020204" pitchFamily="34" charset="0"/>
              </a:rPr>
              <a:t>at the original strength. It is a 2 port device.</a:t>
            </a:r>
            <a:endParaRPr lang="en-US" dirty="0">
              <a:solidFill>
                <a:srgbClr val="0000CC"/>
              </a:solidFill>
              <a:latin typeface="Arial" panose="020B0604020202020204" pitchFamily="34" charset="0"/>
              <a:cs typeface="Arial" panose="020B0604020202020204" pitchFamily="34" charset="0"/>
            </a:endParaRPr>
          </a:p>
          <a:p>
            <a:endParaRPr lang="en-US" dirty="0">
              <a:solidFill>
                <a:srgbClr val="0000CC"/>
              </a:solidFill>
              <a:latin typeface="Arial" panose="020B0604020202020204" pitchFamily="34" charset="0"/>
              <a:cs typeface="Arial" panose="020B0604020202020204" pitchFamily="34" charset="0"/>
            </a:endParaRPr>
          </a:p>
        </p:txBody>
      </p:sp>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500829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000"/>
            <a:ext cx="9144000" cy="1828800"/>
          </a:xfrm>
        </p:spPr>
        <p:txBody>
          <a:bodyPr>
            <a:noAutofit/>
          </a:bodyPr>
          <a:lstStyle/>
          <a:p>
            <a:r>
              <a:rPr lang="en-US" sz="3200" b="1" dirty="0">
                <a:solidFill>
                  <a:srgbClr val="0000CC"/>
                </a:solidFill>
                <a:latin typeface="Arial Black" panose="020B0A04020102020204" pitchFamily="34" charset="0"/>
              </a:rPr>
              <a:t>SLO - 2 </a:t>
            </a:r>
            <a:br>
              <a:rPr lang="en-US" sz="3200" b="1" dirty="0">
                <a:solidFill>
                  <a:srgbClr val="0033CC"/>
                </a:solidFill>
                <a:latin typeface="Arial Black" panose="020B0A04020102020204" pitchFamily="34" charset="0"/>
              </a:rPr>
            </a:br>
            <a:r>
              <a:rPr lang="en-US" sz="3200" b="1" dirty="0">
                <a:solidFill>
                  <a:srgbClr val="C00000"/>
                </a:solidFill>
                <a:latin typeface="Arial Black" panose="020B0A04020102020204" pitchFamily="34" charset="0"/>
              </a:rPr>
              <a:t>Networking Devices (Layer 3)</a:t>
            </a:r>
            <a:endParaRPr lang="en-US" sz="3200"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341870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What is a Router?</a:t>
            </a:r>
          </a:p>
        </p:txBody>
      </p:sp>
      <p:sp>
        <p:nvSpPr>
          <p:cNvPr id="3" name="Content Placeholder 2"/>
          <p:cNvSpPr>
            <a:spLocks noGrp="1"/>
          </p:cNvSpPr>
          <p:nvPr>
            <p:ph idx="1"/>
          </p:nvPr>
        </p:nvSpPr>
        <p:spPr/>
        <p:txBody>
          <a:bodyPr/>
          <a:lstStyle/>
          <a:p>
            <a:pPr algn="just"/>
            <a:r>
              <a:rPr lang="en-US" dirty="0">
                <a:solidFill>
                  <a:srgbClr val="0000CC"/>
                </a:solidFill>
              </a:rPr>
              <a:t>A specialized computer programmed to interface between different networks</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663186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How does a Router work?</a:t>
            </a:r>
          </a:p>
        </p:txBody>
      </p:sp>
      <p:sp>
        <p:nvSpPr>
          <p:cNvPr id="3" name="Content Placeholder 2"/>
          <p:cNvSpPr>
            <a:spLocks noGrp="1"/>
          </p:cNvSpPr>
          <p:nvPr>
            <p:ph idx="1"/>
          </p:nvPr>
        </p:nvSpPr>
        <p:spPr/>
        <p:txBody>
          <a:bodyPr/>
          <a:lstStyle/>
          <a:p>
            <a:pPr algn="just"/>
            <a:r>
              <a:rPr lang="en-US" dirty="0">
                <a:solidFill>
                  <a:srgbClr val="0000CC"/>
                </a:solidFill>
              </a:rPr>
              <a:t>A router receives data from the user. </a:t>
            </a:r>
          </a:p>
          <a:p>
            <a:pPr algn="just"/>
            <a:r>
              <a:rPr lang="en-US" dirty="0">
                <a:solidFill>
                  <a:srgbClr val="0000CC"/>
                </a:solidFill>
              </a:rPr>
              <a:t>Looks for the remote address of the other computer making routing decisions along the way </a:t>
            </a:r>
          </a:p>
          <a:p>
            <a:pPr algn="just"/>
            <a:r>
              <a:rPr lang="en-US" dirty="0">
                <a:solidFill>
                  <a:srgbClr val="0000CC"/>
                </a:solidFill>
              </a:rPr>
              <a:t>Forwards the user data out to a different interface that is closer to the remote computer</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231118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solidFill>
                  <a:srgbClr val="C00000"/>
                </a:solidFill>
                <a:latin typeface="Arial Black" panose="020B0A04020102020204" pitchFamily="34" charset="0"/>
              </a:rPr>
              <a:t>Diagram of a Router</a:t>
            </a:r>
          </a:p>
        </p:txBody>
      </p:sp>
      <p:pic>
        <p:nvPicPr>
          <p:cNvPr id="14338" name="Picture 2" descr="https://image1.slideserve.com/2610545/diagram-of-a-router-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57775"/>
            <a:ext cx="8534400" cy="51906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4701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19799"/>
            <a:ext cx="8229600" cy="411162"/>
          </a:xfrm>
        </p:spPr>
        <p:txBody>
          <a:bodyPr>
            <a:noAutofit/>
          </a:bodyPr>
          <a:lstStyle/>
          <a:p>
            <a:r>
              <a:rPr lang="en-US" sz="3600" dirty="0">
                <a:solidFill>
                  <a:srgbClr val="C00000"/>
                </a:solidFill>
                <a:latin typeface="Arial Black" panose="020B0A04020102020204" pitchFamily="34" charset="0"/>
                <a:cs typeface="Times New Roman" pitchFamily="18" charset="0"/>
              </a:rPr>
              <a:t>Router</a:t>
            </a:r>
            <a:endParaRPr lang="en-US" sz="36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990600"/>
            <a:ext cx="8229600" cy="5334000"/>
          </a:xfrm>
        </p:spPr>
        <p:txBody>
          <a:bodyPr>
            <a:normAutofit fontScale="85000" lnSpcReduction="20000"/>
          </a:bodyPr>
          <a:lstStyle/>
          <a:p>
            <a:pPr algn="just"/>
            <a:r>
              <a:rPr lang="en-US" dirty="0">
                <a:solidFill>
                  <a:srgbClr val="0000CC"/>
                </a:solidFill>
                <a:latin typeface="Arial" panose="020B0604020202020204" pitchFamily="34" charset="0"/>
                <a:cs typeface="Arial" panose="020B0604020202020204" pitchFamily="34" charset="0"/>
              </a:rPr>
              <a:t>Router is a layer three device operates </a:t>
            </a:r>
            <a:r>
              <a:rPr lang="en-US" dirty="0">
                <a:solidFill>
                  <a:srgbClr val="0EA246"/>
                </a:solidFill>
                <a:latin typeface="Arial" panose="020B0604020202020204" pitchFamily="34" charset="0"/>
                <a:cs typeface="Arial" panose="020B0604020202020204" pitchFamily="34" charset="0"/>
              </a:rPr>
              <a:t>at Network Layer </a:t>
            </a:r>
            <a:r>
              <a:rPr lang="en-US" dirty="0">
                <a:solidFill>
                  <a:srgbClr val="0000CC"/>
                </a:solidFill>
                <a:latin typeface="Arial" panose="020B0604020202020204" pitchFamily="34" charset="0"/>
                <a:cs typeface="Arial" panose="020B0604020202020204" pitchFamily="34" charset="0"/>
              </a:rPr>
              <a:t>which forwards data packet from </a:t>
            </a:r>
            <a:r>
              <a:rPr lang="en-US" dirty="0">
                <a:solidFill>
                  <a:srgbClr val="0EA246"/>
                </a:solidFill>
                <a:latin typeface="Arial" panose="020B0604020202020204" pitchFamily="34" charset="0"/>
                <a:cs typeface="Arial" panose="020B0604020202020204" pitchFamily="34" charset="0"/>
              </a:rPr>
              <a:t>one logical network segment to another. </a:t>
            </a:r>
          </a:p>
          <a:p>
            <a:pPr algn="just"/>
            <a:endParaRPr lang="en-US" dirty="0">
              <a:solidFill>
                <a:srgbClr val="0000CC"/>
              </a:solidFill>
              <a:latin typeface="Arial" panose="020B0604020202020204" pitchFamily="34" charset="0"/>
              <a:cs typeface="Arial" panose="020B0604020202020204" pitchFamily="34" charset="0"/>
            </a:endParaRPr>
          </a:p>
          <a:p>
            <a:pPr algn="just"/>
            <a:r>
              <a:rPr lang="en-US" dirty="0">
                <a:solidFill>
                  <a:srgbClr val="0000CC"/>
                </a:solidFill>
                <a:latin typeface="Arial" panose="020B0604020202020204" pitchFamily="34" charset="0"/>
                <a:cs typeface="Arial" panose="020B0604020202020204" pitchFamily="34" charset="0"/>
              </a:rPr>
              <a:t>Router forwards packets on the bases of their </a:t>
            </a:r>
            <a:r>
              <a:rPr lang="en-US" dirty="0">
                <a:solidFill>
                  <a:srgbClr val="0EA246"/>
                </a:solidFill>
                <a:latin typeface="Arial" panose="020B0604020202020204" pitchFamily="34" charset="0"/>
                <a:cs typeface="Arial" panose="020B0604020202020204" pitchFamily="34" charset="0"/>
              </a:rPr>
              <a:t>destination address</a:t>
            </a:r>
            <a:r>
              <a:rPr lang="en-US" dirty="0">
                <a:solidFill>
                  <a:srgbClr val="0000CC"/>
                </a:solidFill>
                <a:latin typeface="Arial" panose="020B0604020202020204" pitchFamily="34" charset="0"/>
                <a:cs typeface="Arial" panose="020B0604020202020204" pitchFamily="34" charset="0"/>
              </a:rPr>
              <a:t>. For this </a:t>
            </a:r>
            <a:r>
              <a:rPr lang="en-US" dirty="0">
                <a:solidFill>
                  <a:srgbClr val="0EA246"/>
                </a:solidFill>
                <a:latin typeface="Arial" panose="020B0604020202020204" pitchFamily="34" charset="0"/>
                <a:cs typeface="Arial" panose="020B0604020202020204" pitchFamily="34" charset="0"/>
              </a:rPr>
              <a:t>router keeps record </a:t>
            </a:r>
            <a:r>
              <a:rPr lang="en-US" dirty="0">
                <a:solidFill>
                  <a:srgbClr val="0000CC"/>
                </a:solidFill>
                <a:latin typeface="Arial" panose="020B0604020202020204" pitchFamily="34" charset="0"/>
                <a:cs typeface="Arial" panose="020B0604020202020204" pitchFamily="34" charset="0"/>
              </a:rPr>
              <a:t>of the path that packets can use as they move across the network. </a:t>
            </a:r>
          </a:p>
          <a:p>
            <a:pPr algn="just"/>
            <a:endParaRPr lang="en-US" dirty="0">
              <a:solidFill>
                <a:srgbClr val="0000CC"/>
              </a:solidFill>
              <a:latin typeface="Arial" panose="020B0604020202020204" pitchFamily="34" charset="0"/>
              <a:cs typeface="Arial" panose="020B0604020202020204" pitchFamily="34" charset="0"/>
            </a:endParaRPr>
          </a:p>
          <a:p>
            <a:pPr algn="just"/>
            <a:r>
              <a:rPr lang="en-US" dirty="0">
                <a:solidFill>
                  <a:srgbClr val="0000CC"/>
                </a:solidFill>
                <a:latin typeface="Arial" panose="020B0604020202020204" pitchFamily="34" charset="0"/>
                <a:cs typeface="Arial" panose="020B0604020202020204" pitchFamily="34" charset="0"/>
              </a:rPr>
              <a:t>These records are maintained in a database table known as </a:t>
            </a:r>
            <a:r>
              <a:rPr lang="en-US" dirty="0">
                <a:solidFill>
                  <a:srgbClr val="0EA246"/>
                </a:solidFill>
                <a:latin typeface="Arial" panose="020B0604020202020204" pitchFamily="34" charset="0"/>
                <a:cs typeface="Arial" panose="020B0604020202020204" pitchFamily="34" charset="0"/>
              </a:rPr>
              <a:t>routing table</a:t>
            </a:r>
            <a:r>
              <a:rPr lang="en-US" dirty="0">
                <a:solidFill>
                  <a:srgbClr val="0000CC"/>
                </a:solidFill>
                <a:latin typeface="Arial" panose="020B0604020202020204" pitchFamily="34" charset="0"/>
                <a:cs typeface="Arial" panose="020B0604020202020204" pitchFamily="34" charset="0"/>
              </a:rPr>
              <a:t>.</a:t>
            </a:r>
          </a:p>
          <a:p>
            <a:pPr algn="just"/>
            <a:endParaRPr lang="en-US" dirty="0">
              <a:solidFill>
                <a:srgbClr val="0000CC"/>
              </a:solidFill>
              <a:latin typeface="Arial" panose="020B0604020202020204" pitchFamily="34" charset="0"/>
              <a:cs typeface="Arial" panose="020B0604020202020204" pitchFamily="34" charset="0"/>
            </a:endParaRPr>
          </a:p>
          <a:p>
            <a:pPr algn="just"/>
            <a:r>
              <a:rPr lang="en-US" dirty="0">
                <a:solidFill>
                  <a:srgbClr val="0000CC"/>
                </a:solidFill>
                <a:latin typeface="Arial" panose="020B0604020202020204" pitchFamily="34" charset="0"/>
                <a:cs typeface="Arial" panose="020B0604020202020204" pitchFamily="34" charset="0"/>
              </a:rPr>
              <a:t> Routing table can be </a:t>
            </a:r>
            <a:r>
              <a:rPr lang="en-US" dirty="0">
                <a:solidFill>
                  <a:srgbClr val="0EA246"/>
                </a:solidFill>
                <a:latin typeface="Arial" panose="020B0604020202020204" pitchFamily="34" charset="0"/>
                <a:cs typeface="Arial" panose="020B0604020202020204" pitchFamily="34" charset="0"/>
              </a:rPr>
              <a:t>built statically or dynamically</a:t>
            </a:r>
          </a:p>
          <a:p>
            <a:pPr algn="just"/>
            <a:endParaRPr lang="en-US" dirty="0">
              <a:solidFill>
                <a:srgbClr val="0000CC"/>
              </a:solidFill>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334000" y="20053"/>
            <a:ext cx="3542297" cy="990600"/>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528510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6250"/>
          </a:xfrm>
        </p:spPr>
        <p:txBody>
          <a:bodyPr>
            <a:noAutofit/>
          </a:bodyPr>
          <a:lstStyle/>
          <a:p>
            <a:r>
              <a:rPr lang="en-US" sz="3600" dirty="0">
                <a:solidFill>
                  <a:srgbClr val="C00000"/>
                </a:solidFill>
                <a:latin typeface="Arial Black" panose="020B0A04020102020204" pitchFamily="34" charset="0"/>
              </a:rPr>
              <a:t>Router</a:t>
            </a:r>
          </a:p>
        </p:txBody>
      </p:sp>
      <p:pic>
        <p:nvPicPr>
          <p:cNvPr id="9218" name="Picture 2" descr="Hub, Switch, &amp; Router Explained - What's the difference? what is switch what is hub switch vs router hub switch router hub switch or router network devices explained how routers work difference between switch and router difference between hub switch and router How a router works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50888"/>
            <a:ext cx="8915400" cy="58023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676650" y="6096000"/>
            <a:ext cx="1790700" cy="457200"/>
          </a:xfrm>
          <a:prstGeom prst="rect">
            <a:avLst/>
          </a:prstGeom>
        </p:spPr>
      </p:pic>
      <p:pic>
        <p:nvPicPr>
          <p:cNvPr id="5" name="Picture 4"/>
          <p:cNvPicPr>
            <a:picLocks noChangeAspect="1"/>
          </p:cNvPicPr>
          <p:nvPr/>
        </p:nvPicPr>
        <p:blipFill>
          <a:blip r:embed="rId4"/>
          <a:stretch>
            <a:fillRect/>
          </a:stretch>
        </p:blipFill>
        <p:spPr>
          <a:xfrm>
            <a:off x="609600" y="998538"/>
            <a:ext cx="1790700" cy="457200"/>
          </a:xfrm>
          <a:prstGeom prst="rect">
            <a:avLst/>
          </a:prstGeom>
        </p:spPr>
      </p:pic>
      <p:pic>
        <p:nvPicPr>
          <p:cNvPr id="6" name="Picture 5"/>
          <p:cNvPicPr>
            <a:picLocks noChangeAspect="1"/>
          </p:cNvPicPr>
          <p:nvPr/>
        </p:nvPicPr>
        <p:blipFill>
          <a:blip r:embed="rId4"/>
          <a:stretch>
            <a:fillRect/>
          </a:stretch>
        </p:blipFill>
        <p:spPr>
          <a:xfrm>
            <a:off x="2400300" y="1033087"/>
            <a:ext cx="1790700" cy="457200"/>
          </a:xfrm>
          <a:prstGeom prst="rect">
            <a:avLst/>
          </a:prstGeom>
        </p:spPr>
      </p:pic>
      <p:pic>
        <p:nvPicPr>
          <p:cNvPr id="7" name="Picture 6"/>
          <p:cNvPicPr>
            <a:picLocks noChangeAspect="1"/>
          </p:cNvPicPr>
          <p:nvPr/>
        </p:nvPicPr>
        <p:blipFill>
          <a:blip r:embed="rId4"/>
          <a:stretch>
            <a:fillRect/>
          </a:stretch>
        </p:blipFill>
        <p:spPr>
          <a:xfrm>
            <a:off x="3752849" y="998538"/>
            <a:ext cx="1790700" cy="457200"/>
          </a:xfrm>
          <a:prstGeom prst="rect">
            <a:avLst/>
          </a:prstGeom>
        </p:spPr>
      </p:pic>
      <p:pic>
        <p:nvPicPr>
          <p:cNvPr id="8" name="Picture 7"/>
          <p:cNvPicPr>
            <a:picLocks noChangeAspect="1"/>
          </p:cNvPicPr>
          <p:nvPr/>
        </p:nvPicPr>
        <p:blipFill>
          <a:blip r:embed="rId4"/>
          <a:stretch>
            <a:fillRect/>
          </a:stretch>
        </p:blipFill>
        <p:spPr>
          <a:xfrm>
            <a:off x="4838700" y="902787"/>
            <a:ext cx="1790700" cy="457200"/>
          </a:xfrm>
          <a:prstGeom prst="rect">
            <a:avLst/>
          </a:prstGeom>
        </p:spPr>
      </p:pic>
      <p:pic>
        <p:nvPicPr>
          <p:cNvPr id="9" name="Picture 8"/>
          <p:cNvPicPr>
            <a:picLocks noChangeAspect="1"/>
          </p:cNvPicPr>
          <p:nvPr/>
        </p:nvPicPr>
        <p:blipFill>
          <a:blip r:embed="rId4"/>
          <a:stretch>
            <a:fillRect/>
          </a:stretch>
        </p:blipFill>
        <p:spPr>
          <a:xfrm>
            <a:off x="6000748" y="902787"/>
            <a:ext cx="1790700" cy="457200"/>
          </a:xfrm>
          <a:prstGeom prst="rect">
            <a:avLst/>
          </a:prstGeom>
        </p:spPr>
      </p:pic>
      <p:sp>
        <p:nvSpPr>
          <p:cNvPr id="11"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618609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599" y="304800"/>
            <a:ext cx="8229600" cy="533400"/>
          </a:xfrm>
        </p:spPr>
        <p:txBody>
          <a:bodyPr>
            <a:normAutofit lnSpcReduction="10000"/>
          </a:bodyPr>
          <a:lstStyle/>
          <a:p>
            <a:pPr marL="0" indent="0" algn="ctr">
              <a:buNone/>
            </a:pPr>
            <a:r>
              <a:rPr lang="en-US" b="1" dirty="0">
                <a:solidFill>
                  <a:srgbClr val="C00000"/>
                </a:solidFill>
                <a:latin typeface="Arial Black" panose="020B0A04020102020204" pitchFamily="34" charset="0"/>
              </a:rPr>
              <a:t>Networking Devices</a:t>
            </a:r>
            <a:endParaRPr lang="en-US" dirty="0"/>
          </a:p>
        </p:txBody>
      </p:sp>
      <p:pic>
        <p:nvPicPr>
          <p:cNvPr id="5" name="Picture 4"/>
          <p:cNvPicPr>
            <a:picLocks noChangeAspect="1"/>
          </p:cNvPicPr>
          <p:nvPr/>
        </p:nvPicPr>
        <p:blipFill>
          <a:blip r:embed="rId2"/>
          <a:stretch>
            <a:fillRect/>
          </a:stretch>
        </p:blipFill>
        <p:spPr>
          <a:xfrm>
            <a:off x="128587" y="1371600"/>
            <a:ext cx="8786813" cy="4800600"/>
          </a:xfrm>
          <a:prstGeom prst="rect">
            <a:avLst/>
          </a:prstGeom>
        </p:spPr>
      </p:pic>
    </p:spTree>
    <p:extLst>
      <p:ext uri="{BB962C8B-B14F-4D97-AF65-F5344CB8AC3E}">
        <p14:creationId xmlns:p14="http://schemas.microsoft.com/office/powerpoint/2010/main" val="3198909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600" dirty="0">
                <a:solidFill>
                  <a:srgbClr val="C00000"/>
                </a:solidFill>
                <a:latin typeface="Arial Black" panose="020B0A04020102020204" pitchFamily="34" charset="0"/>
                <a:cs typeface="Times New Roman" pitchFamily="18" charset="0"/>
              </a:rPr>
              <a:t>Router</a:t>
            </a:r>
            <a:endParaRPr lang="en-US" sz="3600" dirty="0"/>
          </a:p>
        </p:txBody>
      </p:sp>
      <p:sp>
        <p:nvSpPr>
          <p:cNvPr id="3" name="Content Placeholder 2"/>
          <p:cNvSpPr>
            <a:spLocks noGrp="1"/>
          </p:cNvSpPr>
          <p:nvPr>
            <p:ph idx="1"/>
          </p:nvPr>
        </p:nvSpPr>
        <p:spPr>
          <a:xfrm>
            <a:off x="457200" y="838200"/>
            <a:ext cx="8229600" cy="5867400"/>
          </a:xfrm>
        </p:spPr>
        <p:txBody>
          <a:bodyPr>
            <a:normAutofit fontScale="32500" lnSpcReduction="20000"/>
          </a:bodyPr>
          <a:lstStyle/>
          <a:p>
            <a:pPr marL="0" lvl="0" indent="0" algn="just" fontAlgn="base">
              <a:spcBef>
                <a:spcPct val="0"/>
              </a:spcBef>
              <a:spcAft>
                <a:spcPct val="0"/>
              </a:spcAft>
              <a:buNone/>
            </a:pPr>
            <a:r>
              <a:rPr lang="en-US" sz="4400" dirty="0">
                <a:solidFill>
                  <a:srgbClr val="0000CC"/>
                </a:solidFill>
                <a:latin typeface="Arial" panose="020B0604020202020204" pitchFamily="34" charset="0"/>
                <a:ea typeface="Calibri" pitchFamily="34" charset="0"/>
                <a:cs typeface="Arial" panose="020B0604020202020204" pitchFamily="34" charset="0"/>
              </a:rPr>
              <a:t>Basically routers are used :- </a:t>
            </a:r>
          </a:p>
          <a:p>
            <a:pPr algn="just" fontAlgn="base">
              <a:spcBef>
                <a:spcPct val="0"/>
              </a:spcBef>
              <a:spcAft>
                <a:spcPct val="0"/>
              </a:spcAft>
            </a:pPr>
            <a:endParaRPr lang="en-US" sz="44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6000" dirty="0">
                <a:solidFill>
                  <a:srgbClr val="0000CC"/>
                </a:solidFill>
                <a:latin typeface="Arial" panose="020B0604020202020204" pitchFamily="34" charset="0"/>
                <a:ea typeface="Calibri" pitchFamily="34" charset="0"/>
                <a:cs typeface="Arial" panose="020B0604020202020204" pitchFamily="34" charset="0"/>
              </a:rPr>
              <a:t>To connect different network segments.</a:t>
            </a:r>
          </a:p>
          <a:p>
            <a:pPr algn="just" eaLnBrk="0" fontAlgn="base" hangingPunct="0">
              <a:spcBef>
                <a:spcPct val="0"/>
              </a:spcBef>
              <a:spcAft>
                <a:spcPct val="0"/>
              </a:spcAft>
            </a:pPr>
            <a:endParaRPr lang="en-US" sz="60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6000" dirty="0">
                <a:solidFill>
                  <a:srgbClr val="0000CC"/>
                </a:solidFill>
                <a:latin typeface="Arial" panose="020B0604020202020204" pitchFamily="34" charset="0"/>
                <a:ea typeface="Calibri" pitchFamily="34" charset="0"/>
                <a:cs typeface="Arial" panose="020B0604020202020204" pitchFamily="34" charset="0"/>
              </a:rPr>
              <a:t>To connect different network protocols such as IP and IPX.  </a:t>
            </a:r>
          </a:p>
          <a:p>
            <a:pPr algn="just" eaLnBrk="0" fontAlgn="base" hangingPunct="0">
              <a:spcBef>
                <a:spcPct val="0"/>
              </a:spcBef>
              <a:spcAft>
                <a:spcPct val="0"/>
              </a:spcAft>
            </a:pPr>
            <a:endParaRPr lang="en-US" sz="60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6000" dirty="0">
                <a:solidFill>
                  <a:srgbClr val="0000CC"/>
                </a:solidFill>
                <a:latin typeface="Arial" panose="020B0604020202020204" pitchFamily="34" charset="0"/>
                <a:ea typeface="Calibri" pitchFamily="34" charset="0"/>
                <a:cs typeface="Arial" panose="020B0604020202020204" pitchFamily="34" charset="0"/>
              </a:rPr>
              <a:t>To connect several smaller networks into a large network (known as internetwork) </a:t>
            </a:r>
          </a:p>
          <a:p>
            <a:pPr algn="just" eaLnBrk="0" fontAlgn="base" hangingPunct="0">
              <a:spcBef>
                <a:spcPct val="0"/>
              </a:spcBef>
              <a:spcAft>
                <a:spcPct val="0"/>
              </a:spcAft>
            </a:pPr>
            <a:endParaRPr lang="en-US" sz="60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6000" dirty="0">
                <a:solidFill>
                  <a:srgbClr val="0000CC"/>
                </a:solidFill>
                <a:latin typeface="Arial" panose="020B0604020202020204" pitchFamily="34" charset="0"/>
                <a:ea typeface="Calibri" pitchFamily="34" charset="0"/>
                <a:cs typeface="Arial" panose="020B0604020202020204" pitchFamily="34" charset="0"/>
              </a:rPr>
              <a:t>To break a large network in smaller networks (Known as subnet usually created to improve the performance or manageability) </a:t>
            </a:r>
          </a:p>
          <a:p>
            <a:pPr algn="just" eaLnBrk="0" fontAlgn="base" hangingPunct="0">
              <a:spcBef>
                <a:spcPct val="0"/>
              </a:spcBef>
              <a:spcAft>
                <a:spcPct val="0"/>
              </a:spcAft>
            </a:pPr>
            <a:endParaRPr lang="en-US" sz="60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6000" dirty="0">
                <a:solidFill>
                  <a:srgbClr val="0000CC"/>
                </a:solidFill>
                <a:latin typeface="Arial" panose="020B0604020202020204" pitchFamily="34" charset="0"/>
                <a:ea typeface="Calibri" pitchFamily="34" charset="0"/>
                <a:cs typeface="Arial" panose="020B0604020202020204" pitchFamily="34" charset="0"/>
              </a:rPr>
              <a:t>To connect two different media types such as UTP and fiber optical.</a:t>
            </a:r>
          </a:p>
          <a:p>
            <a:pPr algn="just" eaLnBrk="0" fontAlgn="base" hangingPunct="0">
              <a:spcBef>
                <a:spcPct val="0"/>
              </a:spcBef>
              <a:spcAft>
                <a:spcPct val="0"/>
              </a:spcAft>
            </a:pPr>
            <a:endParaRPr lang="en-US" sz="60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6000" dirty="0">
                <a:solidFill>
                  <a:srgbClr val="0000CC"/>
                </a:solidFill>
                <a:latin typeface="Arial" panose="020B0604020202020204" pitchFamily="34" charset="0"/>
                <a:ea typeface="Calibri" pitchFamily="34" charset="0"/>
                <a:cs typeface="Arial" panose="020B0604020202020204" pitchFamily="34" charset="0"/>
              </a:rPr>
              <a:t>To connect two different network architectures such as token ring and Ethernet.</a:t>
            </a:r>
          </a:p>
          <a:p>
            <a:pPr algn="just" eaLnBrk="0" fontAlgn="base" hangingPunct="0">
              <a:spcBef>
                <a:spcPct val="0"/>
              </a:spcBef>
              <a:spcAft>
                <a:spcPct val="0"/>
              </a:spcAft>
            </a:pPr>
            <a:endParaRPr lang="en-US" sz="60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6000" dirty="0">
                <a:solidFill>
                  <a:srgbClr val="0000CC"/>
                </a:solidFill>
                <a:latin typeface="Arial" panose="020B0604020202020204" pitchFamily="34" charset="0"/>
                <a:ea typeface="Calibri" pitchFamily="34" charset="0"/>
                <a:cs typeface="Arial" panose="020B0604020202020204" pitchFamily="34" charset="0"/>
              </a:rPr>
              <a:t>To connect LAN network with Telco company’s office (Known as DTE device). </a:t>
            </a:r>
          </a:p>
          <a:p>
            <a:pPr algn="just" eaLnBrk="0" fontAlgn="base" hangingPunct="0">
              <a:spcBef>
                <a:spcPct val="0"/>
              </a:spcBef>
              <a:spcAft>
                <a:spcPct val="0"/>
              </a:spcAft>
            </a:pPr>
            <a:endParaRPr lang="en-US" sz="6000" dirty="0">
              <a:solidFill>
                <a:srgbClr val="0000CC"/>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n-US" sz="6000" dirty="0">
                <a:solidFill>
                  <a:srgbClr val="0000CC"/>
                </a:solidFill>
                <a:latin typeface="Arial" panose="020B0604020202020204" pitchFamily="34" charset="0"/>
                <a:ea typeface="Calibri" pitchFamily="34" charset="0"/>
                <a:cs typeface="Arial" panose="020B0604020202020204" pitchFamily="34" charset="0"/>
              </a:rPr>
              <a:t>To access DSL services (known as DSL Router).</a:t>
            </a:r>
            <a:endParaRPr lang="en-US" sz="6000" dirty="0">
              <a:solidFill>
                <a:srgbClr val="0000CC"/>
              </a:solidFill>
              <a:latin typeface="Arial" panose="020B0604020202020204" pitchFamily="34" charset="0"/>
              <a:cs typeface="Arial" panose="020B0604020202020204" pitchFamily="34" charset="0"/>
            </a:endParaRPr>
          </a:p>
          <a:p>
            <a:endParaRPr lang="en-US"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940155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C00000"/>
                </a:solidFill>
                <a:latin typeface="Arial Black" panose="020B0A04020102020204" pitchFamily="34" charset="0"/>
              </a:rPr>
              <a:t>Additional Information about Routers</a:t>
            </a:r>
          </a:p>
        </p:txBody>
      </p:sp>
      <p:sp>
        <p:nvSpPr>
          <p:cNvPr id="3" name="Content Placeholder 2"/>
          <p:cNvSpPr>
            <a:spLocks noGrp="1"/>
          </p:cNvSpPr>
          <p:nvPr>
            <p:ph idx="1"/>
          </p:nvPr>
        </p:nvSpPr>
        <p:spPr>
          <a:xfrm>
            <a:off x="457200" y="1417638"/>
            <a:ext cx="8229600" cy="4708525"/>
          </a:xfrm>
        </p:spPr>
        <p:txBody>
          <a:bodyPr>
            <a:normAutofit fontScale="92500" lnSpcReduction="10000"/>
          </a:bodyPr>
          <a:lstStyle/>
          <a:p>
            <a:pPr algn="just"/>
            <a:r>
              <a:rPr lang="en-US" dirty="0">
                <a:solidFill>
                  <a:srgbClr val="0000CC"/>
                </a:solidFill>
              </a:rPr>
              <a:t>Routers make sure data sent over the Internet goes where </a:t>
            </a:r>
            <a:r>
              <a:rPr lang="en-US" dirty="0">
                <a:solidFill>
                  <a:srgbClr val="0EA246"/>
                </a:solidFill>
              </a:rPr>
              <a:t>it needs to go </a:t>
            </a:r>
            <a:r>
              <a:rPr lang="en-US" dirty="0">
                <a:solidFill>
                  <a:srgbClr val="0000CC"/>
                </a:solidFill>
              </a:rPr>
              <a:t>and not where it is not needed. </a:t>
            </a:r>
          </a:p>
          <a:p>
            <a:pPr algn="just"/>
            <a:r>
              <a:rPr lang="en-US" dirty="0">
                <a:solidFill>
                  <a:srgbClr val="0000CC"/>
                </a:solidFill>
              </a:rPr>
              <a:t>Acts like a traffic controller, working to </a:t>
            </a:r>
            <a:r>
              <a:rPr lang="en-US" dirty="0">
                <a:solidFill>
                  <a:srgbClr val="0EA246"/>
                </a:solidFill>
              </a:rPr>
              <a:t>cut down congestion</a:t>
            </a:r>
            <a:r>
              <a:rPr lang="en-US" dirty="0">
                <a:solidFill>
                  <a:srgbClr val="0000CC"/>
                </a:solidFill>
              </a:rPr>
              <a:t> throughout the network and keeps everything </a:t>
            </a:r>
            <a:r>
              <a:rPr lang="en-US" dirty="0">
                <a:solidFill>
                  <a:srgbClr val="0EA246"/>
                </a:solidFill>
              </a:rPr>
              <a:t>flowing smoothly </a:t>
            </a:r>
            <a:r>
              <a:rPr lang="en-US" dirty="0">
                <a:solidFill>
                  <a:srgbClr val="0000CC"/>
                </a:solidFill>
              </a:rPr>
              <a:t>along the best path.</a:t>
            </a:r>
          </a:p>
          <a:p>
            <a:pPr algn="just"/>
            <a:r>
              <a:rPr lang="en-US" dirty="0">
                <a:solidFill>
                  <a:srgbClr val="0000CC"/>
                </a:solidFill>
              </a:rPr>
              <a:t>Routers are the only type of equipment that </a:t>
            </a:r>
            <a:r>
              <a:rPr lang="en-US" dirty="0">
                <a:solidFill>
                  <a:srgbClr val="0EA246"/>
                </a:solidFill>
              </a:rPr>
              <a:t>looks at every single packet</a:t>
            </a:r>
            <a:r>
              <a:rPr lang="en-US" dirty="0">
                <a:solidFill>
                  <a:srgbClr val="0000CC"/>
                </a:solidFill>
              </a:rPr>
              <a:t> passing by on the network.</a:t>
            </a:r>
          </a:p>
          <a:p>
            <a:pPr algn="just"/>
            <a:r>
              <a:rPr lang="en-US" dirty="0">
                <a:solidFill>
                  <a:srgbClr val="0000CC"/>
                </a:solidFill>
              </a:rPr>
              <a:t>Home network router including wireless routers can cost anywhere from $40 to $150 or higher.</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296402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rgbClr val="C00000"/>
                </a:solidFill>
                <a:latin typeface="Arial Black" panose="020B0A04020102020204" pitchFamily="34" charset="0"/>
                <a:cs typeface="Times New Roman" pitchFamily="18" charset="0"/>
              </a:rPr>
              <a:t>Repeater</a:t>
            </a:r>
            <a:endParaRPr lang="en-US"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914400"/>
            <a:ext cx="8229600" cy="5562600"/>
          </a:xfrm>
        </p:spPr>
        <p:txBody>
          <a:bodyPr>
            <a:normAutofit fontScale="85000" lnSpcReduction="10000"/>
          </a:bodyPr>
          <a:lstStyle/>
          <a:p>
            <a:pPr algn="just" fontAlgn="base">
              <a:spcBef>
                <a:spcPct val="0"/>
              </a:spcBef>
              <a:spcAft>
                <a:spcPct val="0"/>
              </a:spcAft>
            </a:pPr>
            <a:r>
              <a:rPr lang="en-IN" dirty="0">
                <a:solidFill>
                  <a:srgbClr val="0000CC"/>
                </a:solidFill>
                <a:latin typeface="Arial" panose="020B0604020202020204" pitchFamily="34" charset="0"/>
                <a:cs typeface="Arial" panose="020B0604020202020204" pitchFamily="34" charset="0"/>
              </a:rPr>
              <a:t>A repeater operates at </a:t>
            </a:r>
            <a:r>
              <a:rPr lang="en-IN" dirty="0">
                <a:solidFill>
                  <a:srgbClr val="0EA246"/>
                </a:solidFill>
                <a:latin typeface="Arial" panose="020B0604020202020204" pitchFamily="34" charset="0"/>
                <a:cs typeface="Arial" panose="020B0604020202020204" pitchFamily="34" charset="0"/>
              </a:rPr>
              <a:t>the physical layer. </a:t>
            </a:r>
          </a:p>
          <a:p>
            <a:pPr algn="just" fontAlgn="base">
              <a:spcBef>
                <a:spcPct val="0"/>
              </a:spcBef>
              <a:spcAft>
                <a:spcPct val="0"/>
              </a:spcAft>
            </a:pPr>
            <a:endParaRPr lang="en-IN" dirty="0">
              <a:solidFill>
                <a:srgbClr val="0000CC"/>
              </a:solidFill>
              <a:latin typeface="Arial" panose="020B0604020202020204" pitchFamily="34" charset="0"/>
              <a:cs typeface="Arial" panose="020B0604020202020204" pitchFamily="34" charset="0"/>
            </a:endParaRPr>
          </a:p>
          <a:p>
            <a:pPr algn="just" fontAlgn="base">
              <a:spcBef>
                <a:spcPct val="0"/>
              </a:spcBef>
              <a:spcAft>
                <a:spcPct val="0"/>
              </a:spcAft>
            </a:pPr>
            <a:r>
              <a:rPr lang="en-IN" dirty="0">
                <a:solidFill>
                  <a:srgbClr val="0000CC"/>
                </a:solidFill>
                <a:latin typeface="Arial" panose="020B0604020202020204" pitchFamily="34" charset="0"/>
                <a:cs typeface="Arial" panose="020B0604020202020204" pitchFamily="34" charset="0"/>
              </a:rPr>
              <a:t>Its job is to </a:t>
            </a:r>
            <a:r>
              <a:rPr lang="en-IN" dirty="0">
                <a:solidFill>
                  <a:srgbClr val="0EA246"/>
                </a:solidFill>
                <a:latin typeface="Arial" panose="020B0604020202020204" pitchFamily="34" charset="0"/>
                <a:cs typeface="Arial" panose="020B0604020202020204" pitchFamily="34" charset="0"/>
              </a:rPr>
              <a:t>regenerate the signal over the same network</a:t>
            </a:r>
            <a:r>
              <a:rPr lang="en-IN" dirty="0">
                <a:solidFill>
                  <a:srgbClr val="0000CC"/>
                </a:solidFill>
                <a:latin typeface="Arial" panose="020B0604020202020204" pitchFamily="34" charset="0"/>
                <a:cs typeface="Arial" panose="020B0604020202020204" pitchFamily="34" charset="0"/>
              </a:rPr>
              <a:t> before the signal becomes </a:t>
            </a:r>
            <a:r>
              <a:rPr lang="en-IN" dirty="0">
                <a:solidFill>
                  <a:srgbClr val="FF0000"/>
                </a:solidFill>
                <a:latin typeface="Arial" panose="020B0604020202020204" pitchFamily="34" charset="0"/>
                <a:cs typeface="Arial" panose="020B0604020202020204" pitchFamily="34" charset="0"/>
              </a:rPr>
              <a:t>too weak </a:t>
            </a:r>
            <a:r>
              <a:rPr lang="en-IN" dirty="0">
                <a:solidFill>
                  <a:srgbClr val="0000CC"/>
                </a:solidFill>
                <a:latin typeface="Arial" panose="020B0604020202020204" pitchFamily="34" charset="0"/>
                <a:cs typeface="Arial" panose="020B0604020202020204" pitchFamily="34" charset="0"/>
              </a:rPr>
              <a:t>or corrupted so as to extend the length to which the signal can be transmitted over the same network. </a:t>
            </a:r>
          </a:p>
          <a:p>
            <a:pPr algn="just" fontAlgn="base">
              <a:spcBef>
                <a:spcPct val="0"/>
              </a:spcBef>
              <a:spcAft>
                <a:spcPct val="0"/>
              </a:spcAft>
            </a:pPr>
            <a:endParaRPr lang="en-IN" dirty="0">
              <a:solidFill>
                <a:srgbClr val="0000CC"/>
              </a:solidFill>
              <a:latin typeface="Arial" panose="020B0604020202020204" pitchFamily="34" charset="0"/>
              <a:cs typeface="Arial" panose="020B0604020202020204" pitchFamily="34" charset="0"/>
            </a:endParaRPr>
          </a:p>
          <a:p>
            <a:pPr algn="just" fontAlgn="base">
              <a:spcBef>
                <a:spcPct val="0"/>
              </a:spcBef>
              <a:spcAft>
                <a:spcPct val="0"/>
              </a:spcAft>
            </a:pPr>
            <a:r>
              <a:rPr lang="en-IN" dirty="0">
                <a:solidFill>
                  <a:srgbClr val="0000CC"/>
                </a:solidFill>
                <a:latin typeface="Arial" panose="020B0604020202020204" pitchFamily="34" charset="0"/>
                <a:cs typeface="Arial" panose="020B0604020202020204" pitchFamily="34" charset="0"/>
              </a:rPr>
              <a:t>An important point to be noted about repeaters is </a:t>
            </a:r>
            <a:r>
              <a:rPr lang="en-IN" dirty="0">
                <a:solidFill>
                  <a:srgbClr val="0EA246"/>
                </a:solidFill>
                <a:latin typeface="Arial" panose="020B0604020202020204" pitchFamily="34" charset="0"/>
                <a:cs typeface="Arial" panose="020B0604020202020204" pitchFamily="34" charset="0"/>
              </a:rPr>
              <a:t>that they do not amplify the signal</a:t>
            </a:r>
            <a:r>
              <a:rPr lang="en-IN" dirty="0">
                <a:solidFill>
                  <a:srgbClr val="0000CC"/>
                </a:solidFill>
                <a:latin typeface="Arial" panose="020B0604020202020204" pitchFamily="34" charset="0"/>
                <a:cs typeface="Arial" panose="020B0604020202020204" pitchFamily="34" charset="0"/>
              </a:rPr>
              <a:t>. </a:t>
            </a:r>
          </a:p>
          <a:p>
            <a:pPr algn="just" fontAlgn="base">
              <a:spcBef>
                <a:spcPct val="0"/>
              </a:spcBef>
              <a:spcAft>
                <a:spcPct val="0"/>
              </a:spcAft>
            </a:pPr>
            <a:endParaRPr lang="en-IN" dirty="0">
              <a:solidFill>
                <a:srgbClr val="0000CC"/>
              </a:solidFill>
              <a:latin typeface="Arial" panose="020B0604020202020204" pitchFamily="34" charset="0"/>
              <a:cs typeface="Arial" panose="020B0604020202020204" pitchFamily="34" charset="0"/>
            </a:endParaRPr>
          </a:p>
          <a:p>
            <a:pPr algn="just" fontAlgn="base">
              <a:spcBef>
                <a:spcPct val="0"/>
              </a:spcBef>
              <a:spcAft>
                <a:spcPct val="0"/>
              </a:spcAft>
            </a:pPr>
            <a:r>
              <a:rPr lang="en-IN" dirty="0">
                <a:solidFill>
                  <a:srgbClr val="0000CC"/>
                </a:solidFill>
                <a:latin typeface="Arial" panose="020B0604020202020204" pitchFamily="34" charset="0"/>
                <a:cs typeface="Arial" panose="020B0604020202020204" pitchFamily="34" charset="0"/>
              </a:rPr>
              <a:t>When the signal becomes weak, they copy the signal bit by bit and </a:t>
            </a:r>
            <a:r>
              <a:rPr lang="en-IN" dirty="0">
                <a:solidFill>
                  <a:srgbClr val="0EA246"/>
                </a:solidFill>
                <a:latin typeface="Arial" panose="020B0604020202020204" pitchFamily="34" charset="0"/>
                <a:cs typeface="Arial" panose="020B0604020202020204" pitchFamily="34" charset="0"/>
              </a:rPr>
              <a:t>regenerate it </a:t>
            </a:r>
            <a:r>
              <a:rPr lang="en-IN" dirty="0">
                <a:solidFill>
                  <a:srgbClr val="0000CC"/>
                </a:solidFill>
                <a:latin typeface="Arial" panose="020B0604020202020204" pitchFamily="34" charset="0"/>
                <a:cs typeface="Arial" panose="020B0604020202020204" pitchFamily="34" charset="0"/>
              </a:rPr>
              <a:t>at the original strength. It is a 2 port device.</a:t>
            </a:r>
            <a:endParaRPr lang="en-US" dirty="0">
              <a:solidFill>
                <a:srgbClr val="0000CC"/>
              </a:solidFill>
              <a:latin typeface="Arial" panose="020B0604020202020204" pitchFamily="34" charset="0"/>
              <a:cs typeface="Arial" panose="020B0604020202020204" pitchFamily="34" charset="0"/>
            </a:endParaRPr>
          </a:p>
          <a:p>
            <a:endParaRPr lang="en-US" dirty="0">
              <a:solidFill>
                <a:srgbClr val="0000CC"/>
              </a:solidFill>
              <a:latin typeface="Arial" panose="020B0604020202020204" pitchFamily="34" charset="0"/>
              <a:cs typeface="Arial" panose="020B0604020202020204" pitchFamily="34" charset="0"/>
            </a:endParaRPr>
          </a:p>
        </p:txBody>
      </p:sp>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664643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3200" dirty="0">
                <a:solidFill>
                  <a:srgbClr val="C00000"/>
                </a:solidFill>
                <a:latin typeface="Arial Black" panose="020B0A04020102020204" pitchFamily="34" charset="0"/>
              </a:rPr>
              <a:t>What is a Gateway?</a:t>
            </a:r>
          </a:p>
        </p:txBody>
      </p:sp>
      <p:sp>
        <p:nvSpPr>
          <p:cNvPr id="3" name="Content Placeholder 2"/>
          <p:cNvSpPr>
            <a:spLocks noGrp="1"/>
          </p:cNvSpPr>
          <p:nvPr>
            <p:ph idx="1"/>
          </p:nvPr>
        </p:nvSpPr>
        <p:spPr/>
        <p:txBody>
          <a:bodyPr/>
          <a:lstStyle/>
          <a:p>
            <a:pPr algn="just"/>
            <a:r>
              <a:rPr lang="en-US" dirty="0">
                <a:solidFill>
                  <a:srgbClr val="0000CC"/>
                </a:solidFill>
              </a:rPr>
              <a:t>A communication device that provides a </a:t>
            </a:r>
            <a:r>
              <a:rPr lang="en-US" dirty="0">
                <a:solidFill>
                  <a:srgbClr val="0EA246"/>
                </a:solidFill>
              </a:rPr>
              <a:t>remote network with connectivity </a:t>
            </a:r>
            <a:r>
              <a:rPr lang="en-US" dirty="0">
                <a:solidFill>
                  <a:srgbClr val="0000CC"/>
                </a:solidFill>
              </a:rPr>
              <a:t>to the host network. </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774030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How a Gateway Works</a:t>
            </a:r>
          </a:p>
        </p:txBody>
      </p:sp>
      <p:sp>
        <p:nvSpPr>
          <p:cNvPr id="3" name="Content Placeholder 2"/>
          <p:cNvSpPr>
            <a:spLocks noGrp="1"/>
          </p:cNvSpPr>
          <p:nvPr>
            <p:ph idx="1"/>
          </p:nvPr>
        </p:nvSpPr>
        <p:spPr/>
        <p:txBody>
          <a:bodyPr>
            <a:normAutofit/>
          </a:bodyPr>
          <a:lstStyle/>
          <a:p>
            <a:pPr algn="just"/>
            <a:r>
              <a:rPr lang="en-US" dirty="0">
                <a:solidFill>
                  <a:srgbClr val="0000CC"/>
                </a:solidFill>
              </a:rPr>
              <a:t>The gateway node acts like a </a:t>
            </a:r>
            <a:r>
              <a:rPr lang="en-US" dirty="0">
                <a:solidFill>
                  <a:srgbClr val="0EA246"/>
                </a:solidFill>
              </a:rPr>
              <a:t>proxy server and firewall </a:t>
            </a:r>
          </a:p>
          <a:p>
            <a:pPr algn="just"/>
            <a:r>
              <a:rPr lang="en-US" dirty="0">
                <a:solidFill>
                  <a:srgbClr val="0000CC"/>
                </a:solidFill>
              </a:rPr>
              <a:t>The gateway </a:t>
            </a:r>
            <a:r>
              <a:rPr lang="en-US" dirty="0">
                <a:solidFill>
                  <a:srgbClr val="0EA246"/>
                </a:solidFill>
              </a:rPr>
              <a:t>uses forwarding tables </a:t>
            </a:r>
            <a:r>
              <a:rPr lang="en-US" dirty="0">
                <a:solidFill>
                  <a:srgbClr val="0000CC"/>
                </a:solidFill>
              </a:rPr>
              <a:t>to determine where packet are to be sent</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929289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Gateway Diagram</a:t>
            </a:r>
          </a:p>
        </p:txBody>
      </p:sp>
      <p:pic>
        <p:nvPicPr>
          <p:cNvPr id="4" name="Picture 3"/>
          <p:cNvPicPr>
            <a:picLocks noChangeAspect="1"/>
          </p:cNvPicPr>
          <p:nvPr/>
        </p:nvPicPr>
        <p:blipFill>
          <a:blip r:embed="rId2"/>
          <a:stretch>
            <a:fillRect/>
          </a:stretch>
        </p:blipFill>
        <p:spPr>
          <a:xfrm>
            <a:off x="485775" y="1417638"/>
            <a:ext cx="8172450" cy="5001461"/>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974020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IN" sz="3600" b="1" dirty="0">
                <a:solidFill>
                  <a:srgbClr val="C00000"/>
                </a:solidFill>
                <a:latin typeface="Arial Black" panose="020B0A04020102020204" pitchFamily="34" charset="0"/>
                <a:cs typeface="Arial" panose="020B0604020202020204" pitchFamily="34" charset="0"/>
              </a:rPr>
              <a:t> Gateway</a:t>
            </a:r>
            <a:endParaRPr lang="en-US" sz="36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838200"/>
            <a:ext cx="8382000" cy="5791200"/>
          </a:xfrm>
        </p:spPr>
        <p:txBody>
          <a:bodyPr>
            <a:normAutofit fontScale="40000" lnSpcReduction="20000"/>
          </a:bodyPr>
          <a:lstStyle/>
          <a:p>
            <a:pPr marL="0" indent="0" algn="just" fontAlgn="base">
              <a:spcBef>
                <a:spcPts val="600"/>
              </a:spcBef>
              <a:buNone/>
            </a:pPr>
            <a:r>
              <a:rPr lang="en-IN" sz="5500" b="1" dirty="0">
                <a:solidFill>
                  <a:srgbClr val="0000CC"/>
                </a:solidFill>
                <a:latin typeface="Arial" panose="020B0604020202020204" pitchFamily="34" charset="0"/>
                <a:cs typeface="Arial" panose="020B0604020202020204" pitchFamily="34" charset="0"/>
              </a:rPr>
              <a:t> Gateway </a:t>
            </a:r>
            <a:r>
              <a:rPr lang="en-IN" sz="5500" dirty="0">
                <a:solidFill>
                  <a:srgbClr val="0000CC"/>
                </a:solidFill>
                <a:latin typeface="Arial" panose="020B0604020202020204" pitchFamily="34" charset="0"/>
                <a:cs typeface="Arial" panose="020B0604020202020204" pitchFamily="34" charset="0"/>
              </a:rPr>
              <a:t>–</a:t>
            </a:r>
          </a:p>
          <a:p>
            <a:pPr algn="just" fontAlgn="base">
              <a:spcBef>
                <a:spcPts val="600"/>
              </a:spcBef>
            </a:pPr>
            <a:r>
              <a:rPr lang="en-IN" sz="5500" dirty="0">
                <a:solidFill>
                  <a:srgbClr val="0000CC"/>
                </a:solidFill>
                <a:latin typeface="Arial" panose="020B0604020202020204" pitchFamily="34" charset="0"/>
                <a:cs typeface="Arial" panose="020B0604020202020204" pitchFamily="34" charset="0"/>
              </a:rPr>
              <a:t>A gateway, as the name suggests, is a </a:t>
            </a:r>
            <a:r>
              <a:rPr lang="en-IN" sz="5500" dirty="0">
                <a:solidFill>
                  <a:srgbClr val="0EA246"/>
                </a:solidFill>
                <a:latin typeface="Arial" panose="020B0604020202020204" pitchFamily="34" charset="0"/>
                <a:cs typeface="Arial" panose="020B0604020202020204" pitchFamily="34" charset="0"/>
              </a:rPr>
              <a:t>passage to connect two networks together</a:t>
            </a:r>
            <a:r>
              <a:rPr lang="en-IN" sz="5500" dirty="0">
                <a:solidFill>
                  <a:srgbClr val="0000CC"/>
                </a:solidFill>
                <a:latin typeface="Arial" panose="020B0604020202020204" pitchFamily="34" charset="0"/>
                <a:cs typeface="Arial" panose="020B0604020202020204" pitchFamily="34" charset="0"/>
              </a:rPr>
              <a:t> that may work upon different networking models.</a:t>
            </a:r>
          </a:p>
          <a:p>
            <a:pPr algn="just" fontAlgn="base">
              <a:spcBef>
                <a:spcPts val="600"/>
              </a:spcBef>
            </a:pPr>
            <a:r>
              <a:rPr lang="en-IN" sz="5500" dirty="0">
                <a:solidFill>
                  <a:srgbClr val="0000CC"/>
                </a:solidFill>
                <a:latin typeface="Arial" panose="020B0604020202020204" pitchFamily="34" charset="0"/>
                <a:cs typeface="Arial" panose="020B0604020202020204" pitchFamily="34" charset="0"/>
              </a:rPr>
              <a:t>They basically work as the messenger agents that take data from one system, </a:t>
            </a:r>
            <a:r>
              <a:rPr lang="en-IN" sz="5500" dirty="0">
                <a:solidFill>
                  <a:srgbClr val="0EA246"/>
                </a:solidFill>
                <a:latin typeface="Arial" panose="020B0604020202020204" pitchFamily="34" charset="0"/>
                <a:cs typeface="Arial" panose="020B0604020202020204" pitchFamily="34" charset="0"/>
              </a:rPr>
              <a:t>interpret it, and transfer it </a:t>
            </a:r>
            <a:r>
              <a:rPr lang="en-IN" sz="5500" dirty="0">
                <a:solidFill>
                  <a:srgbClr val="0000CC"/>
                </a:solidFill>
                <a:latin typeface="Arial" panose="020B0604020202020204" pitchFamily="34" charset="0"/>
                <a:cs typeface="Arial" panose="020B0604020202020204" pitchFamily="34" charset="0"/>
              </a:rPr>
              <a:t>to another system. </a:t>
            </a:r>
          </a:p>
          <a:p>
            <a:pPr algn="just" fontAlgn="base">
              <a:spcBef>
                <a:spcPts val="600"/>
              </a:spcBef>
            </a:pPr>
            <a:r>
              <a:rPr lang="en-IN" sz="5500" dirty="0">
                <a:solidFill>
                  <a:srgbClr val="0000CC"/>
                </a:solidFill>
                <a:latin typeface="Arial" panose="020B0604020202020204" pitchFamily="34" charset="0"/>
                <a:cs typeface="Arial" panose="020B0604020202020204" pitchFamily="34" charset="0"/>
              </a:rPr>
              <a:t>Gateways are also called </a:t>
            </a:r>
            <a:r>
              <a:rPr lang="en-IN" sz="5500" dirty="0">
                <a:solidFill>
                  <a:srgbClr val="0EA246"/>
                </a:solidFill>
                <a:latin typeface="Arial" panose="020B0604020202020204" pitchFamily="34" charset="0"/>
                <a:cs typeface="Arial" panose="020B0604020202020204" pitchFamily="34" charset="0"/>
              </a:rPr>
              <a:t>protocol converters </a:t>
            </a:r>
            <a:r>
              <a:rPr lang="en-IN" sz="5500" dirty="0">
                <a:solidFill>
                  <a:srgbClr val="0000CC"/>
                </a:solidFill>
                <a:latin typeface="Arial" panose="020B0604020202020204" pitchFamily="34" charset="0"/>
                <a:cs typeface="Arial" panose="020B0604020202020204" pitchFamily="34" charset="0"/>
              </a:rPr>
              <a:t>and can operate at </a:t>
            </a:r>
            <a:r>
              <a:rPr lang="en-IN" sz="5500" dirty="0">
                <a:solidFill>
                  <a:srgbClr val="0EA246"/>
                </a:solidFill>
                <a:latin typeface="Arial" panose="020B0604020202020204" pitchFamily="34" charset="0"/>
                <a:cs typeface="Arial" panose="020B0604020202020204" pitchFamily="34" charset="0"/>
              </a:rPr>
              <a:t>any network layer. </a:t>
            </a:r>
            <a:r>
              <a:rPr lang="en-IN" sz="5500" dirty="0">
                <a:solidFill>
                  <a:srgbClr val="0000CC"/>
                </a:solidFill>
                <a:latin typeface="Arial" panose="020B0604020202020204" pitchFamily="34" charset="0"/>
                <a:cs typeface="Arial" panose="020B0604020202020204" pitchFamily="34" charset="0"/>
              </a:rPr>
              <a:t>Gateways are generally </a:t>
            </a:r>
            <a:r>
              <a:rPr lang="en-IN" sz="5500" dirty="0">
                <a:solidFill>
                  <a:srgbClr val="FF0000"/>
                </a:solidFill>
                <a:latin typeface="Arial" panose="020B0604020202020204" pitchFamily="34" charset="0"/>
                <a:cs typeface="Arial" panose="020B0604020202020204" pitchFamily="34" charset="0"/>
              </a:rPr>
              <a:t>more complex </a:t>
            </a:r>
            <a:r>
              <a:rPr lang="en-IN" sz="5500" dirty="0">
                <a:solidFill>
                  <a:srgbClr val="0000CC"/>
                </a:solidFill>
                <a:latin typeface="Arial" panose="020B0604020202020204" pitchFamily="34" charset="0"/>
                <a:cs typeface="Arial" panose="020B0604020202020204" pitchFamily="34" charset="0"/>
              </a:rPr>
              <a:t>than switch or router.</a:t>
            </a:r>
          </a:p>
          <a:p>
            <a:pPr algn="just" fontAlgn="base">
              <a:spcBef>
                <a:spcPts val="600"/>
              </a:spcBef>
            </a:pPr>
            <a:endParaRPr lang="en-IN" sz="5500" dirty="0">
              <a:solidFill>
                <a:srgbClr val="0000CC"/>
              </a:solidFill>
              <a:latin typeface="Arial" panose="020B0604020202020204" pitchFamily="34" charset="0"/>
              <a:cs typeface="Arial" panose="020B0604020202020204" pitchFamily="34" charset="0"/>
            </a:endParaRPr>
          </a:p>
          <a:p>
            <a:pPr marL="0" indent="0" algn="just" fontAlgn="base">
              <a:spcBef>
                <a:spcPts val="600"/>
              </a:spcBef>
              <a:buNone/>
            </a:pPr>
            <a:r>
              <a:rPr lang="en-IN" sz="5500" b="1" dirty="0" err="1">
                <a:solidFill>
                  <a:srgbClr val="0000CC"/>
                </a:solidFill>
                <a:latin typeface="Arial" panose="020B0604020202020204" pitchFamily="34" charset="0"/>
                <a:cs typeface="Arial" panose="020B0604020202020204" pitchFamily="34" charset="0"/>
              </a:rPr>
              <a:t>Brouter</a:t>
            </a:r>
            <a:r>
              <a:rPr lang="en-IN" sz="5500" b="1" dirty="0">
                <a:solidFill>
                  <a:srgbClr val="0000CC"/>
                </a:solidFill>
                <a:latin typeface="Arial" panose="020B0604020202020204" pitchFamily="34" charset="0"/>
                <a:cs typeface="Arial" panose="020B0604020202020204" pitchFamily="34" charset="0"/>
              </a:rPr>
              <a:t> </a:t>
            </a:r>
            <a:r>
              <a:rPr lang="en-IN" sz="5500" dirty="0">
                <a:solidFill>
                  <a:srgbClr val="0000CC"/>
                </a:solidFill>
                <a:latin typeface="Arial" panose="020B0604020202020204" pitchFamily="34" charset="0"/>
                <a:cs typeface="Arial" panose="020B0604020202020204" pitchFamily="34" charset="0"/>
              </a:rPr>
              <a:t>–</a:t>
            </a:r>
          </a:p>
          <a:p>
            <a:pPr algn="just" fontAlgn="base">
              <a:spcBef>
                <a:spcPts val="600"/>
              </a:spcBef>
            </a:pPr>
            <a:endParaRPr lang="en-IN" sz="5500" dirty="0">
              <a:solidFill>
                <a:srgbClr val="0000CC"/>
              </a:solidFill>
              <a:latin typeface="Arial" panose="020B0604020202020204" pitchFamily="34" charset="0"/>
              <a:cs typeface="Arial" panose="020B0604020202020204" pitchFamily="34" charset="0"/>
            </a:endParaRPr>
          </a:p>
          <a:p>
            <a:pPr algn="just" fontAlgn="base">
              <a:spcBef>
                <a:spcPts val="600"/>
              </a:spcBef>
            </a:pPr>
            <a:r>
              <a:rPr lang="en-IN" sz="5500" dirty="0">
                <a:solidFill>
                  <a:srgbClr val="0000CC"/>
                </a:solidFill>
                <a:latin typeface="Arial" panose="020B0604020202020204" pitchFamily="34" charset="0"/>
                <a:cs typeface="Arial" panose="020B0604020202020204" pitchFamily="34" charset="0"/>
              </a:rPr>
              <a:t>It is also known as bridging router is a device which </a:t>
            </a:r>
            <a:r>
              <a:rPr lang="en-IN" sz="5500" dirty="0">
                <a:solidFill>
                  <a:srgbClr val="0EA246"/>
                </a:solidFill>
                <a:latin typeface="Arial" panose="020B0604020202020204" pitchFamily="34" charset="0"/>
                <a:cs typeface="Arial" panose="020B0604020202020204" pitchFamily="34" charset="0"/>
              </a:rPr>
              <a:t>combines features</a:t>
            </a:r>
            <a:r>
              <a:rPr lang="en-IN" sz="5500" dirty="0">
                <a:solidFill>
                  <a:srgbClr val="0000CC"/>
                </a:solidFill>
                <a:latin typeface="Arial" panose="020B0604020202020204" pitchFamily="34" charset="0"/>
                <a:cs typeface="Arial" panose="020B0604020202020204" pitchFamily="34" charset="0"/>
              </a:rPr>
              <a:t> of both bridge and router. </a:t>
            </a:r>
          </a:p>
          <a:p>
            <a:pPr algn="just" fontAlgn="base">
              <a:spcBef>
                <a:spcPts val="600"/>
              </a:spcBef>
            </a:pPr>
            <a:r>
              <a:rPr lang="en-IN" sz="5500" dirty="0">
                <a:solidFill>
                  <a:srgbClr val="0000CC"/>
                </a:solidFill>
                <a:latin typeface="Arial" panose="020B0604020202020204" pitchFamily="34" charset="0"/>
                <a:cs typeface="Arial" panose="020B0604020202020204" pitchFamily="34" charset="0"/>
              </a:rPr>
              <a:t>It can work either at </a:t>
            </a:r>
            <a:r>
              <a:rPr lang="en-IN" sz="5500" dirty="0">
                <a:solidFill>
                  <a:srgbClr val="00B050"/>
                </a:solidFill>
                <a:latin typeface="Arial" panose="020B0604020202020204" pitchFamily="34" charset="0"/>
                <a:cs typeface="Arial" panose="020B0604020202020204" pitchFamily="34" charset="0"/>
              </a:rPr>
              <a:t>data link layer or at network layer</a:t>
            </a:r>
            <a:r>
              <a:rPr lang="en-IN" sz="5500" dirty="0">
                <a:solidFill>
                  <a:srgbClr val="0000CC"/>
                </a:solidFill>
                <a:latin typeface="Arial" panose="020B0604020202020204" pitchFamily="34" charset="0"/>
                <a:cs typeface="Arial" panose="020B0604020202020204" pitchFamily="34" charset="0"/>
              </a:rPr>
              <a:t>. </a:t>
            </a:r>
          </a:p>
          <a:p>
            <a:pPr algn="just" fontAlgn="base">
              <a:spcBef>
                <a:spcPts val="600"/>
              </a:spcBef>
            </a:pPr>
            <a:r>
              <a:rPr lang="en-IN" sz="5500" dirty="0">
                <a:solidFill>
                  <a:srgbClr val="0000CC"/>
                </a:solidFill>
                <a:latin typeface="Arial" panose="020B0604020202020204" pitchFamily="34" charset="0"/>
                <a:cs typeface="Arial" panose="020B0604020202020204" pitchFamily="34" charset="0"/>
              </a:rPr>
              <a:t>Working as router, it is capable of </a:t>
            </a:r>
            <a:r>
              <a:rPr lang="en-IN" sz="5500" dirty="0">
                <a:solidFill>
                  <a:srgbClr val="0EA246"/>
                </a:solidFill>
                <a:latin typeface="Arial" panose="020B0604020202020204" pitchFamily="34" charset="0"/>
                <a:cs typeface="Arial" panose="020B0604020202020204" pitchFamily="34" charset="0"/>
              </a:rPr>
              <a:t>routing packets </a:t>
            </a:r>
            <a:r>
              <a:rPr lang="en-IN" sz="5500" dirty="0">
                <a:solidFill>
                  <a:srgbClr val="0000CC"/>
                </a:solidFill>
                <a:latin typeface="Arial" panose="020B0604020202020204" pitchFamily="34" charset="0"/>
                <a:cs typeface="Arial" panose="020B0604020202020204" pitchFamily="34" charset="0"/>
              </a:rPr>
              <a:t>across networks and working as bridge, it is capable of </a:t>
            </a:r>
            <a:r>
              <a:rPr lang="en-IN" sz="5500" dirty="0">
                <a:solidFill>
                  <a:srgbClr val="0EA246"/>
                </a:solidFill>
                <a:latin typeface="Arial" panose="020B0604020202020204" pitchFamily="34" charset="0"/>
                <a:cs typeface="Arial" panose="020B0604020202020204" pitchFamily="34" charset="0"/>
              </a:rPr>
              <a:t>filtering</a:t>
            </a:r>
            <a:r>
              <a:rPr lang="en-IN" sz="5500" dirty="0">
                <a:solidFill>
                  <a:srgbClr val="0000CC"/>
                </a:solidFill>
                <a:latin typeface="Arial" panose="020B0604020202020204" pitchFamily="34" charset="0"/>
                <a:cs typeface="Arial" panose="020B0604020202020204" pitchFamily="34" charset="0"/>
              </a:rPr>
              <a:t> local area network traffic. </a:t>
            </a:r>
          </a:p>
          <a:p>
            <a:endParaRPr lang="en-US"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242576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C00000"/>
                </a:solidFill>
                <a:latin typeface="Arial Black" panose="020B0A04020102020204" pitchFamily="34" charset="0"/>
              </a:rPr>
              <a:t>Additional Information about Gateways</a:t>
            </a:r>
          </a:p>
        </p:txBody>
      </p:sp>
      <p:sp>
        <p:nvSpPr>
          <p:cNvPr id="3" name="Content Placeholder 2"/>
          <p:cNvSpPr>
            <a:spLocks noGrp="1"/>
          </p:cNvSpPr>
          <p:nvPr>
            <p:ph idx="1"/>
          </p:nvPr>
        </p:nvSpPr>
        <p:spPr/>
        <p:txBody>
          <a:bodyPr>
            <a:normAutofit/>
          </a:bodyPr>
          <a:lstStyle/>
          <a:p>
            <a:pPr algn="just"/>
            <a:r>
              <a:rPr lang="en-US" sz="2800" dirty="0">
                <a:solidFill>
                  <a:srgbClr val="0000CC"/>
                </a:solidFill>
              </a:rPr>
              <a:t>On the Internet a node or </a:t>
            </a:r>
            <a:r>
              <a:rPr lang="en-US" sz="2800" dirty="0">
                <a:solidFill>
                  <a:srgbClr val="FF0000"/>
                </a:solidFill>
              </a:rPr>
              <a:t>stopping point </a:t>
            </a:r>
            <a:r>
              <a:rPr lang="en-US" sz="2800" dirty="0">
                <a:solidFill>
                  <a:srgbClr val="0000CC"/>
                </a:solidFill>
              </a:rPr>
              <a:t>can be a gateway. </a:t>
            </a:r>
          </a:p>
          <a:p>
            <a:pPr algn="just"/>
            <a:r>
              <a:rPr lang="en-US" sz="2800" dirty="0">
                <a:solidFill>
                  <a:srgbClr val="0000CC"/>
                </a:solidFill>
              </a:rPr>
              <a:t>The computers </a:t>
            </a:r>
            <a:r>
              <a:rPr lang="en-US" sz="2800" dirty="0">
                <a:solidFill>
                  <a:srgbClr val="FF0000"/>
                </a:solidFill>
              </a:rPr>
              <a:t>controlling traffic </a:t>
            </a:r>
            <a:r>
              <a:rPr lang="en-US" sz="2800" dirty="0">
                <a:solidFill>
                  <a:srgbClr val="0000CC"/>
                </a:solidFill>
              </a:rPr>
              <a:t>within a network are gateway nodes. </a:t>
            </a:r>
          </a:p>
          <a:p>
            <a:pPr algn="just"/>
            <a:r>
              <a:rPr lang="en-US" sz="2800" dirty="0">
                <a:solidFill>
                  <a:srgbClr val="0000CC"/>
                </a:solidFill>
              </a:rPr>
              <a:t>A gateway is also associated with a router.</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871588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b="1" dirty="0">
                <a:solidFill>
                  <a:srgbClr val="C00000"/>
                </a:solidFill>
                <a:latin typeface="Arial Black" panose="020B0A04020102020204" pitchFamily="34" charset="0"/>
                <a:cs typeface="Times New Roman" pitchFamily="18" charset="0"/>
              </a:rPr>
              <a:t>Definition of Computer Networks</a:t>
            </a:r>
            <a:endParaRPr lang="en-US" sz="32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990600"/>
            <a:ext cx="8229600" cy="5135563"/>
          </a:xfrm>
        </p:spPr>
        <p:txBody>
          <a:bodyPr>
            <a:normAutofit/>
          </a:bodyPr>
          <a:lstStyle/>
          <a:p>
            <a:pPr algn="just"/>
            <a:r>
              <a:rPr lang="en-US" sz="2800" dirty="0">
                <a:solidFill>
                  <a:srgbClr val="0000CC"/>
                </a:solidFill>
              </a:rPr>
              <a:t>A Computer networks is a collection of </a:t>
            </a:r>
            <a:r>
              <a:rPr lang="en-US" sz="2800" dirty="0">
                <a:solidFill>
                  <a:srgbClr val="00B050"/>
                </a:solidFill>
              </a:rPr>
              <a:t>nodes</a:t>
            </a:r>
            <a:r>
              <a:rPr lang="en-US" sz="2800" dirty="0">
                <a:solidFill>
                  <a:srgbClr val="0000CC"/>
                </a:solidFill>
              </a:rPr>
              <a:t> or </a:t>
            </a:r>
            <a:r>
              <a:rPr lang="en-US" sz="2800" dirty="0">
                <a:solidFill>
                  <a:srgbClr val="FF0000"/>
                </a:solidFill>
              </a:rPr>
              <a:t>computers</a:t>
            </a:r>
            <a:r>
              <a:rPr lang="en-US" sz="2800" dirty="0">
                <a:solidFill>
                  <a:srgbClr val="0000CC"/>
                </a:solidFill>
              </a:rPr>
              <a:t> or </a:t>
            </a:r>
            <a:r>
              <a:rPr lang="en-US" sz="2800" dirty="0">
                <a:solidFill>
                  <a:srgbClr val="AB01AF"/>
                </a:solidFill>
              </a:rPr>
              <a:t>systems and devices </a:t>
            </a:r>
            <a:r>
              <a:rPr lang="en-US" sz="2800" dirty="0">
                <a:solidFill>
                  <a:srgbClr val="0000CC"/>
                </a:solidFill>
              </a:rPr>
              <a:t>connected  together through communication devices  and  transmission media </a:t>
            </a:r>
          </a:p>
          <a:p>
            <a:endParaRPr lang="en-US" sz="2800" dirty="0">
              <a:solidFill>
                <a:srgbClr val="0000CC"/>
              </a:solidFill>
            </a:endParaRPr>
          </a:p>
        </p:txBody>
      </p:sp>
      <p:pic>
        <p:nvPicPr>
          <p:cNvPr id="4" name="Picture 3" descr="C:\Users\Sayee Kumar\Desktop\Networks\images\comp.png"/>
          <p:cNvPicPr>
            <a:picLocks noChangeAspect="1" noChangeArrowheads="1"/>
          </p:cNvPicPr>
          <p:nvPr/>
        </p:nvPicPr>
        <p:blipFill>
          <a:blip r:embed="rId2"/>
          <a:srcRect/>
          <a:stretch>
            <a:fillRect/>
          </a:stretch>
        </p:blipFill>
        <p:spPr bwMode="auto">
          <a:xfrm>
            <a:off x="762000" y="3048001"/>
            <a:ext cx="2161573" cy="1360202"/>
          </a:xfrm>
          <a:prstGeom prst="rect">
            <a:avLst/>
          </a:prstGeom>
          <a:noFill/>
        </p:spPr>
      </p:pic>
      <p:pic>
        <p:nvPicPr>
          <p:cNvPr id="5" name="Picture 4" descr="C:\Users\Sayee Kumar\Desktop\Networks\images\print.jpg"/>
          <p:cNvPicPr>
            <a:picLocks noChangeAspect="1" noChangeArrowheads="1"/>
          </p:cNvPicPr>
          <p:nvPr/>
        </p:nvPicPr>
        <p:blipFill>
          <a:blip r:embed="rId3"/>
          <a:srcRect/>
          <a:stretch>
            <a:fillRect/>
          </a:stretch>
        </p:blipFill>
        <p:spPr bwMode="auto">
          <a:xfrm>
            <a:off x="3399744" y="3048001"/>
            <a:ext cx="1518234" cy="1360202"/>
          </a:xfrm>
          <a:prstGeom prst="rect">
            <a:avLst/>
          </a:prstGeom>
          <a:noFill/>
        </p:spPr>
      </p:pic>
      <p:pic>
        <p:nvPicPr>
          <p:cNvPr id="6" name="Picture 5" descr="C:\Users\Sayee Kumar\Desktop\Networks\images\plotter.png"/>
          <p:cNvPicPr>
            <a:picLocks noChangeAspect="1" noChangeArrowheads="1"/>
          </p:cNvPicPr>
          <p:nvPr/>
        </p:nvPicPr>
        <p:blipFill>
          <a:blip r:embed="rId4" cstate="print"/>
          <a:srcRect/>
          <a:stretch>
            <a:fillRect/>
          </a:stretch>
        </p:blipFill>
        <p:spPr bwMode="auto">
          <a:xfrm>
            <a:off x="5069805" y="3048001"/>
            <a:ext cx="1744306" cy="1360202"/>
          </a:xfrm>
          <a:prstGeom prst="rect">
            <a:avLst/>
          </a:prstGeom>
          <a:noFill/>
        </p:spPr>
      </p:pic>
      <p:pic>
        <p:nvPicPr>
          <p:cNvPr id="7" name="Picture 6" descr="C:\Users\Sayee Kumar\Desktop\Networks\images\scanner.png"/>
          <p:cNvPicPr>
            <a:picLocks noChangeAspect="1" noChangeArrowheads="1"/>
          </p:cNvPicPr>
          <p:nvPr/>
        </p:nvPicPr>
        <p:blipFill>
          <a:blip r:embed="rId5" cstate="print"/>
          <a:srcRect/>
          <a:stretch>
            <a:fillRect/>
          </a:stretch>
        </p:blipFill>
        <p:spPr bwMode="auto">
          <a:xfrm>
            <a:off x="6965938" y="3048001"/>
            <a:ext cx="1872689" cy="1360202"/>
          </a:xfrm>
          <a:prstGeom prst="rect">
            <a:avLst/>
          </a:prstGeom>
          <a:noFill/>
        </p:spPr>
      </p:pic>
      <p:sp>
        <p:nvSpPr>
          <p:cNvPr id="8" name="Rectangle 7"/>
          <p:cNvSpPr/>
          <p:nvPr/>
        </p:nvSpPr>
        <p:spPr>
          <a:xfrm>
            <a:off x="1898814" y="4859204"/>
            <a:ext cx="1601721" cy="369332"/>
          </a:xfrm>
          <a:prstGeom prst="rect">
            <a:avLst/>
          </a:prstGeom>
        </p:spPr>
        <p:txBody>
          <a:bodyPr wrap="none">
            <a:spAutoFit/>
          </a:bodyPr>
          <a:lstStyle/>
          <a:p>
            <a:r>
              <a:rPr lang="en-US" b="1" dirty="0">
                <a:solidFill>
                  <a:srgbClr val="C00000"/>
                </a:solidFill>
                <a:latin typeface="Times New Roman" pitchFamily="18" charset="0"/>
                <a:cs typeface="Times New Roman" pitchFamily="18" charset="0"/>
              </a:rPr>
              <a:t>Guided Media</a:t>
            </a:r>
          </a:p>
        </p:txBody>
      </p:sp>
      <p:pic>
        <p:nvPicPr>
          <p:cNvPr id="9" name="Picture 12" descr="C:\Users\Sayee Kumar\Desktop\Networks\images\coaxial.png"/>
          <p:cNvPicPr>
            <a:picLocks noChangeAspect="1" noChangeArrowheads="1"/>
          </p:cNvPicPr>
          <p:nvPr/>
        </p:nvPicPr>
        <p:blipFill>
          <a:blip r:embed="rId6" cstate="print"/>
          <a:srcRect/>
          <a:stretch>
            <a:fillRect/>
          </a:stretch>
        </p:blipFill>
        <p:spPr bwMode="auto">
          <a:xfrm>
            <a:off x="1378443" y="5474521"/>
            <a:ext cx="623887" cy="651642"/>
          </a:xfrm>
          <a:prstGeom prst="rect">
            <a:avLst/>
          </a:prstGeom>
          <a:noFill/>
        </p:spPr>
      </p:pic>
      <p:pic>
        <p:nvPicPr>
          <p:cNvPr id="10" name="Picture 16" descr="C:\Users\Sayee Kumar\Desktop\Networks\images\twisted.png"/>
          <p:cNvPicPr>
            <a:picLocks noChangeAspect="1" noChangeArrowheads="1"/>
          </p:cNvPicPr>
          <p:nvPr/>
        </p:nvPicPr>
        <p:blipFill>
          <a:blip r:embed="rId7" cstate="print"/>
          <a:srcRect/>
          <a:stretch>
            <a:fillRect/>
          </a:stretch>
        </p:blipFill>
        <p:spPr bwMode="auto">
          <a:xfrm rot="7491198" flipH="1">
            <a:off x="2050491" y="5685195"/>
            <a:ext cx="838200" cy="471487"/>
          </a:xfrm>
          <a:prstGeom prst="rect">
            <a:avLst/>
          </a:prstGeom>
          <a:noFill/>
        </p:spPr>
      </p:pic>
      <p:pic>
        <p:nvPicPr>
          <p:cNvPr id="11" name="Picture 17" descr="C:\Users\Sayee Kumar\Desktop\Networks\images\optic.png"/>
          <p:cNvPicPr>
            <a:picLocks noChangeAspect="1" noChangeArrowheads="1"/>
          </p:cNvPicPr>
          <p:nvPr/>
        </p:nvPicPr>
        <p:blipFill>
          <a:blip r:embed="rId8" cstate="print"/>
          <a:srcRect/>
          <a:stretch>
            <a:fillRect/>
          </a:stretch>
        </p:blipFill>
        <p:spPr bwMode="auto">
          <a:xfrm rot="7257818">
            <a:off x="2880069" y="5685939"/>
            <a:ext cx="873284" cy="392978"/>
          </a:xfrm>
          <a:prstGeom prst="rect">
            <a:avLst/>
          </a:prstGeom>
          <a:noFill/>
        </p:spPr>
      </p:pic>
      <p:sp>
        <p:nvSpPr>
          <p:cNvPr id="12" name="Rectangle 11"/>
          <p:cNvSpPr/>
          <p:nvPr/>
        </p:nvSpPr>
        <p:spPr>
          <a:xfrm>
            <a:off x="5770462" y="4929151"/>
            <a:ext cx="1708801" cy="369332"/>
          </a:xfrm>
          <a:prstGeom prst="rect">
            <a:avLst/>
          </a:prstGeom>
        </p:spPr>
        <p:txBody>
          <a:bodyPr wrap="none">
            <a:spAutoFit/>
          </a:bodyPr>
          <a:lstStyle/>
          <a:p>
            <a:r>
              <a:rPr lang="en-US" b="1" dirty="0">
                <a:solidFill>
                  <a:srgbClr val="C00000"/>
                </a:solidFill>
                <a:latin typeface="Times New Roman" pitchFamily="18" charset="0"/>
                <a:cs typeface="Times New Roman" pitchFamily="18" charset="0"/>
              </a:rPr>
              <a:t>Wireless Media</a:t>
            </a:r>
          </a:p>
        </p:txBody>
      </p:sp>
      <p:pic>
        <p:nvPicPr>
          <p:cNvPr id="13" name="Picture 13" descr="C:\Users\Sayee Kumar\Desktop\Networks\images\radio.png"/>
          <p:cNvPicPr>
            <a:picLocks noChangeAspect="1" noChangeArrowheads="1"/>
          </p:cNvPicPr>
          <p:nvPr/>
        </p:nvPicPr>
        <p:blipFill>
          <a:blip r:embed="rId9" cstate="print"/>
          <a:srcRect/>
          <a:stretch>
            <a:fillRect/>
          </a:stretch>
        </p:blipFill>
        <p:spPr bwMode="auto">
          <a:xfrm>
            <a:off x="5031967" y="5419593"/>
            <a:ext cx="828675" cy="828675"/>
          </a:xfrm>
          <a:prstGeom prst="rect">
            <a:avLst/>
          </a:prstGeom>
          <a:noFill/>
        </p:spPr>
      </p:pic>
      <p:pic>
        <p:nvPicPr>
          <p:cNvPr id="14" name="Picture 15" descr="C:\Users\Sayee Kumar\Desktop\Networks\images\microwave.png"/>
          <p:cNvPicPr>
            <a:picLocks noChangeAspect="1" noChangeArrowheads="1"/>
          </p:cNvPicPr>
          <p:nvPr/>
        </p:nvPicPr>
        <p:blipFill>
          <a:blip r:embed="rId10" cstate="print"/>
          <a:srcRect/>
          <a:stretch>
            <a:fillRect/>
          </a:stretch>
        </p:blipFill>
        <p:spPr bwMode="auto">
          <a:xfrm>
            <a:off x="6114406" y="5579393"/>
            <a:ext cx="685800" cy="638944"/>
          </a:xfrm>
          <a:prstGeom prst="rect">
            <a:avLst/>
          </a:prstGeom>
          <a:noFill/>
        </p:spPr>
      </p:pic>
      <p:pic>
        <p:nvPicPr>
          <p:cNvPr id="15" name="Picture 14" descr="C:\Users\Sayee Kumar\Desktop\Networks\images\infra.jpg"/>
          <p:cNvPicPr>
            <a:picLocks noChangeAspect="1" noChangeArrowheads="1"/>
          </p:cNvPicPr>
          <p:nvPr/>
        </p:nvPicPr>
        <p:blipFill>
          <a:blip r:embed="rId11"/>
          <a:srcRect/>
          <a:stretch>
            <a:fillRect/>
          </a:stretch>
        </p:blipFill>
        <p:spPr bwMode="auto">
          <a:xfrm>
            <a:off x="7043494" y="5488964"/>
            <a:ext cx="871537" cy="871537"/>
          </a:xfrm>
          <a:prstGeom prst="rect">
            <a:avLst/>
          </a:prstGeom>
          <a:noFill/>
        </p:spPr>
      </p:pic>
      <p:sp>
        <p:nvSpPr>
          <p:cNvPr id="1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4249247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3600" b="1" dirty="0">
                <a:solidFill>
                  <a:srgbClr val="C00000"/>
                </a:solidFill>
                <a:latin typeface="Arial Black" panose="020B0A04020102020204" pitchFamily="34" charset="0"/>
                <a:cs typeface="Times New Roman" pitchFamily="18" charset="0"/>
              </a:rPr>
              <a:t>Computer Communications</a:t>
            </a:r>
            <a:endParaRPr lang="en-US" sz="36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990600"/>
            <a:ext cx="8229600" cy="5135563"/>
          </a:xfrm>
        </p:spPr>
        <p:txBody>
          <a:bodyPr>
            <a:normAutofit/>
          </a:bodyPr>
          <a:lstStyle/>
          <a:p>
            <a:pPr algn="just"/>
            <a:r>
              <a:rPr lang="en-US" sz="2800" dirty="0">
                <a:solidFill>
                  <a:srgbClr val="0000CC"/>
                </a:solidFill>
              </a:rPr>
              <a:t>Communication describes a process in which two or more computer or devices </a:t>
            </a:r>
            <a:r>
              <a:rPr lang="en-US" sz="2800" dirty="0">
                <a:solidFill>
                  <a:srgbClr val="0EA246"/>
                </a:solidFill>
              </a:rPr>
              <a:t>transfer data, instructions and information.</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pic>
        <p:nvPicPr>
          <p:cNvPr id="5" name="Picture 4"/>
          <p:cNvPicPr>
            <a:picLocks noChangeAspect="1"/>
          </p:cNvPicPr>
          <p:nvPr/>
        </p:nvPicPr>
        <p:blipFill>
          <a:blip r:embed="rId2"/>
          <a:stretch>
            <a:fillRect/>
          </a:stretch>
        </p:blipFill>
        <p:spPr>
          <a:xfrm>
            <a:off x="1524000" y="2264706"/>
            <a:ext cx="6324600" cy="4090057"/>
          </a:xfrm>
          <a:prstGeom prst="rect">
            <a:avLst/>
          </a:prstGeom>
        </p:spPr>
      </p:pic>
    </p:spTree>
    <p:extLst>
      <p:ext uri="{BB962C8B-B14F-4D97-AF65-F5344CB8AC3E}">
        <p14:creationId xmlns:p14="http://schemas.microsoft.com/office/powerpoint/2010/main" val="4086319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solidFill>
                  <a:srgbClr val="C00000"/>
                </a:solidFill>
                <a:latin typeface="Arial Black" panose="020B0A04020102020204" pitchFamily="34" charset="0"/>
              </a:rPr>
              <a:t>Introduction</a:t>
            </a:r>
          </a:p>
        </p:txBody>
      </p:sp>
      <p:sp>
        <p:nvSpPr>
          <p:cNvPr id="3" name="Content Placeholder 2"/>
          <p:cNvSpPr>
            <a:spLocks noGrp="1"/>
          </p:cNvSpPr>
          <p:nvPr>
            <p:ph idx="1"/>
          </p:nvPr>
        </p:nvSpPr>
        <p:spPr>
          <a:xfrm>
            <a:off x="457200" y="1219200"/>
            <a:ext cx="8229600" cy="5257800"/>
          </a:xfrm>
        </p:spPr>
        <p:txBody>
          <a:bodyPr>
            <a:noAutofit/>
          </a:bodyPr>
          <a:lstStyle/>
          <a:p>
            <a:pPr algn="just"/>
            <a:r>
              <a:rPr lang="en-US" sz="2400" b="1" dirty="0">
                <a:solidFill>
                  <a:srgbClr val="E40AAB"/>
                </a:solidFill>
                <a:latin typeface="Arial" panose="020B0604020202020204" pitchFamily="34" charset="0"/>
                <a:cs typeface="Arial" panose="020B0604020202020204" pitchFamily="34" charset="0"/>
              </a:rPr>
              <a:t>Information security </a:t>
            </a:r>
            <a:r>
              <a:rPr lang="en-US" sz="2400" dirty="0">
                <a:solidFill>
                  <a:srgbClr val="0000CC"/>
                </a:solidFill>
                <a:latin typeface="Arial" panose="020B0604020202020204" pitchFamily="34" charset="0"/>
                <a:cs typeface="Arial" panose="020B0604020202020204" pitchFamily="34" charset="0"/>
              </a:rPr>
              <a:t>is a set of practices intended to keep </a:t>
            </a:r>
            <a:r>
              <a:rPr lang="en-US" sz="2400" b="1" dirty="0">
                <a:solidFill>
                  <a:srgbClr val="00B050"/>
                </a:solidFill>
                <a:latin typeface="Arial" panose="020B0604020202020204" pitchFamily="34" charset="0"/>
                <a:cs typeface="Arial" panose="020B0604020202020204" pitchFamily="34" charset="0"/>
              </a:rPr>
              <a:t>data secure </a:t>
            </a:r>
            <a:r>
              <a:rPr lang="en-US" sz="2400" b="1" dirty="0">
                <a:solidFill>
                  <a:srgbClr val="0000CC"/>
                </a:solidFill>
                <a:latin typeface="Arial" panose="020B0604020202020204" pitchFamily="34" charset="0"/>
                <a:cs typeface="Arial" panose="020B0604020202020204" pitchFamily="34" charset="0"/>
              </a:rPr>
              <a:t>from unauthorized access or alterations.</a:t>
            </a:r>
          </a:p>
          <a:p>
            <a:pPr algn="just"/>
            <a:endParaRPr lang="en-US" sz="2400" dirty="0">
              <a:solidFill>
                <a:srgbClr val="0000CC"/>
              </a:solidFill>
              <a:latin typeface="Arial" panose="020B0604020202020204" pitchFamily="34" charset="0"/>
              <a:cs typeface="Arial" panose="020B0604020202020204" pitchFamily="34" charset="0"/>
            </a:endParaRPr>
          </a:p>
          <a:p>
            <a:pPr algn="just"/>
            <a:r>
              <a:rPr lang="en-US" sz="2400" b="1" dirty="0">
                <a:solidFill>
                  <a:srgbClr val="E40AAB"/>
                </a:solidFill>
                <a:latin typeface="Arial" panose="020B0604020202020204" pitchFamily="34" charset="0"/>
                <a:cs typeface="Arial" panose="020B0604020202020204" pitchFamily="34" charset="0"/>
              </a:rPr>
              <a:t>Computer security, </a:t>
            </a:r>
            <a:r>
              <a:rPr lang="en-US" sz="2400" dirty="0">
                <a:solidFill>
                  <a:srgbClr val="0000CC"/>
                </a:solidFill>
                <a:latin typeface="Arial" panose="020B0604020202020204" pitchFamily="34" charset="0"/>
                <a:cs typeface="Arial" panose="020B0604020202020204" pitchFamily="34" charset="0"/>
              </a:rPr>
              <a:t>the protection of </a:t>
            </a:r>
            <a:r>
              <a:rPr lang="en-US" sz="2400" dirty="0">
                <a:solidFill>
                  <a:srgbClr val="00B050"/>
                </a:solidFill>
                <a:latin typeface="Arial" panose="020B0604020202020204" pitchFamily="34" charset="0"/>
                <a:cs typeface="Arial" panose="020B0604020202020204" pitchFamily="34" charset="0"/>
              </a:rPr>
              <a:t>computer systems and </a:t>
            </a:r>
            <a:r>
              <a:rPr lang="en-US" sz="2400" b="1" dirty="0">
                <a:solidFill>
                  <a:srgbClr val="00B050"/>
                </a:solidFill>
                <a:latin typeface="Arial" panose="020B0604020202020204" pitchFamily="34" charset="0"/>
                <a:cs typeface="Arial" panose="020B0604020202020204" pitchFamily="34" charset="0"/>
              </a:rPr>
              <a:t>information</a:t>
            </a:r>
            <a:r>
              <a:rPr lang="en-US" sz="2400" dirty="0">
                <a:solidFill>
                  <a:srgbClr val="00B050"/>
                </a:solidFill>
                <a:latin typeface="Arial" panose="020B0604020202020204" pitchFamily="34" charset="0"/>
                <a:cs typeface="Arial" panose="020B0604020202020204" pitchFamily="34" charset="0"/>
              </a:rPr>
              <a:t> </a:t>
            </a:r>
            <a:r>
              <a:rPr lang="en-US" sz="2400" dirty="0">
                <a:solidFill>
                  <a:srgbClr val="0000CC"/>
                </a:solidFill>
                <a:latin typeface="Arial" panose="020B0604020202020204" pitchFamily="34" charset="0"/>
                <a:cs typeface="Arial" panose="020B0604020202020204" pitchFamily="34" charset="0"/>
              </a:rPr>
              <a:t>from harm, theft, and unauthorized use.</a:t>
            </a:r>
          </a:p>
          <a:p>
            <a:pPr algn="just"/>
            <a:endParaRPr lang="en-US" sz="2400" b="1" dirty="0">
              <a:solidFill>
                <a:srgbClr val="0000CC"/>
              </a:solidFill>
              <a:latin typeface="Arial" panose="020B0604020202020204" pitchFamily="34" charset="0"/>
              <a:cs typeface="Arial" panose="020B0604020202020204" pitchFamily="34" charset="0"/>
            </a:endParaRPr>
          </a:p>
          <a:p>
            <a:pPr algn="just"/>
            <a:r>
              <a:rPr lang="en-US" sz="2400" b="1" dirty="0">
                <a:solidFill>
                  <a:srgbClr val="E40AAB"/>
                </a:solidFill>
                <a:latin typeface="Arial" panose="020B0604020202020204" pitchFamily="34" charset="0"/>
                <a:cs typeface="Arial" panose="020B0604020202020204" pitchFamily="34" charset="0"/>
              </a:rPr>
              <a:t>Network security</a:t>
            </a:r>
            <a:r>
              <a:rPr lang="en-US" sz="2400" dirty="0">
                <a:solidFill>
                  <a:srgbClr val="E40AAB"/>
                </a:solidFill>
                <a:latin typeface="Arial" panose="020B0604020202020204" pitchFamily="34" charset="0"/>
                <a:cs typeface="Arial" panose="020B0604020202020204" pitchFamily="34" charset="0"/>
              </a:rPr>
              <a:t> </a:t>
            </a:r>
            <a:r>
              <a:rPr lang="en-US" sz="2400" dirty="0">
                <a:solidFill>
                  <a:srgbClr val="0000CC"/>
                </a:solidFill>
                <a:latin typeface="Arial" panose="020B0604020202020204" pitchFamily="34" charset="0"/>
                <a:cs typeface="Arial" panose="020B0604020202020204" pitchFamily="34" charset="0"/>
              </a:rPr>
              <a:t>is a broad term that covers a multitude of technologies, devices and processes. </a:t>
            </a:r>
          </a:p>
          <a:p>
            <a:pPr algn="just"/>
            <a:r>
              <a:rPr lang="en-US" sz="2400" dirty="0">
                <a:solidFill>
                  <a:srgbClr val="0000CC"/>
                </a:solidFill>
                <a:latin typeface="Arial" panose="020B0604020202020204" pitchFamily="34" charset="0"/>
                <a:cs typeface="Arial" panose="020B0604020202020204" pitchFamily="34" charset="0"/>
              </a:rPr>
              <a:t>In its simplest term, it is a set of rules and configurations designed </a:t>
            </a:r>
            <a:r>
              <a:rPr lang="en-US" sz="2400" dirty="0">
                <a:solidFill>
                  <a:srgbClr val="00B050"/>
                </a:solidFill>
                <a:latin typeface="Arial" panose="020B0604020202020204" pitchFamily="34" charset="0"/>
                <a:cs typeface="Arial" panose="020B0604020202020204" pitchFamily="34" charset="0"/>
              </a:rPr>
              <a:t>to protect the integrity, confidentiality and accessibility of computer </a:t>
            </a:r>
            <a:r>
              <a:rPr lang="en-US" sz="2400" b="1" dirty="0">
                <a:solidFill>
                  <a:srgbClr val="00B050"/>
                </a:solidFill>
                <a:latin typeface="Arial" panose="020B0604020202020204" pitchFamily="34" charset="0"/>
                <a:cs typeface="Arial" panose="020B0604020202020204" pitchFamily="34" charset="0"/>
              </a:rPr>
              <a:t>networks</a:t>
            </a:r>
            <a:r>
              <a:rPr lang="en-US" sz="2400" dirty="0">
                <a:solidFill>
                  <a:srgbClr val="0000CC"/>
                </a:solidFill>
                <a:latin typeface="Arial" panose="020B0604020202020204" pitchFamily="34" charset="0"/>
                <a:cs typeface="Arial" panose="020B0604020202020204" pitchFamily="34" charset="0"/>
              </a:rPr>
              <a:t> and data using both software and hardware technologies.</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628720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sz="3600" b="1" dirty="0">
                <a:solidFill>
                  <a:srgbClr val="C00000"/>
                </a:solidFill>
                <a:latin typeface="Arial Black" panose="020B0A04020102020204" pitchFamily="34" charset="0"/>
                <a:cs typeface="Times New Roman" pitchFamily="18" charset="0"/>
              </a:rPr>
              <a:t>Advantages of  Networks</a:t>
            </a:r>
            <a:endParaRPr lang="en-US" sz="36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914400"/>
            <a:ext cx="8229600" cy="5211763"/>
          </a:xfrm>
        </p:spPr>
        <p:txBody>
          <a:bodyPr>
            <a:normAutofit fontScale="92500" lnSpcReduction="10000"/>
          </a:bodyPr>
          <a:lstStyle/>
          <a:p>
            <a:pPr algn="just"/>
            <a:r>
              <a:rPr lang="en-US" dirty="0">
                <a:solidFill>
                  <a:srgbClr val="0000CC"/>
                </a:solidFill>
              </a:rPr>
              <a:t>Sharing of devices such as printer and scanner</a:t>
            </a:r>
          </a:p>
          <a:p>
            <a:pPr algn="just"/>
            <a:r>
              <a:rPr lang="en-US" dirty="0">
                <a:solidFill>
                  <a:srgbClr val="0000CC"/>
                </a:solidFill>
              </a:rPr>
              <a:t>Sharing of program/ software </a:t>
            </a:r>
          </a:p>
          <a:p>
            <a:pPr algn="just"/>
            <a:r>
              <a:rPr lang="en-US" dirty="0">
                <a:solidFill>
                  <a:srgbClr val="0000CC"/>
                </a:solidFill>
              </a:rPr>
              <a:t>Sharing of files </a:t>
            </a:r>
          </a:p>
          <a:p>
            <a:pPr algn="just"/>
            <a:r>
              <a:rPr lang="en-US" dirty="0">
                <a:solidFill>
                  <a:srgbClr val="0000CC"/>
                </a:solidFill>
              </a:rPr>
              <a:t>Sharing of data </a:t>
            </a:r>
          </a:p>
          <a:p>
            <a:pPr algn="just"/>
            <a:r>
              <a:rPr lang="en-US" dirty="0">
                <a:solidFill>
                  <a:srgbClr val="0000CC"/>
                </a:solidFill>
              </a:rPr>
              <a:t>Sharing of information </a:t>
            </a:r>
          </a:p>
          <a:p>
            <a:pPr algn="just"/>
            <a:r>
              <a:rPr lang="en-US" dirty="0">
                <a:solidFill>
                  <a:srgbClr val="0000CC"/>
                </a:solidFill>
              </a:rPr>
              <a:t>Sharing of single high-speed Internet connection </a:t>
            </a:r>
          </a:p>
          <a:p>
            <a:pPr algn="just"/>
            <a:r>
              <a:rPr lang="en-US" dirty="0">
                <a:solidFill>
                  <a:srgbClr val="0000CC"/>
                </a:solidFill>
              </a:rPr>
              <a:t>Can access server centered database </a:t>
            </a:r>
          </a:p>
          <a:p>
            <a:pPr algn="just"/>
            <a:r>
              <a:rPr lang="en-US" dirty="0">
                <a:solidFill>
                  <a:srgbClr val="0000CC"/>
                </a:solidFill>
              </a:rPr>
              <a:t>Better communication using internet services such as email, mailing list and Internet Relay Chat(</a:t>
            </a:r>
            <a:r>
              <a:rPr lang="en-US" dirty="0">
                <a:solidFill>
                  <a:srgbClr val="0EA246"/>
                </a:solidFill>
              </a:rPr>
              <a:t>IRC</a:t>
            </a:r>
            <a:r>
              <a:rPr lang="en-US" dirty="0">
                <a:solidFill>
                  <a:srgbClr val="0000CC"/>
                </a:solidFill>
              </a:rPr>
              <a:t>)</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116240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3200" b="1" dirty="0">
                <a:solidFill>
                  <a:srgbClr val="C00000"/>
                </a:solidFill>
                <a:latin typeface="Arial Black" panose="020B0A04020102020204" pitchFamily="34" charset="0"/>
                <a:cs typeface="Times New Roman" pitchFamily="18" charset="0"/>
              </a:rPr>
              <a:t>Different Types of Networks</a:t>
            </a:r>
            <a:endParaRPr lang="en-US" sz="32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914400"/>
            <a:ext cx="8229600" cy="5211763"/>
          </a:xfrm>
        </p:spPr>
        <p:txBody>
          <a:bodyPr/>
          <a:lstStyle/>
          <a:p>
            <a:r>
              <a:rPr lang="en-US" dirty="0">
                <a:solidFill>
                  <a:srgbClr val="0000CC"/>
                </a:solidFill>
                <a:latin typeface="Times New Roman" pitchFamily="18" charset="0"/>
                <a:cs typeface="Times New Roman" pitchFamily="18" charset="0"/>
              </a:rPr>
              <a:t>Depending upon the geographical area covered by a network, it is classified as :</a:t>
            </a:r>
          </a:p>
          <a:p>
            <a:pPr marL="0" indent="0">
              <a:buNone/>
            </a:pPr>
            <a:r>
              <a:rPr lang="en-US" sz="2400" b="1" dirty="0">
                <a:solidFill>
                  <a:srgbClr val="EA062C"/>
                </a:solidFill>
                <a:latin typeface="Times New Roman" pitchFamily="18" charset="0"/>
                <a:cs typeface="Times New Roman" pitchFamily="18" charset="0"/>
              </a:rPr>
              <a:t>Local Area Network (LAN)</a:t>
            </a:r>
          </a:p>
          <a:p>
            <a:endParaRPr lang="en-US"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pic>
        <p:nvPicPr>
          <p:cNvPr id="5" name="Picture 2" descr="Image result for lan images"/>
          <p:cNvPicPr>
            <a:picLocks noChangeAspect="1" noChangeArrowheads="1"/>
          </p:cNvPicPr>
          <p:nvPr/>
        </p:nvPicPr>
        <p:blipFill>
          <a:blip r:embed="rId2" cstate="print"/>
          <a:srcRect/>
          <a:stretch>
            <a:fillRect/>
          </a:stretch>
        </p:blipFill>
        <p:spPr bwMode="auto">
          <a:xfrm>
            <a:off x="1447799" y="2999702"/>
            <a:ext cx="2430980" cy="1215490"/>
          </a:xfrm>
          <a:prstGeom prst="rect">
            <a:avLst/>
          </a:prstGeom>
          <a:noFill/>
        </p:spPr>
      </p:pic>
      <p:sp>
        <p:nvSpPr>
          <p:cNvPr id="6" name="Rectangle 5"/>
          <p:cNvSpPr/>
          <p:nvPr/>
        </p:nvSpPr>
        <p:spPr>
          <a:xfrm>
            <a:off x="4264909" y="1956214"/>
            <a:ext cx="4866140" cy="461665"/>
          </a:xfrm>
          <a:prstGeom prst="rect">
            <a:avLst/>
          </a:prstGeom>
        </p:spPr>
        <p:txBody>
          <a:bodyPr wrap="none">
            <a:spAutoFit/>
          </a:bodyPr>
          <a:lstStyle/>
          <a:p>
            <a:r>
              <a:rPr lang="en-US" sz="2400" b="1" dirty="0">
                <a:solidFill>
                  <a:srgbClr val="EA062C"/>
                </a:solidFill>
                <a:latin typeface="Times New Roman" pitchFamily="18" charset="0"/>
                <a:cs typeface="Times New Roman" pitchFamily="18" charset="0"/>
              </a:rPr>
              <a:t>Metropolitan Area Network (MAN)</a:t>
            </a:r>
          </a:p>
        </p:txBody>
      </p:sp>
      <p:pic>
        <p:nvPicPr>
          <p:cNvPr id="7" name="Picture 11" descr="C:\Users\Sayee Kumar\Desktop\Metropolitan-Area-Network.jpg"/>
          <p:cNvPicPr>
            <a:picLocks noChangeAspect="1" noChangeArrowheads="1"/>
          </p:cNvPicPr>
          <p:nvPr/>
        </p:nvPicPr>
        <p:blipFill>
          <a:blip r:embed="rId3" cstate="print"/>
          <a:srcRect b="8261"/>
          <a:stretch>
            <a:fillRect/>
          </a:stretch>
        </p:blipFill>
        <p:spPr bwMode="auto">
          <a:xfrm>
            <a:off x="5836481" y="2672836"/>
            <a:ext cx="1828800" cy="1294888"/>
          </a:xfrm>
          <a:prstGeom prst="rect">
            <a:avLst/>
          </a:prstGeom>
          <a:noFill/>
        </p:spPr>
      </p:pic>
      <p:sp>
        <p:nvSpPr>
          <p:cNvPr id="8" name="Rectangle 7"/>
          <p:cNvSpPr/>
          <p:nvPr/>
        </p:nvSpPr>
        <p:spPr>
          <a:xfrm>
            <a:off x="420414" y="4380904"/>
            <a:ext cx="3807709" cy="461665"/>
          </a:xfrm>
          <a:prstGeom prst="rect">
            <a:avLst/>
          </a:prstGeom>
        </p:spPr>
        <p:txBody>
          <a:bodyPr wrap="none">
            <a:spAutoFit/>
          </a:bodyPr>
          <a:lstStyle/>
          <a:p>
            <a:r>
              <a:rPr lang="en-US" sz="2400" b="1" dirty="0">
                <a:solidFill>
                  <a:srgbClr val="EA062C"/>
                </a:solidFill>
                <a:latin typeface="Times New Roman" pitchFamily="18" charset="0"/>
                <a:cs typeface="Times New Roman" pitchFamily="18" charset="0"/>
              </a:rPr>
              <a:t>Wide Area Network (WAN)</a:t>
            </a:r>
          </a:p>
        </p:txBody>
      </p:sp>
      <p:pic>
        <p:nvPicPr>
          <p:cNvPr id="9" name="Picture 15" descr="C:\Users\Sayee Kumar\Desktop\computer-network-9-638.jpg"/>
          <p:cNvPicPr>
            <a:picLocks noChangeAspect="1" noChangeArrowheads="1"/>
          </p:cNvPicPr>
          <p:nvPr/>
        </p:nvPicPr>
        <p:blipFill>
          <a:blip r:embed="rId4" cstate="print"/>
          <a:srcRect l="6400" t="8490" r="4572" b="4662"/>
          <a:stretch>
            <a:fillRect/>
          </a:stretch>
        </p:blipFill>
        <p:spPr bwMode="auto">
          <a:xfrm>
            <a:off x="6019800" y="4973448"/>
            <a:ext cx="1752600" cy="1283594"/>
          </a:xfrm>
          <a:prstGeom prst="rect">
            <a:avLst/>
          </a:prstGeom>
          <a:noFill/>
        </p:spPr>
      </p:pic>
      <p:sp>
        <p:nvSpPr>
          <p:cNvPr id="10" name="Rectangle 9"/>
          <p:cNvSpPr/>
          <p:nvPr/>
        </p:nvSpPr>
        <p:spPr>
          <a:xfrm>
            <a:off x="4383271" y="4394760"/>
            <a:ext cx="4148380" cy="461665"/>
          </a:xfrm>
          <a:prstGeom prst="rect">
            <a:avLst/>
          </a:prstGeom>
        </p:spPr>
        <p:txBody>
          <a:bodyPr wrap="none">
            <a:spAutoFit/>
          </a:bodyPr>
          <a:lstStyle/>
          <a:p>
            <a:r>
              <a:rPr lang="en-US" sz="2400" b="1" dirty="0">
                <a:solidFill>
                  <a:srgbClr val="EA062C"/>
                </a:solidFill>
                <a:latin typeface="Times New Roman" pitchFamily="18" charset="0"/>
                <a:cs typeface="Times New Roman" pitchFamily="18" charset="0"/>
              </a:rPr>
              <a:t>Personal Area Network (PAN)</a:t>
            </a:r>
          </a:p>
        </p:txBody>
      </p:sp>
      <p:pic>
        <p:nvPicPr>
          <p:cNvPr id="11" name="Picture 14" descr="C:\Users\Sayee Kumar\Desktop\Wide-Area-Network.jpg"/>
          <p:cNvPicPr>
            <a:picLocks noChangeAspect="1" noChangeArrowheads="1"/>
          </p:cNvPicPr>
          <p:nvPr/>
        </p:nvPicPr>
        <p:blipFill>
          <a:blip r:embed="rId5"/>
          <a:srcRect/>
          <a:stretch>
            <a:fillRect/>
          </a:stretch>
        </p:blipFill>
        <p:spPr bwMode="auto">
          <a:xfrm>
            <a:off x="1607602" y="5022682"/>
            <a:ext cx="2111375" cy="1316999"/>
          </a:xfrm>
          <a:prstGeom prst="rect">
            <a:avLst/>
          </a:prstGeom>
          <a:noFill/>
        </p:spPr>
      </p:pic>
    </p:spTree>
    <p:extLst>
      <p:ext uri="{BB962C8B-B14F-4D97-AF65-F5344CB8AC3E}">
        <p14:creationId xmlns:p14="http://schemas.microsoft.com/office/powerpoint/2010/main" val="1639328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3600" dirty="0">
                <a:solidFill>
                  <a:srgbClr val="C00000"/>
                </a:solidFill>
                <a:latin typeface="Arial Black" panose="020B0A04020102020204" pitchFamily="34" charset="0"/>
              </a:rPr>
              <a:t>Topologies</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pic>
        <p:nvPicPr>
          <p:cNvPr id="6" name="Picture 2" descr="C:\Users\Sayee Kumar\Desktop\Networks\images\network-topology.jpg"/>
          <p:cNvPicPr>
            <a:picLocks noChangeAspect="1" noChangeArrowheads="1"/>
          </p:cNvPicPr>
          <p:nvPr/>
        </p:nvPicPr>
        <p:blipFill>
          <a:blip r:embed="rId2"/>
          <a:srcRect/>
          <a:stretch>
            <a:fillRect/>
          </a:stretch>
        </p:blipFill>
        <p:spPr bwMode="auto">
          <a:xfrm>
            <a:off x="1143000" y="1066800"/>
            <a:ext cx="7254457" cy="5181600"/>
          </a:xfrm>
          <a:prstGeom prst="rect">
            <a:avLst/>
          </a:prstGeom>
          <a:noFill/>
        </p:spPr>
      </p:pic>
    </p:spTree>
    <p:extLst>
      <p:ext uri="{BB962C8B-B14F-4D97-AF65-F5344CB8AC3E}">
        <p14:creationId xmlns:p14="http://schemas.microsoft.com/office/powerpoint/2010/main" val="697998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a:bodyPr>
          <a:lstStyle/>
          <a:p>
            <a:r>
              <a:rPr lang="en-US" sz="2400" dirty="0">
                <a:solidFill>
                  <a:srgbClr val="C00000"/>
                </a:solidFill>
                <a:latin typeface="Arial Black" panose="020B0A04020102020204" pitchFamily="34" charset="0"/>
              </a:rPr>
              <a:t>Physical and Logical LAN topology</a:t>
            </a:r>
          </a:p>
        </p:txBody>
      </p:sp>
      <p:sp>
        <p:nvSpPr>
          <p:cNvPr id="3" name="Content Placeholder 2"/>
          <p:cNvSpPr>
            <a:spLocks noGrp="1"/>
          </p:cNvSpPr>
          <p:nvPr>
            <p:ph idx="1"/>
          </p:nvPr>
        </p:nvSpPr>
        <p:spPr>
          <a:xfrm>
            <a:off x="457200" y="1219200"/>
            <a:ext cx="8229600" cy="4525963"/>
          </a:xfrm>
        </p:spPr>
        <p:txBody>
          <a:bodyPr>
            <a:normAutofit fontScale="92500" lnSpcReduction="10000"/>
          </a:bodyPr>
          <a:lstStyle/>
          <a:p>
            <a:pPr marL="0" indent="0" algn="just">
              <a:buNone/>
            </a:pPr>
            <a:r>
              <a:rPr lang="en-US" b="1" dirty="0">
                <a:solidFill>
                  <a:srgbClr val="0000CC"/>
                </a:solidFill>
                <a:latin typeface="Times New Roman" pitchFamily="18" charset="0"/>
                <a:cs typeface="Times New Roman" pitchFamily="18" charset="0"/>
              </a:rPr>
              <a:t>Physical</a:t>
            </a:r>
          </a:p>
          <a:p>
            <a:pPr algn="just"/>
            <a:endParaRPr lang="en-US" dirty="0">
              <a:solidFill>
                <a:srgbClr val="0000CC"/>
              </a:solidFill>
              <a:latin typeface="Times New Roman" pitchFamily="18" charset="0"/>
              <a:cs typeface="Times New Roman" pitchFamily="18" charset="0"/>
            </a:endParaRPr>
          </a:p>
          <a:p>
            <a:pPr algn="just"/>
            <a:r>
              <a:rPr lang="en-US" dirty="0">
                <a:solidFill>
                  <a:srgbClr val="0000CC"/>
                </a:solidFill>
                <a:latin typeface="Times New Roman" pitchFamily="18" charset="0"/>
                <a:cs typeface="Times New Roman" pitchFamily="18" charset="0"/>
              </a:rPr>
              <a:t>The geometric arrangement of components that make up the LAN</a:t>
            </a:r>
          </a:p>
          <a:p>
            <a:pPr algn="just"/>
            <a:endParaRPr lang="en-US" dirty="0">
              <a:solidFill>
                <a:srgbClr val="0000CC"/>
              </a:solidFill>
              <a:latin typeface="Times New Roman" pitchFamily="18" charset="0"/>
              <a:cs typeface="Times New Roman" pitchFamily="18" charset="0"/>
            </a:endParaRPr>
          </a:p>
          <a:p>
            <a:pPr marL="0" indent="0" algn="just">
              <a:buNone/>
            </a:pPr>
            <a:r>
              <a:rPr lang="en-US" b="1" dirty="0">
                <a:solidFill>
                  <a:srgbClr val="0000CC"/>
                </a:solidFill>
                <a:latin typeface="Times New Roman" pitchFamily="18" charset="0"/>
                <a:cs typeface="Times New Roman" pitchFamily="18" charset="0"/>
              </a:rPr>
              <a:t>Logical</a:t>
            </a:r>
          </a:p>
          <a:p>
            <a:pPr algn="just"/>
            <a:endParaRPr lang="en-US" dirty="0">
              <a:solidFill>
                <a:srgbClr val="0000CC"/>
              </a:solidFill>
              <a:latin typeface="Times New Roman" pitchFamily="18" charset="0"/>
              <a:cs typeface="Times New Roman" pitchFamily="18" charset="0"/>
            </a:endParaRPr>
          </a:p>
          <a:p>
            <a:pPr algn="just"/>
            <a:r>
              <a:rPr lang="en-US" dirty="0">
                <a:solidFill>
                  <a:srgbClr val="0000CC"/>
                </a:solidFill>
                <a:latin typeface="Times New Roman" pitchFamily="18" charset="0"/>
                <a:cs typeface="Times New Roman" pitchFamily="18" charset="0"/>
              </a:rPr>
              <a:t>The possible connections between pairs of networked end-points that can communicate</a:t>
            </a:r>
          </a:p>
          <a:p>
            <a:pPr algn="just"/>
            <a:endParaRPr lang="en-US"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482526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C00000"/>
                </a:solidFill>
                <a:latin typeface="Arial Black" panose="020B0A04020102020204" pitchFamily="34" charset="0"/>
              </a:rPr>
              <a:t>OSI Layers</a:t>
            </a:r>
          </a:p>
        </p:txBody>
      </p:sp>
      <p:pic>
        <p:nvPicPr>
          <p:cNvPr id="4" name="Picture 2" descr="C:\Users\Sayee Kumar\Desktop\Networks\images\layers.jpg"/>
          <p:cNvPicPr>
            <a:picLocks noChangeAspect="1" noChangeArrowheads="1"/>
          </p:cNvPicPr>
          <p:nvPr/>
        </p:nvPicPr>
        <p:blipFill>
          <a:blip r:embed="rId2"/>
          <a:srcRect/>
          <a:stretch>
            <a:fillRect/>
          </a:stretch>
        </p:blipFill>
        <p:spPr bwMode="auto">
          <a:xfrm>
            <a:off x="3200400" y="1828800"/>
            <a:ext cx="4114800" cy="4702300"/>
          </a:xfrm>
          <a:prstGeom prst="rect">
            <a:avLst/>
          </a:prstGeom>
          <a:noFill/>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648819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52600" y="277648"/>
            <a:ext cx="61722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C00000"/>
                </a:solidFill>
                <a:latin typeface="Arial Black" panose="020B0A04020102020204" pitchFamily="34" charset="0"/>
                <a:cs typeface="Times New Roman" pitchFamily="18" charset="0"/>
              </a:rPr>
              <a:t>Seven Layers of OSI</a:t>
            </a:r>
          </a:p>
        </p:txBody>
      </p:sp>
      <p:sp>
        <p:nvSpPr>
          <p:cNvPr id="7" name="Text Box 5"/>
          <p:cNvSpPr txBox="1">
            <a:spLocks noChangeArrowheads="1"/>
          </p:cNvSpPr>
          <p:nvPr/>
        </p:nvSpPr>
        <p:spPr bwMode="auto">
          <a:xfrm>
            <a:off x="275895" y="5334389"/>
            <a:ext cx="4524705" cy="923330"/>
          </a:xfrm>
          <a:prstGeom prst="rect">
            <a:avLst/>
          </a:prstGeom>
          <a:noFill/>
          <a:ln w="9525">
            <a:noFill/>
            <a:miter lim="800000"/>
            <a:headEnd/>
            <a:tailEnd/>
          </a:ln>
        </p:spPr>
        <p:txBody>
          <a:bodyPr wrap="square">
            <a:spAutoFit/>
          </a:bodyPr>
          <a:lstStyle/>
          <a:p>
            <a:r>
              <a:rPr lang="en-US" b="1" dirty="0">
                <a:solidFill>
                  <a:srgbClr val="0000CC"/>
                </a:solidFill>
                <a:latin typeface="Times New Roman" pitchFamily="18" charset="0"/>
                <a:cs typeface="Times New Roman" pitchFamily="18" charset="0"/>
              </a:rPr>
              <a:t>How to transmit signal; coding </a:t>
            </a:r>
            <a:r>
              <a:rPr lang="en-US" b="1" dirty="0">
                <a:solidFill>
                  <a:srgbClr val="0000CC"/>
                </a:solidFill>
                <a:latin typeface="Times New Roman" pitchFamily="18" charset="0"/>
                <a:cs typeface="Times New Roman" pitchFamily="18" charset="0"/>
                <a:sym typeface="Wingdings" pitchFamily="2" charset="2"/>
              </a:rPr>
              <a:t>Hardware </a:t>
            </a:r>
          </a:p>
          <a:p>
            <a:r>
              <a:rPr lang="en-US" b="1" dirty="0">
                <a:solidFill>
                  <a:srgbClr val="0000CC"/>
                </a:solidFill>
                <a:latin typeface="Times New Roman" pitchFamily="18" charset="0"/>
                <a:cs typeface="Times New Roman" pitchFamily="18" charset="0"/>
                <a:sym typeface="Wingdings" pitchFamily="2" charset="2"/>
              </a:rPr>
              <a:t>means of sending an receiving data on a      carrier</a:t>
            </a:r>
            <a:endParaRPr lang="en-US" b="1" dirty="0">
              <a:solidFill>
                <a:srgbClr val="0000CC"/>
              </a:solidFill>
              <a:latin typeface="Times New Roman" pitchFamily="18" charset="0"/>
              <a:cs typeface="Times New Roman" pitchFamily="18" charset="0"/>
            </a:endParaRPr>
          </a:p>
        </p:txBody>
      </p:sp>
      <p:sp>
        <p:nvSpPr>
          <p:cNvPr id="8" name="Text Box 6"/>
          <p:cNvSpPr txBox="1">
            <a:spLocks noChangeArrowheads="1"/>
          </p:cNvSpPr>
          <p:nvPr/>
        </p:nvSpPr>
        <p:spPr bwMode="auto">
          <a:xfrm>
            <a:off x="815680" y="4857107"/>
            <a:ext cx="4074064" cy="369332"/>
          </a:xfrm>
          <a:prstGeom prst="rect">
            <a:avLst/>
          </a:prstGeom>
          <a:noFill/>
          <a:ln w="9525">
            <a:noFill/>
            <a:miter lim="800000"/>
            <a:headEnd/>
            <a:tailEnd/>
          </a:ln>
        </p:spPr>
        <p:txBody>
          <a:bodyPr wrap="none">
            <a:spAutoFit/>
          </a:bodyPr>
          <a:lstStyle/>
          <a:p>
            <a:r>
              <a:rPr lang="en-US" b="1" dirty="0">
                <a:solidFill>
                  <a:srgbClr val="0000CC"/>
                </a:solidFill>
                <a:latin typeface="Times New Roman" pitchFamily="18" charset="0"/>
                <a:cs typeface="Times New Roman" pitchFamily="18" charset="0"/>
              </a:rPr>
              <a:t>Two party communication: Ethernet </a:t>
            </a:r>
            <a:r>
              <a:rPr lang="en-US" b="1" dirty="0">
                <a:solidFill>
                  <a:srgbClr val="0000CC"/>
                </a:solidFill>
                <a:latin typeface="Times New Roman" pitchFamily="18" charset="0"/>
                <a:cs typeface="Times New Roman" pitchFamily="18" charset="0"/>
                <a:sym typeface="Wingdings" pitchFamily="2" charset="2"/>
              </a:rPr>
              <a:t></a:t>
            </a:r>
            <a:endParaRPr lang="en-US" b="1" dirty="0">
              <a:solidFill>
                <a:srgbClr val="0000CC"/>
              </a:solidFill>
              <a:latin typeface="Times New Roman" pitchFamily="18" charset="0"/>
              <a:cs typeface="Times New Roman" pitchFamily="18" charset="0"/>
            </a:endParaRPr>
          </a:p>
        </p:txBody>
      </p:sp>
      <p:sp>
        <p:nvSpPr>
          <p:cNvPr id="9" name="Text Box 7"/>
          <p:cNvSpPr txBox="1">
            <a:spLocks noChangeArrowheads="1"/>
          </p:cNvSpPr>
          <p:nvPr/>
        </p:nvSpPr>
        <p:spPr bwMode="auto">
          <a:xfrm>
            <a:off x="762000" y="4142384"/>
            <a:ext cx="4132029" cy="369332"/>
          </a:xfrm>
          <a:prstGeom prst="rect">
            <a:avLst/>
          </a:prstGeom>
          <a:noFill/>
          <a:ln w="9525">
            <a:noFill/>
            <a:miter lim="800000"/>
            <a:headEnd/>
            <a:tailEnd/>
          </a:ln>
        </p:spPr>
        <p:txBody>
          <a:bodyPr wrap="none">
            <a:spAutoFit/>
          </a:bodyPr>
          <a:lstStyle/>
          <a:p>
            <a:r>
              <a:rPr lang="en-US" b="1" dirty="0">
                <a:solidFill>
                  <a:srgbClr val="0000CC"/>
                </a:solidFill>
                <a:latin typeface="Times New Roman" pitchFamily="18" charset="0"/>
                <a:cs typeface="Times New Roman" pitchFamily="18" charset="0"/>
              </a:rPr>
              <a:t>Routing and Forwarding Address: IP </a:t>
            </a:r>
            <a:r>
              <a:rPr lang="en-US" b="1" dirty="0">
                <a:solidFill>
                  <a:srgbClr val="0000CC"/>
                </a:solidFill>
                <a:latin typeface="Times New Roman" pitchFamily="18" charset="0"/>
                <a:cs typeface="Times New Roman" pitchFamily="18" charset="0"/>
                <a:sym typeface="Wingdings" pitchFamily="2" charset="2"/>
              </a:rPr>
              <a:t></a:t>
            </a:r>
            <a:endParaRPr lang="en-US" b="1" dirty="0">
              <a:solidFill>
                <a:srgbClr val="0000CC"/>
              </a:solidFill>
              <a:latin typeface="Times New Roman" pitchFamily="18" charset="0"/>
              <a:cs typeface="Times New Roman" pitchFamily="18" charset="0"/>
            </a:endParaRPr>
          </a:p>
        </p:txBody>
      </p:sp>
      <p:sp>
        <p:nvSpPr>
          <p:cNvPr id="10" name="Text Box 8"/>
          <p:cNvSpPr txBox="1">
            <a:spLocks noChangeArrowheads="1"/>
          </p:cNvSpPr>
          <p:nvPr/>
        </p:nvSpPr>
        <p:spPr bwMode="auto">
          <a:xfrm>
            <a:off x="783282" y="3266448"/>
            <a:ext cx="4140621" cy="646331"/>
          </a:xfrm>
          <a:prstGeom prst="rect">
            <a:avLst/>
          </a:prstGeom>
          <a:noFill/>
          <a:ln w="9525">
            <a:noFill/>
            <a:miter lim="800000"/>
            <a:headEnd/>
            <a:tailEnd/>
          </a:ln>
        </p:spPr>
        <p:txBody>
          <a:bodyPr wrap="none">
            <a:spAutoFit/>
          </a:bodyPr>
          <a:lstStyle/>
          <a:p>
            <a:r>
              <a:rPr lang="en-US" b="1" dirty="0">
                <a:solidFill>
                  <a:srgbClr val="0000CC"/>
                </a:solidFill>
                <a:latin typeface="Times New Roman" pitchFamily="18" charset="0"/>
                <a:cs typeface="Times New Roman" pitchFamily="18" charset="0"/>
              </a:rPr>
              <a:t>End-to-end control &amp; error checking </a:t>
            </a:r>
          </a:p>
          <a:p>
            <a:r>
              <a:rPr lang="en-US" b="1" dirty="0">
                <a:solidFill>
                  <a:srgbClr val="0000CC"/>
                </a:solidFill>
                <a:latin typeface="Times New Roman" pitchFamily="18" charset="0"/>
                <a:cs typeface="Times New Roman" pitchFamily="18" charset="0"/>
              </a:rPr>
              <a:t>(ensure complete data transfer): TCP </a:t>
            </a:r>
            <a:r>
              <a:rPr lang="en-US" b="1" dirty="0">
                <a:solidFill>
                  <a:srgbClr val="0000CC"/>
                </a:solidFill>
                <a:latin typeface="Times New Roman" pitchFamily="18" charset="0"/>
                <a:cs typeface="Times New Roman" pitchFamily="18" charset="0"/>
                <a:sym typeface="Wingdings" pitchFamily="2" charset="2"/>
              </a:rPr>
              <a:t></a:t>
            </a:r>
            <a:endParaRPr lang="en-US" b="1" dirty="0">
              <a:solidFill>
                <a:srgbClr val="0000CC"/>
              </a:solidFill>
              <a:latin typeface="Times New Roman" pitchFamily="18" charset="0"/>
              <a:cs typeface="Times New Roman" pitchFamily="18" charset="0"/>
            </a:endParaRPr>
          </a:p>
        </p:txBody>
      </p:sp>
      <p:sp>
        <p:nvSpPr>
          <p:cNvPr id="11" name="Text Box 9"/>
          <p:cNvSpPr txBox="1">
            <a:spLocks noChangeArrowheads="1"/>
          </p:cNvSpPr>
          <p:nvPr/>
        </p:nvSpPr>
        <p:spPr bwMode="auto">
          <a:xfrm>
            <a:off x="1535879" y="2817183"/>
            <a:ext cx="3334567" cy="369332"/>
          </a:xfrm>
          <a:prstGeom prst="rect">
            <a:avLst/>
          </a:prstGeom>
          <a:noFill/>
          <a:ln w="9525">
            <a:noFill/>
            <a:miter lim="800000"/>
            <a:headEnd/>
            <a:tailEnd/>
          </a:ln>
        </p:spPr>
        <p:txBody>
          <a:bodyPr wrap="none">
            <a:spAutoFit/>
          </a:bodyPr>
          <a:lstStyle/>
          <a:p>
            <a:r>
              <a:rPr lang="en-US" b="1" dirty="0">
                <a:solidFill>
                  <a:srgbClr val="0000CC"/>
                </a:solidFill>
                <a:latin typeface="Times New Roman" pitchFamily="18" charset="0"/>
                <a:cs typeface="Times New Roman" pitchFamily="18" charset="0"/>
              </a:rPr>
              <a:t>Establish/manage connection </a:t>
            </a:r>
            <a:r>
              <a:rPr lang="en-US" b="1" dirty="0">
                <a:solidFill>
                  <a:srgbClr val="0000CC"/>
                </a:solidFill>
                <a:latin typeface="Times New Roman" pitchFamily="18" charset="0"/>
                <a:cs typeface="Times New Roman" pitchFamily="18" charset="0"/>
                <a:sym typeface="Wingdings" pitchFamily="2" charset="2"/>
              </a:rPr>
              <a:t></a:t>
            </a:r>
            <a:endParaRPr lang="en-US" b="1" dirty="0">
              <a:solidFill>
                <a:srgbClr val="0000CC"/>
              </a:solidFill>
              <a:latin typeface="Times New Roman" pitchFamily="18" charset="0"/>
              <a:cs typeface="Times New Roman" pitchFamily="18" charset="0"/>
            </a:endParaRPr>
          </a:p>
        </p:txBody>
      </p:sp>
      <p:sp>
        <p:nvSpPr>
          <p:cNvPr id="12" name="Text Box 10"/>
          <p:cNvSpPr txBox="1">
            <a:spLocks noChangeArrowheads="1"/>
          </p:cNvSpPr>
          <p:nvPr/>
        </p:nvSpPr>
        <p:spPr bwMode="auto">
          <a:xfrm>
            <a:off x="1143000" y="2209271"/>
            <a:ext cx="3745256" cy="369332"/>
          </a:xfrm>
          <a:prstGeom prst="rect">
            <a:avLst/>
          </a:prstGeom>
          <a:noFill/>
          <a:ln w="9525">
            <a:noFill/>
            <a:miter lim="800000"/>
            <a:headEnd/>
            <a:tailEnd/>
          </a:ln>
        </p:spPr>
        <p:txBody>
          <a:bodyPr wrap="none">
            <a:spAutoFit/>
          </a:bodyPr>
          <a:lstStyle/>
          <a:p>
            <a:r>
              <a:rPr lang="en-US" b="1" dirty="0">
                <a:solidFill>
                  <a:srgbClr val="0000CC"/>
                </a:solidFill>
                <a:latin typeface="Times New Roman" pitchFamily="18" charset="0"/>
                <a:cs typeface="Times New Roman" pitchFamily="18" charset="0"/>
              </a:rPr>
              <a:t>ASCII Text, Sound (syntax layer) </a:t>
            </a:r>
            <a:r>
              <a:rPr lang="en-US" b="1" dirty="0">
                <a:solidFill>
                  <a:srgbClr val="0000CC"/>
                </a:solidFill>
                <a:latin typeface="Times New Roman" pitchFamily="18" charset="0"/>
                <a:cs typeface="Times New Roman" pitchFamily="18" charset="0"/>
                <a:sym typeface="Wingdings" pitchFamily="2" charset="2"/>
              </a:rPr>
              <a:t></a:t>
            </a:r>
            <a:endParaRPr lang="en-US" b="1" dirty="0">
              <a:solidFill>
                <a:srgbClr val="0000CC"/>
              </a:solidFill>
              <a:latin typeface="Times New Roman" pitchFamily="18" charset="0"/>
              <a:cs typeface="Times New Roman" pitchFamily="18" charset="0"/>
            </a:endParaRPr>
          </a:p>
        </p:txBody>
      </p:sp>
      <p:sp>
        <p:nvSpPr>
          <p:cNvPr id="13" name="Text Box 11"/>
          <p:cNvSpPr txBox="1">
            <a:spLocks noChangeArrowheads="1"/>
          </p:cNvSpPr>
          <p:nvPr/>
        </p:nvSpPr>
        <p:spPr bwMode="auto">
          <a:xfrm flipH="1">
            <a:off x="914400" y="1475507"/>
            <a:ext cx="4335463" cy="369332"/>
          </a:xfrm>
          <a:prstGeom prst="rect">
            <a:avLst/>
          </a:prstGeom>
          <a:noFill/>
          <a:ln w="9525">
            <a:noFill/>
            <a:miter lim="800000"/>
            <a:headEnd/>
            <a:tailEnd/>
          </a:ln>
        </p:spPr>
        <p:txBody>
          <a:bodyPr>
            <a:spAutoFit/>
          </a:bodyPr>
          <a:lstStyle/>
          <a:p>
            <a:r>
              <a:rPr lang="en-US" b="1" dirty="0">
                <a:solidFill>
                  <a:srgbClr val="0000CC"/>
                </a:solidFill>
                <a:latin typeface="Times New Roman" pitchFamily="18" charset="0"/>
                <a:cs typeface="Times New Roman" pitchFamily="18" charset="0"/>
              </a:rPr>
              <a:t>File Transfer, Email, Remote Login </a:t>
            </a:r>
            <a:r>
              <a:rPr lang="en-US" b="1" dirty="0">
                <a:solidFill>
                  <a:srgbClr val="0000CC"/>
                </a:solidFill>
                <a:latin typeface="Times New Roman" pitchFamily="18" charset="0"/>
                <a:cs typeface="Times New Roman" pitchFamily="18" charset="0"/>
                <a:sym typeface="Wingdings" pitchFamily="2" charset="2"/>
              </a:rPr>
              <a:t></a:t>
            </a:r>
            <a:endParaRPr lang="en-US" b="1" dirty="0">
              <a:solidFill>
                <a:srgbClr val="0000CC"/>
              </a:solidFill>
              <a:latin typeface="Times New Roman" pitchFamily="18" charset="0"/>
              <a:cs typeface="Times New Roman" pitchFamily="18" charset="0"/>
            </a:endParaRPr>
          </a:p>
        </p:txBody>
      </p:sp>
      <p:pic>
        <p:nvPicPr>
          <p:cNvPr id="14" name="Picture 2" descr="C:\Users\Sayee Kumar\Desktop\Networks\images\layers.jpg"/>
          <p:cNvPicPr>
            <a:picLocks noChangeAspect="1" noChangeArrowheads="1"/>
          </p:cNvPicPr>
          <p:nvPr/>
        </p:nvPicPr>
        <p:blipFill>
          <a:blip r:embed="rId3"/>
          <a:srcRect/>
          <a:stretch>
            <a:fillRect/>
          </a:stretch>
        </p:blipFill>
        <p:spPr bwMode="auto">
          <a:xfrm>
            <a:off x="4800601" y="838200"/>
            <a:ext cx="4114800" cy="5410200"/>
          </a:xfrm>
          <a:prstGeom prst="rect">
            <a:avLst/>
          </a:prstGeom>
          <a:noFill/>
        </p:spPr>
      </p:pic>
      <p:sp>
        <p:nvSpPr>
          <p:cNvPr id="1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97320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0-#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P spid="11" grpId="0" autoUpdateAnimBg="0"/>
      <p:bldP spid="12" grpId="0" autoUpdateAnimBg="0"/>
      <p:bldP spid="13"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53520" y="454026"/>
            <a:ext cx="3716210" cy="646331"/>
          </a:xfrm>
          <a:prstGeom prst="rect">
            <a:avLst/>
          </a:prstGeom>
          <a:noFill/>
          <a:ln w="9525">
            <a:noFill/>
            <a:miter lim="800000"/>
            <a:headEnd/>
            <a:tailEnd/>
          </a:ln>
        </p:spPr>
        <p:txBody>
          <a:bodyPr wrap="none">
            <a:spAutoFit/>
          </a:bodyPr>
          <a:lstStyle/>
          <a:p>
            <a:pPr algn="ctr"/>
            <a:r>
              <a:rPr lang="en-US" sz="3600" b="1" dirty="0">
                <a:solidFill>
                  <a:srgbClr val="C00000"/>
                </a:solidFill>
                <a:latin typeface="Arial Black" panose="020B0A04020102020204" pitchFamily="34" charset="0"/>
              </a:rPr>
              <a:t>Physical layer</a:t>
            </a:r>
          </a:p>
        </p:txBody>
      </p:sp>
      <p:pic>
        <p:nvPicPr>
          <p:cNvPr id="5" name="Picture 6"/>
          <p:cNvPicPr>
            <a:picLocks noChangeAspect="1" noChangeArrowheads="1"/>
          </p:cNvPicPr>
          <p:nvPr/>
        </p:nvPicPr>
        <p:blipFill>
          <a:blip r:embed="rId2"/>
          <a:srcRect/>
          <a:stretch>
            <a:fillRect/>
          </a:stretch>
        </p:blipFill>
        <p:spPr bwMode="auto">
          <a:xfrm>
            <a:off x="295275" y="1406362"/>
            <a:ext cx="8629650" cy="2937037"/>
          </a:xfrm>
          <a:prstGeom prst="rect">
            <a:avLst/>
          </a:prstGeom>
          <a:noFill/>
          <a:ln w="9525">
            <a:noFill/>
            <a:miter lim="800000"/>
            <a:headEnd/>
            <a:tailEnd/>
          </a:ln>
        </p:spPr>
      </p:pic>
      <p:sp>
        <p:nvSpPr>
          <p:cNvPr id="6" name="Line 9"/>
          <p:cNvSpPr>
            <a:spLocks noChangeShapeType="1"/>
          </p:cNvSpPr>
          <p:nvPr/>
        </p:nvSpPr>
        <p:spPr bwMode="auto">
          <a:xfrm>
            <a:off x="533400" y="4724400"/>
            <a:ext cx="8153400" cy="0"/>
          </a:xfrm>
          <a:prstGeom prst="line">
            <a:avLst/>
          </a:prstGeom>
          <a:noFill/>
          <a:ln w="76200">
            <a:solidFill>
              <a:schemeClr val="tx2">
                <a:lumMod val="75000"/>
              </a:schemeClr>
            </a:solidFill>
            <a:round/>
            <a:headEnd/>
            <a:tailEnd/>
          </a:ln>
        </p:spPr>
        <p:txBody>
          <a:bodyPr/>
          <a:lstStyle/>
          <a:p>
            <a:pPr>
              <a:defRPr/>
            </a:pPr>
            <a:endParaRPr lang="en-US"/>
          </a:p>
        </p:txBody>
      </p:sp>
      <p:sp>
        <p:nvSpPr>
          <p:cNvPr id="7" name="Line 10"/>
          <p:cNvSpPr>
            <a:spLocks noChangeShapeType="1"/>
          </p:cNvSpPr>
          <p:nvPr/>
        </p:nvSpPr>
        <p:spPr bwMode="auto">
          <a:xfrm>
            <a:off x="534988" y="5715000"/>
            <a:ext cx="8153400" cy="0"/>
          </a:xfrm>
          <a:prstGeom prst="line">
            <a:avLst/>
          </a:prstGeom>
          <a:noFill/>
          <a:ln w="76200">
            <a:solidFill>
              <a:schemeClr val="tx2">
                <a:lumMod val="75000"/>
              </a:schemeClr>
            </a:solidFill>
            <a:round/>
            <a:headEnd/>
            <a:tailEnd/>
          </a:ln>
        </p:spPr>
        <p:txBody>
          <a:bodyPr/>
          <a:lstStyle/>
          <a:p>
            <a:pPr>
              <a:defRPr/>
            </a:pPr>
            <a:endParaRPr lang="en-US"/>
          </a:p>
        </p:txBody>
      </p:sp>
      <p:sp>
        <p:nvSpPr>
          <p:cNvPr id="8" name="Rectangle 11"/>
          <p:cNvSpPr>
            <a:spLocks noChangeArrowheads="1"/>
          </p:cNvSpPr>
          <p:nvPr/>
        </p:nvSpPr>
        <p:spPr bwMode="auto">
          <a:xfrm>
            <a:off x="571500" y="4797152"/>
            <a:ext cx="8077200" cy="830997"/>
          </a:xfrm>
          <a:prstGeom prst="rect">
            <a:avLst/>
          </a:prstGeom>
          <a:solidFill>
            <a:schemeClr val="tx2">
              <a:lumMod val="20000"/>
              <a:lumOff val="80000"/>
            </a:schemeClr>
          </a:solidFill>
          <a:ln w="76200" algn="ctr">
            <a:noFill/>
            <a:miter lim="800000"/>
            <a:headEnd/>
            <a:tailEnd/>
          </a:ln>
        </p:spPr>
        <p:txBody>
          <a:bodyPr>
            <a:spAutoFit/>
          </a:bodyPr>
          <a:lstStyle/>
          <a:p>
            <a:pPr algn="ctr">
              <a:defRPr/>
            </a:pPr>
            <a:r>
              <a:rPr lang="en-US" sz="2400" dirty="0">
                <a:solidFill>
                  <a:srgbClr val="0000CC"/>
                </a:solidFill>
              </a:rPr>
              <a:t>The physical layer is responsible for movements of</a:t>
            </a:r>
          </a:p>
          <a:p>
            <a:pPr algn="ctr">
              <a:defRPr/>
            </a:pPr>
            <a:r>
              <a:rPr lang="en-US" sz="2400" dirty="0">
                <a:solidFill>
                  <a:srgbClr val="0000CC"/>
                </a:solidFill>
              </a:rPr>
              <a:t>individual bits from one hop (node) to the next.</a:t>
            </a:r>
          </a:p>
        </p:txBody>
      </p:sp>
      <p:sp>
        <p:nvSpPr>
          <p:cNvPr id="9"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552221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722258" y="367110"/>
            <a:ext cx="3431196" cy="584775"/>
          </a:xfrm>
          <a:prstGeom prst="rect">
            <a:avLst/>
          </a:prstGeom>
          <a:noFill/>
          <a:ln w="9525">
            <a:noFill/>
            <a:miter lim="800000"/>
            <a:headEnd/>
            <a:tailEnd/>
          </a:ln>
        </p:spPr>
        <p:txBody>
          <a:bodyPr wrap="none">
            <a:spAutoFit/>
          </a:bodyPr>
          <a:lstStyle/>
          <a:p>
            <a:pPr algn="ctr"/>
            <a:r>
              <a:rPr lang="en-US" sz="3200" b="1" dirty="0">
                <a:solidFill>
                  <a:srgbClr val="C00000"/>
                </a:solidFill>
                <a:latin typeface="Arial Black" panose="020B0A04020102020204" pitchFamily="34" charset="0"/>
              </a:rPr>
              <a:t>Data link layer</a:t>
            </a:r>
          </a:p>
        </p:txBody>
      </p:sp>
      <p:pic>
        <p:nvPicPr>
          <p:cNvPr id="5" name="Picture 6"/>
          <p:cNvPicPr>
            <a:picLocks noChangeAspect="1" noChangeArrowheads="1"/>
          </p:cNvPicPr>
          <p:nvPr/>
        </p:nvPicPr>
        <p:blipFill>
          <a:blip r:embed="rId2"/>
          <a:srcRect/>
          <a:stretch>
            <a:fillRect/>
          </a:stretch>
        </p:blipFill>
        <p:spPr bwMode="auto">
          <a:xfrm>
            <a:off x="228600" y="1319212"/>
            <a:ext cx="8418513" cy="2795588"/>
          </a:xfrm>
          <a:prstGeom prst="rect">
            <a:avLst/>
          </a:prstGeom>
          <a:noFill/>
          <a:ln w="9525">
            <a:noFill/>
            <a:miter lim="800000"/>
            <a:headEnd/>
            <a:tailEnd/>
          </a:ln>
        </p:spPr>
      </p:pic>
      <p:sp>
        <p:nvSpPr>
          <p:cNvPr id="6" name="Line 9"/>
          <p:cNvSpPr>
            <a:spLocks noChangeShapeType="1"/>
          </p:cNvSpPr>
          <p:nvPr/>
        </p:nvSpPr>
        <p:spPr bwMode="auto">
          <a:xfrm>
            <a:off x="533400" y="4724400"/>
            <a:ext cx="8153400" cy="0"/>
          </a:xfrm>
          <a:prstGeom prst="line">
            <a:avLst/>
          </a:prstGeom>
          <a:noFill/>
          <a:ln w="76200">
            <a:solidFill>
              <a:schemeClr val="tx2">
                <a:lumMod val="75000"/>
              </a:schemeClr>
            </a:solidFill>
            <a:round/>
            <a:headEnd/>
            <a:tailEnd/>
          </a:ln>
        </p:spPr>
        <p:txBody>
          <a:bodyPr/>
          <a:lstStyle/>
          <a:p>
            <a:pPr>
              <a:defRPr/>
            </a:pPr>
            <a:endParaRPr lang="en-US"/>
          </a:p>
        </p:txBody>
      </p:sp>
      <p:sp>
        <p:nvSpPr>
          <p:cNvPr id="7" name="Line 10"/>
          <p:cNvSpPr>
            <a:spLocks noChangeShapeType="1"/>
          </p:cNvSpPr>
          <p:nvPr/>
        </p:nvSpPr>
        <p:spPr bwMode="auto">
          <a:xfrm>
            <a:off x="534988" y="5715000"/>
            <a:ext cx="8153400" cy="0"/>
          </a:xfrm>
          <a:prstGeom prst="line">
            <a:avLst/>
          </a:prstGeom>
          <a:noFill/>
          <a:ln w="76200">
            <a:solidFill>
              <a:schemeClr val="tx2">
                <a:lumMod val="75000"/>
              </a:schemeClr>
            </a:solidFill>
            <a:round/>
            <a:headEnd/>
            <a:tailEnd/>
          </a:ln>
        </p:spPr>
        <p:txBody>
          <a:bodyPr/>
          <a:lstStyle/>
          <a:p>
            <a:pPr>
              <a:defRPr/>
            </a:pPr>
            <a:endParaRPr lang="en-US"/>
          </a:p>
        </p:txBody>
      </p:sp>
      <p:sp>
        <p:nvSpPr>
          <p:cNvPr id="8" name="Rectangle 11"/>
          <p:cNvSpPr>
            <a:spLocks noChangeArrowheads="1"/>
          </p:cNvSpPr>
          <p:nvPr/>
        </p:nvSpPr>
        <p:spPr bwMode="auto">
          <a:xfrm>
            <a:off x="571500" y="4816475"/>
            <a:ext cx="8077200" cy="830997"/>
          </a:xfrm>
          <a:prstGeom prst="rect">
            <a:avLst/>
          </a:prstGeom>
          <a:solidFill>
            <a:schemeClr val="tx2">
              <a:lumMod val="20000"/>
              <a:lumOff val="80000"/>
            </a:schemeClr>
          </a:solidFill>
          <a:ln w="76200" algn="ctr">
            <a:noFill/>
            <a:miter lim="800000"/>
            <a:headEnd/>
            <a:tailEnd/>
          </a:ln>
        </p:spPr>
        <p:txBody>
          <a:bodyPr>
            <a:spAutoFit/>
          </a:bodyPr>
          <a:lstStyle/>
          <a:p>
            <a:pPr algn="ctr">
              <a:defRPr/>
            </a:pPr>
            <a:r>
              <a:rPr lang="en-US" sz="2400" dirty="0">
                <a:solidFill>
                  <a:srgbClr val="0000CC"/>
                </a:solidFill>
              </a:rPr>
              <a:t>The data link layer is responsible for moving </a:t>
            </a:r>
            <a:br>
              <a:rPr lang="en-US" sz="2400" dirty="0">
                <a:solidFill>
                  <a:srgbClr val="0000CC"/>
                </a:solidFill>
              </a:rPr>
            </a:br>
            <a:r>
              <a:rPr lang="en-US" sz="2400" dirty="0">
                <a:solidFill>
                  <a:srgbClr val="0000CC"/>
                </a:solidFill>
              </a:rPr>
              <a:t>frames from one hop (node) to the next.</a:t>
            </a:r>
          </a:p>
        </p:txBody>
      </p:sp>
      <p:sp>
        <p:nvSpPr>
          <p:cNvPr id="9"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675928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133600" y="382013"/>
            <a:ext cx="4553234" cy="584775"/>
          </a:xfrm>
          <a:prstGeom prst="rect">
            <a:avLst/>
          </a:prstGeom>
          <a:noFill/>
          <a:ln w="9525">
            <a:noFill/>
            <a:miter lim="800000"/>
            <a:headEnd/>
            <a:tailEnd/>
          </a:ln>
        </p:spPr>
        <p:txBody>
          <a:bodyPr wrap="none">
            <a:spAutoFit/>
          </a:bodyPr>
          <a:lstStyle/>
          <a:p>
            <a:pPr algn="ctr"/>
            <a:r>
              <a:rPr lang="en-US" sz="3200" b="1" dirty="0">
                <a:solidFill>
                  <a:srgbClr val="C00000"/>
                </a:solidFill>
                <a:latin typeface="Arial Black" panose="020B0A04020102020204" pitchFamily="34" charset="0"/>
              </a:rPr>
              <a:t>Hop-to-hop delivery</a:t>
            </a:r>
          </a:p>
        </p:txBody>
      </p:sp>
      <p:pic>
        <p:nvPicPr>
          <p:cNvPr id="5" name="Picture 6"/>
          <p:cNvPicPr>
            <a:picLocks noChangeAspect="1" noChangeArrowheads="1"/>
          </p:cNvPicPr>
          <p:nvPr/>
        </p:nvPicPr>
        <p:blipFill>
          <a:blip r:embed="rId2"/>
          <a:srcRect/>
          <a:stretch>
            <a:fillRect/>
          </a:stretch>
        </p:blipFill>
        <p:spPr bwMode="auto">
          <a:xfrm>
            <a:off x="1524000" y="1371600"/>
            <a:ext cx="6216650" cy="4579938"/>
          </a:xfrm>
          <a:prstGeom prst="rect">
            <a:avLst/>
          </a:prstGeom>
          <a:noFill/>
          <a:ln w="9525">
            <a:noFill/>
            <a:miter lim="800000"/>
            <a:headEnd/>
            <a:tailEnd/>
          </a:ln>
        </p:spPr>
      </p:pic>
      <p:sp>
        <p:nvSpPr>
          <p:cNvPr id="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247433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514600" y="258475"/>
            <a:ext cx="3355086" cy="584775"/>
          </a:xfrm>
          <a:prstGeom prst="rect">
            <a:avLst/>
          </a:prstGeom>
          <a:noFill/>
          <a:ln w="9525">
            <a:noFill/>
            <a:miter lim="800000"/>
            <a:headEnd/>
            <a:tailEnd/>
          </a:ln>
        </p:spPr>
        <p:txBody>
          <a:bodyPr wrap="none">
            <a:spAutoFit/>
          </a:bodyPr>
          <a:lstStyle/>
          <a:p>
            <a:pPr algn="ctr"/>
            <a:r>
              <a:rPr lang="en-US" sz="3200" b="1" dirty="0">
                <a:solidFill>
                  <a:srgbClr val="C00000"/>
                </a:solidFill>
                <a:latin typeface="Arial Black" panose="020B0A04020102020204" pitchFamily="34" charset="0"/>
              </a:rPr>
              <a:t>Network layer</a:t>
            </a:r>
          </a:p>
        </p:txBody>
      </p:sp>
      <p:pic>
        <p:nvPicPr>
          <p:cNvPr id="5" name="Picture 6"/>
          <p:cNvPicPr>
            <a:picLocks noChangeAspect="1" noChangeArrowheads="1"/>
          </p:cNvPicPr>
          <p:nvPr/>
        </p:nvPicPr>
        <p:blipFill>
          <a:blip r:embed="rId2"/>
          <a:srcRect/>
          <a:stretch>
            <a:fillRect/>
          </a:stretch>
        </p:blipFill>
        <p:spPr bwMode="auto">
          <a:xfrm>
            <a:off x="228600" y="1143000"/>
            <a:ext cx="8675688" cy="2913063"/>
          </a:xfrm>
          <a:prstGeom prst="rect">
            <a:avLst/>
          </a:prstGeom>
          <a:noFill/>
          <a:ln w="9525">
            <a:noFill/>
            <a:miter lim="800000"/>
            <a:headEnd/>
            <a:tailEnd/>
          </a:ln>
        </p:spPr>
      </p:pic>
      <p:sp>
        <p:nvSpPr>
          <p:cNvPr id="6" name="Line 9"/>
          <p:cNvSpPr>
            <a:spLocks noChangeShapeType="1"/>
          </p:cNvSpPr>
          <p:nvPr/>
        </p:nvSpPr>
        <p:spPr bwMode="auto">
          <a:xfrm>
            <a:off x="455613" y="4648200"/>
            <a:ext cx="8153400" cy="0"/>
          </a:xfrm>
          <a:prstGeom prst="line">
            <a:avLst/>
          </a:prstGeom>
          <a:noFill/>
          <a:ln w="76200">
            <a:solidFill>
              <a:schemeClr val="tx2">
                <a:lumMod val="75000"/>
              </a:schemeClr>
            </a:solidFill>
            <a:round/>
            <a:headEnd/>
            <a:tailEnd/>
          </a:ln>
        </p:spPr>
        <p:txBody>
          <a:bodyPr/>
          <a:lstStyle/>
          <a:p>
            <a:pPr>
              <a:defRPr/>
            </a:pPr>
            <a:endParaRPr lang="en-US"/>
          </a:p>
        </p:txBody>
      </p:sp>
      <p:sp>
        <p:nvSpPr>
          <p:cNvPr id="7" name="Line 10"/>
          <p:cNvSpPr>
            <a:spLocks noChangeShapeType="1"/>
          </p:cNvSpPr>
          <p:nvPr/>
        </p:nvSpPr>
        <p:spPr bwMode="auto">
          <a:xfrm>
            <a:off x="457200" y="6019800"/>
            <a:ext cx="8153400" cy="0"/>
          </a:xfrm>
          <a:prstGeom prst="line">
            <a:avLst/>
          </a:prstGeom>
          <a:noFill/>
          <a:ln w="76200">
            <a:solidFill>
              <a:schemeClr val="tx2">
                <a:lumMod val="75000"/>
              </a:schemeClr>
            </a:solidFill>
            <a:round/>
            <a:headEnd/>
            <a:tailEnd/>
          </a:ln>
        </p:spPr>
        <p:txBody>
          <a:bodyPr/>
          <a:lstStyle/>
          <a:p>
            <a:pPr>
              <a:defRPr/>
            </a:pPr>
            <a:endParaRPr lang="en-US"/>
          </a:p>
        </p:txBody>
      </p:sp>
      <p:sp>
        <p:nvSpPr>
          <p:cNvPr id="8" name="Rectangle 11"/>
          <p:cNvSpPr>
            <a:spLocks noChangeArrowheads="1"/>
          </p:cNvSpPr>
          <p:nvPr/>
        </p:nvSpPr>
        <p:spPr bwMode="auto">
          <a:xfrm>
            <a:off x="493713" y="4740275"/>
            <a:ext cx="8077200" cy="1200329"/>
          </a:xfrm>
          <a:prstGeom prst="rect">
            <a:avLst/>
          </a:prstGeom>
          <a:solidFill>
            <a:schemeClr val="tx2">
              <a:lumMod val="20000"/>
              <a:lumOff val="80000"/>
            </a:schemeClr>
          </a:solidFill>
          <a:ln w="76200" algn="ctr">
            <a:noFill/>
            <a:miter lim="800000"/>
            <a:headEnd/>
            <a:tailEnd/>
          </a:ln>
        </p:spPr>
        <p:txBody>
          <a:bodyPr>
            <a:spAutoFit/>
          </a:bodyPr>
          <a:lstStyle/>
          <a:p>
            <a:pPr algn="ctr">
              <a:defRPr/>
            </a:pPr>
            <a:r>
              <a:rPr lang="en-US" sz="2400" dirty="0">
                <a:solidFill>
                  <a:srgbClr val="0000CC"/>
                </a:solidFill>
              </a:rPr>
              <a:t>The network layer is responsible for the </a:t>
            </a:r>
            <a:br>
              <a:rPr lang="en-US" sz="2400" dirty="0">
                <a:solidFill>
                  <a:srgbClr val="0000CC"/>
                </a:solidFill>
              </a:rPr>
            </a:br>
            <a:r>
              <a:rPr lang="en-US" sz="2400" dirty="0">
                <a:solidFill>
                  <a:srgbClr val="0000CC"/>
                </a:solidFill>
              </a:rPr>
              <a:t>delivery of individual packets from </a:t>
            </a:r>
          </a:p>
          <a:p>
            <a:pPr algn="ctr">
              <a:defRPr/>
            </a:pPr>
            <a:r>
              <a:rPr lang="en-US" sz="2400" dirty="0">
                <a:solidFill>
                  <a:srgbClr val="0000CC"/>
                </a:solidFill>
              </a:rPr>
              <a:t>the source host to the destination host</a:t>
            </a:r>
            <a:r>
              <a:rPr lang="en-US" sz="2400" dirty="0"/>
              <a:t>.</a:t>
            </a:r>
          </a:p>
        </p:txBody>
      </p:sp>
      <p:sp>
        <p:nvSpPr>
          <p:cNvPr id="9"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89979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Autofit/>
          </a:bodyPr>
          <a:lstStyle/>
          <a:p>
            <a:r>
              <a:rPr lang="en-US" sz="3600" dirty="0">
                <a:solidFill>
                  <a:srgbClr val="C00000"/>
                </a:solidFill>
                <a:latin typeface="Arial Black" panose="020B0A04020102020204" pitchFamily="34" charset="0"/>
              </a:rPr>
              <a:t>Network security for businesses and consumers</a:t>
            </a:r>
          </a:p>
        </p:txBody>
      </p:sp>
      <p:sp>
        <p:nvSpPr>
          <p:cNvPr id="3" name="Content Placeholder 2"/>
          <p:cNvSpPr>
            <a:spLocks noGrp="1"/>
          </p:cNvSpPr>
          <p:nvPr>
            <p:ph idx="1"/>
          </p:nvPr>
        </p:nvSpPr>
        <p:spPr>
          <a:xfrm>
            <a:off x="441158" y="1524000"/>
            <a:ext cx="8229600" cy="4906963"/>
          </a:xfrm>
        </p:spPr>
        <p:txBody>
          <a:bodyPr>
            <a:normAutofit/>
          </a:bodyPr>
          <a:lstStyle/>
          <a:p>
            <a:pPr algn="just"/>
            <a:r>
              <a:rPr lang="en-US" sz="2700" dirty="0">
                <a:solidFill>
                  <a:srgbClr val="0000CC"/>
                </a:solidFill>
                <a:latin typeface="Arial" panose="020B0604020202020204" pitchFamily="34" charset="0"/>
                <a:cs typeface="Arial" panose="020B0604020202020204" pitchFamily="34" charset="0"/>
              </a:rPr>
              <a:t>Network security should be a </a:t>
            </a:r>
            <a:r>
              <a:rPr lang="en-US" sz="2700" dirty="0">
                <a:solidFill>
                  <a:srgbClr val="00B050"/>
                </a:solidFill>
                <a:latin typeface="Arial" panose="020B0604020202020204" pitchFamily="34" charset="0"/>
                <a:cs typeface="Arial" panose="020B0604020202020204" pitchFamily="34" charset="0"/>
              </a:rPr>
              <a:t>high priority </a:t>
            </a:r>
            <a:r>
              <a:rPr lang="en-US" sz="2700" dirty="0">
                <a:solidFill>
                  <a:srgbClr val="0000CC"/>
                </a:solidFill>
                <a:latin typeface="Arial" panose="020B0604020202020204" pitchFamily="34" charset="0"/>
                <a:cs typeface="Arial" panose="020B0604020202020204" pitchFamily="34" charset="0"/>
              </a:rPr>
              <a:t>for any organization that works with networked data and systems. </a:t>
            </a:r>
          </a:p>
          <a:p>
            <a:pPr algn="just"/>
            <a:r>
              <a:rPr lang="en-US" sz="2700" dirty="0">
                <a:solidFill>
                  <a:srgbClr val="0000CC"/>
                </a:solidFill>
                <a:latin typeface="Arial" panose="020B0604020202020204" pitchFamily="34" charset="0"/>
                <a:cs typeface="Arial" panose="020B0604020202020204" pitchFamily="34" charset="0"/>
              </a:rPr>
              <a:t>In addition to </a:t>
            </a:r>
            <a:r>
              <a:rPr lang="en-US" sz="2700" dirty="0">
                <a:solidFill>
                  <a:srgbClr val="00B050"/>
                </a:solidFill>
                <a:latin typeface="Arial" panose="020B0604020202020204" pitchFamily="34" charset="0"/>
                <a:cs typeface="Arial" panose="020B0604020202020204" pitchFamily="34" charset="0"/>
              </a:rPr>
              <a:t>protecting assets </a:t>
            </a:r>
            <a:r>
              <a:rPr lang="en-US" sz="2700" dirty="0">
                <a:solidFill>
                  <a:srgbClr val="0000CC"/>
                </a:solidFill>
                <a:latin typeface="Arial" panose="020B0604020202020204" pitchFamily="34" charset="0"/>
                <a:cs typeface="Arial" panose="020B0604020202020204" pitchFamily="34" charset="0"/>
              </a:rPr>
              <a:t>and the integrity of data from external exploits, network security can also </a:t>
            </a:r>
            <a:r>
              <a:rPr lang="en-US" sz="2700" dirty="0">
                <a:solidFill>
                  <a:srgbClr val="00B050"/>
                </a:solidFill>
                <a:latin typeface="Arial" panose="020B0604020202020204" pitchFamily="34" charset="0"/>
                <a:cs typeface="Arial" panose="020B0604020202020204" pitchFamily="34" charset="0"/>
              </a:rPr>
              <a:t>manage network traffic </a:t>
            </a:r>
            <a:r>
              <a:rPr lang="en-US" sz="2700" dirty="0">
                <a:solidFill>
                  <a:srgbClr val="0000CC"/>
                </a:solidFill>
                <a:latin typeface="Arial" panose="020B0604020202020204" pitchFamily="34" charset="0"/>
                <a:cs typeface="Arial" panose="020B0604020202020204" pitchFamily="34" charset="0"/>
              </a:rPr>
              <a:t>more efficiently, </a:t>
            </a:r>
            <a:r>
              <a:rPr lang="en-US" sz="2700" dirty="0">
                <a:solidFill>
                  <a:srgbClr val="00B050"/>
                </a:solidFill>
                <a:latin typeface="Arial" panose="020B0604020202020204" pitchFamily="34" charset="0"/>
                <a:cs typeface="Arial" panose="020B0604020202020204" pitchFamily="34" charset="0"/>
              </a:rPr>
              <a:t>enhance network performance </a:t>
            </a:r>
            <a:r>
              <a:rPr lang="en-US" sz="2700" dirty="0">
                <a:solidFill>
                  <a:srgbClr val="0000CC"/>
                </a:solidFill>
                <a:latin typeface="Arial" panose="020B0604020202020204" pitchFamily="34" charset="0"/>
                <a:cs typeface="Arial" panose="020B0604020202020204" pitchFamily="34" charset="0"/>
              </a:rPr>
              <a:t>and ensure secure data sharing between employees and data sources.</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805758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759004" y="227738"/>
            <a:ext cx="3632341" cy="584775"/>
          </a:xfrm>
          <a:prstGeom prst="rect">
            <a:avLst/>
          </a:prstGeom>
          <a:noFill/>
          <a:ln w="9525">
            <a:noFill/>
            <a:miter lim="800000"/>
            <a:headEnd/>
            <a:tailEnd/>
          </a:ln>
        </p:spPr>
        <p:txBody>
          <a:bodyPr wrap="none">
            <a:spAutoFit/>
          </a:bodyPr>
          <a:lstStyle/>
          <a:p>
            <a:r>
              <a:rPr lang="en-US" sz="3200" b="1" dirty="0">
                <a:solidFill>
                  <a:srgbClr val="C00000"/>
                </a:solidFill>
                <a:latin typeface="Arial Black" panose="020B0A04020102020204" pitchFamily="34" charset="0"/>
              </a:rPr>
              <a:t>Transport layer</a:t>
            </a:r>
          </a:p>
        </p:txBody>
      </p:sp>
      <p:pic>
        <p:nvPicPr>
          <p:cNvPr id="5" name="Picture 6"/>
          <p:cNvPicPr>
            <a:picLocks noChangeAspect="1" noChangeArrowheads="1"/>
          </p:cNvPicPr>
          <p:nvPr/>
        </p:nvPicPr>
        <p:blipFill>
          <a:blip r:embed="rId2"/>
          <a:srcRect/>
          <a:stretch>
            <a:fillRect/>
          </a:stretch>
        </p:blipFill>
        <p:spPr bwMode="auto">
          <a:xfrm>
            <a:off x="228600" y="1143000"/>
            <a:ext cx="8693150" cy="3025775"/>
          </a:xfrm>
          <a:prstGeom prst="rect">
            <a:avLst/>
          </a:prstGeom>
          <a:noFill/>
          <a:ln w="9525">
            <a:noFill/>
            <a:miter lim="800000"/>
            <a:headEnd/>
            <a:tailEnd/>
          </a:ln>
        </p:spPr>
      </p:pic>
      <p:sp>
        <p:nvSpPr>
          <p:cNvPr id="6" name="Line 9"/>
          <p:cNvSpPr>
            <a:spLocks noChangeShapeType="1"/>
          </p:cNvSpPr>
          <p:nvPr/>
        </p:nvSpPr>
        <p:spPr bwMode="auto">
          <a:xfrm>
            <a:off x="533400" y="4876800"/>
            <a:ext cx="8153400" cy="0"/>
          </a:xfrm>
          <a:prstGeom prst="line">
            <a:avLst/>
          </a:prstGeom>
          <a:noFill/>
          <a:ln w="76200">
            <a:solidFill>
              <a:schemeClr val="tx2">
                <a:lumMod val="75000"/>
              </a:schemeClr>
            </a:solidFill>
            <a:round/>
            <a:headEnd/>
            <a:tailEnd/>
          </a:ln>
        </p:spPr>
        <p:txBody>
          <a:bodyPr/>
          <a:lstStyle/>
          <a:p>
            <a:pPr>
              <a:defRPr/>
            </a:pPr>
            <a:endParaRPr lang="en-US"/>
          </a:p>
        </p:txBody>
      </p:sp>
      <p:sp>
        <p:nvSpPr>
          <p:cNvPr id="7" name="Line 10"/>
          <p:cNvSpPr>
            <a:spLocks noChangeShapeType="1"/>
          </p:cNvSpPr>
          <p:nvPr/>
        </p:nvSpPr>
        <p:spPr bwMode="auto">
          <a:xfrm>
            <a:off x="534988" y="5867400"/>
            <a:ext cx="8153400" cy="0"/>
          </a:xfrm>
          <a:prstGeom prst="line">
            <a:avLst/>
          </a:prstGeom>
          <a:noFill/>
          <a:ln w="76200">
            <a:solidFill>
              <a:schemeClr val="tx2">
                <a:lumMod val="75000"/>
              </a:schemeClr>
            </a:solidFill>
            <a:round/>
            <a:headEnd/>
            <a:tailEnd/>
          </a:ln>
        </p:spPr>
        <p:txBody>
          <a:bodyPr/>
          <a:lstStyle/>
          <a:p>
            <a:pPr>
              <a:defRPr/>
            </a:pPr>
            <a:endParaRPr lang="en-US"/>
          </a:p>
        </p:txBody>
      </p:sp>
      <p:sp>
        <p:nvSpPr>
          <p:cNvPr id="8" name="Rectangle 11"/>
          <p:cNvSpPr>
            <a:spLocks noChangeArrowheads="1"/>
          </p:cNvSpPr>
          <p:nvPr/>
        </p:nvSpPr>
        <p:spPr bwMode="auto">
          <a:xfrm>
            <a:off x="571500" y="4968875"/>
            <a:ext cx="8077200" cy="830997"/>
          </a:xfrm>
          <a:prstGeom prst="rect">
            <a:avLst/>
          </a:prstGeom>
          <a:solidFill>
            <a:schemeClr val="tx2">
              <a:lumMod val="20000"/>
              <a:lumOff val="80000"/>
            </a:schemeClr>
          </a:solidFill>
          <a:ln w="76200" algn="ctr">
            <a:noFill/>
            <a:miter lim="800000"/>
            <a:headEnd/>
            <a:tailEnd/>
          </a:ln>
        </p:spPr>
        <p:txBody>
          <a:bodyPr>
            <a:spAutoFit/>
          </a:bodyPr>
          <a:lstStyle/>
          <a:p>
            <a:pPr algn="ctr">
              <a:defRPr/>
            </a:pPr>
            <a:r>
              <a:rPr lang="en-US" sz="2400" dirty="0">
                <a:solidFill>
                  <a:srgbClr val="0000CC"/>
                </a:solidFill>
              </a:rPr>
              <a:t>The transport layer is responsible for the delivery </a:t>
            </a:r>
            <a:br>
              <a:rPr lang="en-US" sz="2400" dirty="0">
                <a:solidFill>
                  <a:srgbClr val="0000CC"/>
                </a:solidFill>
              </a:rPr>
            </a:br>
            <a:r>
              <a:rPr lang="en-US" sz="2400" dirty="0">
                <a:solidFill>
                  <a:srgbClr val="0000CC"/>
                </a:solidFill>
              </a:rPr>
              <a:t>of a message from one process to another</a:t>
            </a:r>
            <a:r>
              <a:rPr lang="en-US" sz="2400" dirty="0"/>
              <a:t>.</a:t>
            </a:r>
          </a:p>
        </p:txBody>
      </p:sp>
      <p:sp>
        <p:nvSpPr>
          <p:cNvPr id="9"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05440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179775" y="351532"/>
            <a:ext cx="6440225" cy="1077218"/>
          </a:xfrm>
          <a:prstGeom prst="rect">
            <a:avLst/>
          </a:prstGeom>
          <a:noFill/>
          <a:ln w="9525">
            <a:noFill/>
            <a:miter lim="800000"/>
            <a:headEnd/>
            <a:tailEnd/>
          </a:ln>
        </p:spPr>
        <p:txBody>
          <a:bodyPr wrap="none">
            <a:spAutoFit/>
          </a:bodyPr>
          <a:lstStyle/>
          <a:p>
            <a:pPr algn="ctr"/>
            <a:r>
              <a:rPr lang="en-US" sz="3200" b="1" dirty="0">
                <a:solidFill>
                  <a:srgbClr val="C00000"/>
                </a:solidFill>
                <a:latin typeface="Arial Black" panose="020B0A04020102020204" pitchFamily="34" charset="0"/>
              </a:rPr>
              <a:t>Reliable process-to-process</a:t>
            </a:r>
          </a:p>
          <a:p>
            <a:pPr algn="ctr"/>
            <a:r>
              <a:rPr lang="en-US" sz="3200" b="1" dirty="0">
                <a:solidFill>
                  <a:srgbClr val="C00000"/>
                </a:solidFill>
                <a:latin typeface="Arial Black" panose="020B0A04020102020204" pitchFamily="34" charset="0"/>
              </a:rPr>
              <a:t> delivery of a message</a:t>
            </a:r>
          </a:p>
        </p:txBody>
      </p:sp>
      <p:pic>
        <p:nvPicPr>
          <p:cNvPr id="5" name="Picture 6"/>
          <p:cNvPicPr>
            <a:picLocks noChangeAspect="1" noChangeArrowheads="1"/>
          </p:cNvPicPr>
          <p:nvPr/>
        </p:nvPicPr>
        <p:blipFill>
          <a:blip r:embed="rId2"/>
          <a:srcRect/>
          <a:stretch>
            <a:fillRect/>
          </a:stretch>
        </p:blipFill>
        <p:spPr bwMode="auto">
          <a:xfrm>
            <a:off x="530225" y="2025650"/>
            <a:ext cx="7623175" cy="3136900"/>
          </a:xfrm>
          <a:prstGeom prst="rect">
            <a:avLst/>
          </a:prstGeom>
          <a:noFill/>
          <a:ln w="9525">
            <a:noFill/>
            <a:miter lim="800000"/>
            <a:headEnd/>
            <a:tailEnd/>
          </a:ln>
        </p:spPr>
      </p:pic>
      <p:sp>
        <p:nvSpPr>
          <p:cNvPr id="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9791807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054943" y="159955"/>
            <a:ext cx="3186513" cy="584775"/>
          </a:xfrm>
          <a:prstGeom prst="rect">
            <a:avLst/>
          </a:prstGeom>
          <a:noFill/>
          <a:ln w="9525">
            <a:noFill/>
            <a:miter lim="800000"/>
            <a:headEnd/>
            <a:tailEnd/>
          </a:ln>
        </p:spPr>
        <p:txBody>
          <a:bodyPr wrap="none">
            <a:spAutoFit/>
          </a:bodyPr>
          <a:lstStyle/>
          <a:p>
            <a:pPr algn="ctr"/>
            <a:r>
              <a:rPr lang="en-US" sz="3200" b="1" dirty="0">
                <a:solidFill>
                  <a:srgbClr val="C00000"/>
                </a:solidFill>
                <a:latin typeface="Arial Black" panose="020B0A04020102020204" pitchFamily="34" charset="0"/>
              </a:rPr>
              <a:t>Session layer</a:t>
            </a:r>
          </a:p>
        </p:txBody>
      </p:sp>
      <p:pic>
        <p:nvPicPr>
          <p:cNvPr id="5" name="Picture 6"/>
          <p:cNvPicPr>
            <a:picLocks noChangeAspect="1" noChangeArrowheads="1"/>
          </p:cNvPicPr>
          <p:nvPr/>
        </p:nvPicPr>
        <p:blipFill>
          <a:blip r:embed="rId2"/>
          <a:srcRect/>
          <a:stretch>
            <a:fillRect/>
          </a:stretch>
        </p:blipFill>
        <p:spPr bwMode="auto">
          <a:xfrm>
            <a:off x="990600" y="990600"/>
            <a:ext cx="7315200" cy="3397250"/>
          </a:xfrm>
          <a:prstGeom prst="rect">
            <a:avLst/>
          </a:prstGeom>
          <a:noFill/>
          <a:ln w="9525">
            <a:noFill/>
            <a:miter lim="800000"/>
            <a:headEnd/>
            <a:tailEnd/>
          </a:ln>
        </p:spPr>
      </p:pic>
      <p:sp>
        <p:nvSpPr>
          <p:cNvPr id="6" name="Line 9"/>
          <p:cNvSpPr>
            <a:spLocks noChangeShapeType="1"/>
          </p:cNvSpPr>
          <p:nvPr/>
        </p:nvSpPr>
        <p:spPr bwMode="auto">
          <a:xfrm>
            <a:off x="685800" y="5029200"/>
            <a:ext cx="8153400" cy="0"/>
          </a:xfrm>
          <a:prstGeom prst="line">
            <a:avLst/>
          </a:prstGeom>
          <a:noFill/>
          <a:ln w="76200">
            <a:solidFill>
              <a:schemeClr val="tx2">
                <a:lumMod val="75000"/>
              </a:schemeClr>
            </a:solidFill>
            <a:round/>
            <a:headEnd/>
            <a:tailEnd/>
          </a:ln>
        </p:spPr>
        <p:txBody>
          <a:bodyPr/>
          <a:lstStyle/>
          <a:p>
            <a:pPr>
              <a:defRPr/>
            </a:pPr>
            <a:endParaRPr lang="en-US"/>
          </a:p>
        </p:txBody>
      </p:sp>
      <p:sp>
        <p:nvSpPr>
          <p:cNvPr id="7" name="Line 10"/>
          <p:cNvSpPr>
            <a:spLocks noChangeShapeType="1"/>
          </p:cNvSpPr>
          <p:nvPr/>
        </p:nvSpPr>
        <p:spPr bwMode="auto">
          <a:xfrm>
            <a:off x="687388" y="6019800"/>
            <a:ext cx="8153400" cy="0"/>
          </a:xfrm>
          <a:prstGeom prst="line">
            <a:avLst/>
          </a:prstGeom>
          <a:noFill/>
          <a:ln w="76200">
            <a:solidFill>
              <a:schemeClr val="tx2">
                <a:lumMod val="75000"/>
              </a:schemeClr>
            </a:solidFill>
            <a:round/>
            <a:headEnd/>
            <a:tailEnd/>
          </a:ln>
        </p:spPr>
        <p:txBody>
          <a:bodyPr/>
          <a:lstStyle/>
          <a:p>
            <a:pPr>
              <a:defRPr/>
            </a:pPr>
            <a:endParaRPr lang="en-US"/>
          </a:p>
        </p:txBody>
      </p:sp>
      <p:sp>
        <p:nvSpPr>
          <p:cNvPr id="8" name="Rectangle 11"/>
          <p:cNvSpPr>
            <a:spLocks noChangeArrowheads="1"/>
          </p:cNvSpPr>
          <p:nvPr/>
        </p:nvSpPr>
        <p:spPr bwMode="auto">
          <a:xfrm>
            <a:off x="723900" y="5121275"/>
            <a:ext cx="8077200" cy="830997"/>
          </a:xfrm>
          <a:prstGeom prst="rect">
            <a:avLst/>
          </a:prstGeom>
          <a:solidFill>
            <a:schemeClr val="tx2">
              <a:lumMod val="20000"/>
              <a:lumOff val="80000"/>
            </a:schemeClr>
          </a:solidFill>
          <a:ln w="76200" algn="ctr">
            <a:noFill/>
            <a:miter lim="800000"/>
            <a:headEnd/>
            <a:tailEnd/>
          </a:ln>
        </p:spPr>
        <p:txBody>
          <a:bodyPr>
            <a:spAutoFit/>
          </a:bodyPr>
          <a:lstStyle/>
          <a:p>
            <a:pPr algn="ctr">
              <a:defRPr/>
            </a:pPr>
            <a:r>
              <a:rPr lang="en-US" sz="2400" dirty="0">
                <a:solidFill>
                  <a:srgbClr val="0000CC"/>
                </a:solidFill>
              </a:rPr>
              <a:t>The session layer is responsible for dialog </a:t>
            </a:r>
            <a:br>
              <a:rPr lang="en-US" sz="2400" dirty="0">
                <a:solidFill>
                  <a:srgbClr val="0000CC"/>
                </a:solidFill>
              </a:rPr>
            </a:br>
            <a:r>
              <a:rPr lang="en-US" sz="2400" dirty="0">
                <a:solidFill>
                  <a:srgbClr val="0000CC"/>
                </a:solidFill>
              </a:rPr>
              <a:t>control and synchronization.</a:t>
            </a:r>
          </a:p>
        </p:txBody>
      </p:sp>
      <p:sp>
        <p:nvSpPr>
          <p:cNvPr id="9"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3388504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590800" y="380138"/>
            <a:ext cx="4306628" cy="584775"/>
          </a:xfrm>
          <a:prstGeom prst="rect">
            <a:avLst/>
          </a:prstGeom>
          <a:noFill/>
          <a:ln w="9525">
            <a:noFill/>
            <a:miter lim="800000"/>
            <a:headEnd/>
            <a:tailEnd/>
          </a:ln>
        </p:spPr>
        <p:txBody>
          <a:bodyPr wrap="none">
            <a:spAutoFit/>
          </a:bodyPr>
          <a:lstStyle/>
          <a:p>
            <a:pPr algn="ctr"/>
            <a:r>
              <a:rPr lang="en-US" sz="3200" b="1" dirty="0">
                <a:solidFill>
                  <a:srgbClr val="C00000"/>
                </a:solidFill>
                <a:latin typeface="Arial Black" panose="020B0A04020102020204" pitchFamily="34" charset="0"/>
              </a:rPr>
              <a:t>Presentation layer</a:t>
            </a:r>
          </a:p>
        </p:txBody>
      </p:sp>
      <p:pic>
        <p:nvPicPr>
          <p:cNvPr id="5" name="Picture 6"/>
          <p:cNvPicPr>
            <a:picLocks noChangeAspect="1" noChangeArrowheads="1"/>
          </p:cNvPicPr>
          <p:nvPr/>
        </p:nvPicPr>
        <p:blipFill>
          <a:blip r:embed="rId2"/>
          <a:srcRect/>
          <a:stretch>
            <a:fillRect/>
          </a:stretch>
        </p:blipFill>
        <p:spPr bwMode="auto">
          <a:xfrm>
            <a:off x="685800" y="1295400"/>
            <a:ext cx="7808913" cy="2654300"/>
          </a:xfrm>
          <a:prstGeom prst="rect">
            <a:avLst/>
          </a:prstGeom>
          <a:noFill/>
          <a:ln w="9525">
            <a:noFill/>
            <a:miter lim="800000"/>
            <a:headEnd/>
            <a:tailEnd/>
          </a:ln>
        </p:spPr>
      </p:pic>
      <p:sp>
        <p:nvSpPr>
          <p:cNvPr id="6" name="Line 9"/>
          <p:cNvSpPr>
            <a:spLocks noChangeShapeType="1"/>
          </p:cNvSpPr>
          <p:nvPr/>
        </p:nvSpPr>
        <p:spPr bwMode="auto">
          <a:xfrm>
            <a:off x="533400" y="4495800"/>
            <a:ext cx="8153400" cy="0"/>
          </a:xfrm>
          <a:prstGeom prst="line">
            <a:avLst/>
          </a:prstGeom>
          <a:noFill/>
          <a:ln w="76200">
            <a:solidFill>
              <a:schemeClr val="tx2"/>
            </a:solidFill>
            <a:round/>
            <a:headEnd/>
            <a:tailEnd/>
          </a:ln>
        </p:spPr>
        <p:txBody>
          <a:bodyPr/>
          <a:lstStyle/>
          <a:p>
            <a:endParaRPr lang="en-US"/>
          </a:p>
        </p:txBody>
      </p:sp>
      <p:sp>
        <p:nvSpPr>
          <p:cNvPr id="7" name="Line 10"/>
          <p:cNvSpPr>
            <a:spLocks noChangeShapeType="1"/>
          </p:cNvSpPr>
          <p:nvPr/>
        </p:nvSpPr>
        <p:spPr bwMode="auto">
          <a:xfrm>
            <a:off x="534988" y="5486400"/>
            <a:ext cx="8153400" cy="0"/>
          </a:xfrm>
          <a:prstGeom prst="line">
            <a:avLst/>
          </a:prstGeom>
          <a:noFill/>
          <a:ln w="76200">
            <a:solidFill>
              <a:schemeClr val="tx2"/>
            </a:solidFill>
            <a:round/>
            <a:headEnd/>
            <a:tailEnd/>
          </a:ln>
        </p:spPr>
        <p:txBody>
          <a:bodyPr/>
          <a:lstStyle/>
          <a:p>
            <a:endParaRPr lang="en-US"/>
          </a:p>
        </p:txBody>
      </p:sp>
      <p:sp>
        <p:nvSpPr>
          <p:cNvPr id="8" name="Rectangle 11"/>
          <p:cNvSpPr>
            <a:spLocks noChangeArrowheads="1"/>
          </p:cNvSpPr>
          <p:nvPr/>
        </p:nvSpPr>
        <p:spPr bwMode="auto">
          <a:xfrm>
            <a:off x="571500" y="4587875"/>
            <a:ext cx="8077200" cy="830997"/>
          </a:xfrm>
          <a:prstGeom prst="rect">
            <a:avLst/>
          </a:prstGeom>
          <a:solidFill>
            <a:schemeClr val="tx2">
              <a:lumMod val="20000"/>
              <a:lumOff val="80000"/>
            </a:schemeClr>
          </a:solidFill>
          <a:ln w="76200" algn="ctr">
            <a:noFill/>
            <a:miter lim="800000"/>
            <a:headEnd/>
            <a:tailEnd/>
          </a:ln>
        </p:spPr>
        <p:txBody>
          <a:bodyPr>
            <a:spAutoFit/>
          </a:bodyPr>
          <a:lstStyle/>
          <a:p>
            <a:pPr algn="ctr">
              <a:defRPr/>
            </a:pPr>
            <a:r>
              <a:rPr lang="en-US" sz="2400" dirty="0">
                <a:solidFill>
                  <a:srgbClr val="0000CC"/>
                </a:solidFill>
              </a:rPr>
              <a:t>The presentation layer is responsible for translation, compression, and encryption</a:t>
            </a:r>
            <a:r>
              <a:rPr lang="en-US" sz="2400" dirty="0"/>
              <a:t>.</a:t>
            </a:r>
          </a:p>
        </p:txBody>
      </p:sp>
      <p:sp>
        <p:nvSpPr>
          <p:cNvPr id="9"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598963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566788" y="285463"/>
            <a:ext cx="3986412" cy="584775"/>
          </a:xfrm>
          <a:prstGeom prst="rect">
            <a:avLst/>
          </a:prstGeom>
          <a:noFill/>
          <a:ln w="9525">
            <a:noFill/>
            <a:miter lim="800000"/>
            <a:headEnd/>
            <a:tailEnd/>
          </a:ln>
        </p:spPr>
        <p:txBody>
          <a:bodyPr wrap="none">
            <a:spAutoFit/>
          </a:bodyPr>
          <a:lstStyle/>
          <a:p>
            <a:pPr algn="ctr"/>
            <a:r>
              <a:rPr lang="en-US" sz="3200" b="1" dirty="0">
                <a:solidFill>
                  <a:srgbClr val="C00000"/>
                </a:solidFill>
                <a:latin typeface="Arial Black" panose="020B0A04020102020204" pitchFamily="34" charset="0"/>
              </a:rPr>
              <a:t>Application layer</a:t>
            </a:r>
          </a:p>
        </p:txBody>
      </p:sp>
      <p:pic>
        <p:nvPicPr>
          <p:cNvPr id="5" name="Picture 6"/>
          <p:cNvPicPr>
            <a:picLocks noChangeAspect="1" noChangeArrowheads="1"/>
          </p:cNvPicPr>
          <p:nvPr/>
        </p:nvPicPr>
        <p:blipFill>
          <a:blip r:embed="rId2"/>
          <a:srcRect/>
          <a:stretch>
            <a:fillRect/>
          </a:stretch>
        </p:blipFill>
        <p:spPr bwMode="auto">
          <a:xfrm>
            <a:off x="1066800" y="990600"/>
            <a:ext cx="7007225" cy="3543300"/>
          </a:xfrm>
          <a:prstGeom prst="rect">
            <a:avLst/>
          </a:prstGeom>
          <a:noFill/>
          <a:ln w="9525">
            <a:noFill/>
            <a:miter lim="800000"/>
            <a:headEnd/>
            <a:tailEnd/>
          </a:ln>
        </p:spPr>
      </p:pic>
      <p:sp>
        <p:nvSpPr>
          <p:cNvPr id="6" name="Line 9"/>
          <p:cNvSpPr>
            <a:spLocks noChangeShapeType="1"/>
          </p:cNvSpPr>
          <p:nvPr/>
        </p:nvSpPr>
        <p:spPr bwMode="auto">
          <a:xfrm>
            <a:off x="533400" y="4953000"/>
            <a:ext cx="8153400" cy="0"/>
          </a:xfrm>
          <a:prstGeom prst="line">
            <a:avLst/>
          </a:prstGeom>
          <a:noFill/>
          <a:ln w="76200">
            <a:solidFill>
              <a:schemeClr val="tx2"/>
            </a:solidFill>
            <a:round/>
            <a:headEnd/>
            <a:tailEnd/>
          </a:ln>
        </p:spPr>
        <p:txBody>
          <a:bodyPr/>
          <a:lstStyle/>
          <a:p>
            <a:endParaRPr lang="en-US"/>
          </a:p>
        </p:txBody>
      </p:sp>
      <p:sp>
        <p:nvSpPr>
          <p:cNvPr id="7" name="Line 10"/>
          <p:cNvSpPr>
            <a:spLocks noChangeShapeType="1"/>
          </p:cNvSpPr>
          <p:nvPr/>
        </p:nvSpPr>
        <p:spPr bwMode="auto">
          <a:xfrm>
            <a:off x="534988" y="5943600"/>
            <a:ext cx="8153400" cy="0"/>
          </a:xfrm>
          <a:prstGeom prst="line">
            <a:avLst/>
          </a:prstGeom>
          <a:noFill/>
          <a:ln w="76200">
            <a:solidFill>
              <a:schemeClr val="tx2">
                <a:lumMod val="75000"/>
              </a:schemeClr>
            </a:solidFill>
            <a:round/>
            <a:headEnd/>
            <a:tailEnd/>
          </a:ln>
        </p:spPr>
        <p:txBody>
          <a:bodyPr/>
          <a:lstStyle/>
          <a:p>
            <a:pPr>
              <a:defRPr/>
            </a:pPr>
            <a:endParaRPr lang="en-US"/>
          </a:p>
        </p:txBody>
      </p:sp>
      <p:sp>
        <p:nvSpPr>
          <p:cNvPr id="8" name="Rectangle 11"/>
          <p:cNvSpPr>
            <a:spLocks noChangeArrowheads="1"/>
          </p:cNvSpPr>
          <p:nvPr/>
        </p:nvSpPr>
        <p:spPr bwMode="auto">
          <a:xfrm>
            <a:off x="571500" y="5045075"/>
            <a:ext cx="8077200" cy="830997"/>
          </a:xfrm>
          <a:prstGeom prst="rect">
            <a:avLst/>
          </a:prstGeom>
          <a:solidFill>
            <a:schemeClr val="tx2">
              <a:lumMod val="20000"/>
              <a:lumOff val="80000"/>
            </a:schemeClr>
          </a:solidFill>
          <a:ln w="76200" algn="ctr">
            <a:noFill/>
            <a:miter lim="800000"/>
            <a:headEnd/>
            <a:tailEnd/>
          </a:ln>
        </p:spPr>
        <p:txBody>
          <a:bodyPr>
            <a:spAutoFit/>
          </a:bodyPr>
          <a:lstStyle/>
          <a:p>
            <a:pPr algn="ctr">
              <a:defRPr/>
            </a:pPr>
            <a:r>
              <a:rPr lang="en-US" sz="2400" dirty="0">
                <a:solidFill>
                  <a:srgbClr val="0000CC"/>
                </a:solidFill>
              </a:rPr>
              <a:t>The application layer is responsible for </a:t>
            </a:r>
            <a:br>
              <a:rPr lang="en-US" sz="2400" dirty="0">
                <a:solidFill>
                  <a:srgbClr val="0000CC"/>
                </a:solidFill>
              </a:rPr>
            </a:br>
            <a:r>
              <a:rPr lang="en-US" sz="2400" dirty="0">
                <a:solidFill>
                  <a:srgbClr val="0000CC"/>
                </a:solidFill>
              </a:rPr>
              <a:t>providing services to the user.</a:t>
            </a:r>
          </a:p>
        </p:txBody>
      </p:sp>
      <p:sp>
        <p:nvSpPr>
          <p:cNvPr id="9"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8979164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362200" y="406112"/>
            <a:ext cx="4408194" cy="584775"/>
          </a:xfrm>
          <a:prstGeom prst="rect">
            <a:avLst/>
          </a:prstGeom>
          <a:noFill/>
          <a:ln w="9525">
            <a:noFill/>
            <a:miter lim="800000"/>
            <a:headEnd/>
            <a:tailEnd/>
          </a:ln>
        </p:spPr>
        <p:txBody>
          <a:bodyPr wrap="none">
            <a:spAutoFit/>
          </a:bodyPr>
          <a:lstStyle/>
          <a:p>
            <a:pPr algn="ctr"/>
            <a:r>
              <a:rPr lang="en-US" sz="3200" b="1" dirty="0">
                <a:solidFill>
                  <a:srgbClr val="C00000"/>
                </a:solidFill>
                <a:latin typeface="Arial Black" panose="020B0A04020102020204" pitchFamily="34" charset="0"/>
              </a:rPr>
              <a:t>Summary of layers</a:t>
            </a:r>
          </a:p>
        </p:txBody>
      </p:sp>
      <p:pic>
        <p:nvPicPr>
          <p:cNvPr id="5" name="Picture 6"/>
          <p:cNvPicPr>
            <a:picLocks noChangeAspect="1" noChangeArrowheads="1"/>
          </p:cNvPicPr>
          <p:nvPr/>
        </p:nvPicPr>
        <p:blipFill>
          <a:blip r:embed="rId2"/>
          <a:srcRect/>
          <a:stretch>
            <a:fillRect/>
          </a:stretch>
        </p:blipFill>
        <p:spPr bwMode="auto">
          <a:xfrm>
            <a:off x="344488" y="1644650"/>
            <a:ext cx="8189912" cy="4375150"/>
          </a:xfrm>
          <a:prstGeom prst="rect">
            <a:avLst/>
          </a:prstGeom>
          <a:noFill/>
          <a:ln w="9525">
            <a:noFill/>
            <a:miter lim="800000"/>
            <a:headEnd/>
            <a:tailEnd/>
          </a:ln>
        </p:spPr>
      </p:pic>
      <p:sp>
        <p:nvSpPr>
          <p:cNvPr id="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34759915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 y="762000"/>
            <a:ext cx="4419600" cy="6001643"/>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0000CC"/>
                </a:solidFill>
                <a:latin typeface="Times New Roman" pitchFamily="18" charset="0"/>
                <a:cs typeface="Times New Roman" pitchFamily="18" charset="0"/>
              </a:rPr>
              <a:t>The layers in the </a:t>
            </a:r>
            <a:r>
              <a:rPr lang="en-US" sz="2400" b="1" dirty="0">
                <a:solidFill>
                  <a:srgbClr val="0000CC"/>
                </a:solidFill>
                <a:latin typeface="Times New Roman" pitchFamily="18" charset="0"/>
                <a:cs typeface="Times New Roman" pitchFamily="18" charset="0"/>
              </a:rPr>
              <a:t>TCP/IP protocol suite </a:t>
            </a:r>
            <a:r>
              <a:rPr lang="en-US" sz="2400" dirty="0">
                <a:solidFill>
                  <a:srgbClr val="FF0000"/>
                </a:solidFill>
                <a:latin typeface="Times New Roman" pitchFamily="18" charset="0"/>
                <a:cs typeface="Times New Roman" pitchFamily="18" charset="0"/>
              </a:rPr>
              <a:t>do not exactly match</a:t>
            </a:r>
            <a:r>
              <a:rPr lang="en-US" sz="2400" dirty="0">
                <a:solidFill>
                  <a:srgbClr val="0000CC"/>
                </a:solidFill>
                <a:latin typeface="Times New Roman" pitchFamily="18" charset="0"/>
                <a:cs typeface="Times New Roman" pitchFamily="18" charset="0"/>
              </a:rPr>
              <a:t> those in the OSI model.</a:t>
            </a:r>
          </a:p>
          <a:p>
            <a:pPr marL="342900" indent="-342900" algn="just">
              <a:buFont typeface="Arial" panose="020B0604020202020204" pitchFamily="34" charset="0"/>
              <a:buChar char="•"/>
            </a:pPr>
            <a:r>
              <a:rPr lang="en-US" sz="2400" dirty="0">
                <a:solidFill>
                  <a:srgbClr val="0000CC"/>
                </a:solidFill>
                <a:latin typeface="Times New Roman" pitchFamily="18" charset="0"/>
                <a:cs typeface="Times New Roman" pitchFamily="18" charset="0"/>
              </a:rPr>
              <a:t>The original TCP/IP protocol suite was defined as having four layers: </a:t>
            </a:r>
          </a:p>
          <a:p>
            <a:pPr marL="914400" lvl="1" indent="-457200" algn="just">
              <a:buFont typeface="+mj-lt"/>
              <a:buAutoNum type="arabicPeriod"/>
            </a:pPr>
            <a:r>
              <a:rPr lang="en-US" sz="2400" dirty="0">
                <a:solidFill>
                  <a:srgbClr val="0000CC"/>
                </a:solidFill>
                <a:latin typeface="Times New Roman" pitchFamily="18" charset="0"/>
                <a:cs typeface="Times New Roman" pitchFamily="18" charset="0"/>
              </a:rPr>
              <a:t>Host-to-network</a:t>
            </a:r>
          </a:p>
          <a:p>
            <a:pPr marL="914400" lvl="1" indent="-457200" algn="just">
              <a:buFont typeface="+mj-lt"/>
              <a:buAutoNum type="arabicPeriod"/>
            </a:pPr>
            <a:r>
              <a:rPr lang="en-US" sz="2400" dirty="0">
                <a:solidFill>
                  <a:srgbClr val="0000CC"/>
                </a:solidFill>
                <a:latin typeface="Times New Roman" pitchFamily="18" charset="0"/>
                <a:cs typeface="Times New Roman" pitchFamily="18" charset="0"/>
              </a:rPr>
              <a:t>Internet </a:t>
            </a:r>
          </a:p>
          <a:p>
            <a:pPr marL="914400" lvl="1" indent="-457200" algn="just">
              <a:buFont typeface="+mj-lt"/>
              <a:buAutoNum type="arabicPeriod"/>
            </a:pPr>
            <a:r>
              <a:rPr lang="en-US" sz="2400" dirty="0">
                <a:solidFill>
                  <a:srgbClr val="0000CC"/>
                </a:solidFill>
                <a:latin typeface="Times New Roman" pitchFamily="18" charset="0"/>
                <a:cs typeface="Times New Roman" pitchFamily="18" charset="0"/>
              </a:rPr>
              <a:t>Transport, and </a:t>
            </a:r>
          </a:p>
          <a:p>
            <a:pPr marL="914400" lvl="1" indent="-457200" algn="just">
              <a:buFont typeface="+mj-lt"/>
              <a:buAutoNum type="arabicPeriod"/>
            </a:pPr>
            <a:r>
              <a:rPr lang="en-US" sz="2400" dirty="0">
                <a:solidFill>
                  <a:srgbClr val="0000CC"/>
                </a:solidFill>
                <a:latin typeface="Times New Roman" pitchFamily="18" charset="0"/>
                <a:cs typeface="Times New Roman" pitchFamily="18" charset="0"/>
              </a:rPr>
              <a:t>Application</a:t>
            </a:r>
          </a:p>
          <a:p>
            <a:pPr marL="342900" indent="-342900" algn="just">
              <a:buFont typeface="Arial" panose="020B0604020202020204" pitchFamily="34" charset="0"/>
              <a:buChar char="•"/>
            </a:pPr>
            <a:r>
              <a:rPr lang="en-US" sz="2400" dirty="0">
                <a:solidFill>
                  <a:srgbClr val="0000CC"/>
                </a:solidFill>
                <a:latin typeface="Times New Roman" pitchFamily="18" charset="0"/>
                <a:cs typeface="Times New Roman" pitchFamily="18" charset="0"/>
              </a:rPr>
              <a:t>However, when</a:t>
            </a:r>
            <a:r>
              <a:rPr lang="en-US" sz="2400" dirty="0">
                <a:solidFill>
                  <a:srgbClr val="0EA246"/>
                </a:solidFill>
                <a:latin typeface="Times New Roman" pitchFamily="18" charset="0"/>
                <a:cs typeface="Times New Roman" pitchFamily="18" charset="0"/>
              </a:rPr>
              <a:t> TCP/IP is compared to OSI</a:t>
            </a:r>
            <a:r>
              <a:rPr lang="en-US" sz="2400" dirty="0">
                <a:solidFill>
                  <a:srgbClr val="0000CC"/>
                </a:solidFill>
                <a:latin typeface="Times New Roman" pitchFamily="18" charset="0"/>
                <a:cs typeface="Times New Roman" pitchFamily="18" charset="0"/>
              </a:rPr>
              <a:t>, we can say that the TCP/IP protocol suite is made of five layers: physical, data link, network, transport, and application.</a:t>
            </a:r>
          </a:p>
        </p:txBody>
      </p:sp>
      <p:pic>
        <p:nvPicPr>
          <p:cNvPr id="7" name="Picture 8" descr="TCP/IP Model Layers"/>
          <p:cNvPicPr>
            <a:picLocks noChangeAspect="1" noChangeArrowheads="1"/>
          </p:cNvPicPr>
          <p:nvPr/>
        </p:nvPicPr>
        <p:blipFill>
          <a:blip r:embed="rId2"/>
          <a:srcRect/>
          <a:stretch>
            <a:fillRect/>
          </a:stretch>
        </p:blipFill>
        <p:spPr bwMode="auto">
          <a:xfrm>
            <a:off x="4572000" y="914400"/>
            <a:ext cx="4267200" cy="5181600"/>
          </a:xfrm>
          <a:prstGeom prst="rect">
            <a:avLst/>
          </a:prstGeom>
          <a:noFill/>
          <a:ln w="9525">
            <a:noFill/>
            <a:miter lim="800000"/>
            <a:headEnd/>
            <a:tailEnd/>
          </a:ln>
        </p:spPr>
      </p:pic>
      <p:sp>
        <p:nvSpPr>
          <p:cNvPr id="2" name="Rectangle 1"/>
          <p:cNvSpPr/>
          <p:nvPr/>
        </p:nvSpPr>
        <p:spPr>
          <a:xfrm>
            <a:off x="2286000" y="329625"/>
            <a:ext cx="5287601" cy="584775"/>
          </a:xfrm>
          <a:prstGeom prst="rect">
            <a:avLst/>
          </a:prstGeom>
        </p:spPr>
        <p:txBody>
          <a:bodyPr wrap="none">
            <a:spAutoFit/>
          </a:bodyPr>
          <a:lstStyle/>
          <a:p>
            <a:pPr algn="ctr"/>
            <a:r>
              <a:rPr lang="en-US" sz="3200" b="1" dirty="0">
                <a:solidFill>
                  <a:srgbClr val="C00000"/>
                </a:solidFill>
                <a:latin typeface="Arial Black" panose="020B0A04020102020204" pitchFamily="34" charset="0"/>
                <a:cs typeface="Times New Roman" pitchFamily="18" charset="0"/>
              </a:rPr>
              <a:t>TCP/IP protocol Model </a:t>
            </a:r>
            <a:endParaRPr lang="en-US" sz="3200" dirty="0">
              <a:solidFill>
                <a:srgbClr val="C00000"/>
              </a:solidFill>
              <a:latin typeface="Arial Black" panose="020B0A04020102020204" pitchFamily="34" charset="0"/>
            </a:endParaRPr>
          </a:p>
        </p:txBody>
      </p:sp>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1132539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000"/>
            <a:ext cx="9144000" cy="1828800"/>
          </a:xfrm>
        </p:spPr>
        <p:txBody>
          <a:bodyPr>
            <a:noAutofit/>
          </a:bodyPr>
          <a:lstStyle/>
          <a:p>
            <a:r>
              <a:rPr lang="en-US" sz="3200" b="1" dirty="0">
                <a:solidFill>
                  <a:srgbClr val="0000CC"/>
                </a:solidFill>
                <a:latin typeface="Arial Black" panose="020B0A04020102020204" pitchFamily="34" charset="0"/>
              </a:rPr>
              <a:t>SLO-1 &amp; SLO-2 :</a:t>
            </a:r>
            <a:br>
              <a:rPr lang="en-US" sz="3200" b="1" dirty="0">
                <a:solidFill>
                  <a:srgbClr val="0033CC"/>
                </a:solidFill>
                <a:latin typeface="Arial Black" panose="020B0A04020102020204" pitchFamily="34" charset="0"/>
              </a:rPr>
            </a:br>
            <a:r>
              <a:rPr lang="en-US" sz="3200" b="1" dirty="0">
                <a:solidFill>
                  <a:srgbClr val="C00000"/>
                </a:solidFill>
                <a:latin typeface="Arial Black" panose="020B0A04020102020204" pitchFamily="34" charset="0"/>
              </a:rPr>
              <a:t>Different types of network layer attacks</a:t>
            </a:r>
            <a:endParaRPr lang="en-US" sz="3200"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4138089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IN" sz="2800" dirty="0">
                <a:solidFill>
                  <a:srgbClr val="C00000"/>
                </a:solidFill>
                <a:latin typeface="Arial Black" panose="020B0A04020102020204" pitchFamily="34" charset="0"/>
              </a:rPr>
              <a:t>Types of Attacks</a:t>
            </a:r>
            <a:endParaRPr lang="en-US" sz="2800" dirty="0">
              <a:latin typeface="Arial Black" panose="020B0A04020102020204" pitchFamily="34" charset="0"/>
            </a:endParaRPr>
          </a:p>
        </p:txBody>
      </p:sp>
      <p:sp>
        <p:nvSpPr>
          <p:cNvPr id="3" name="Content Placeholder 2"/>
          <p:cNvSpPr>
            <a:spLocks noGrp="1"/>
          </p:cNvSpPr>
          <p:nvPr>
            <p:ph idx="1"/>
          </p:nvPr>
        </p:nvSpPr>
        <p:spPr>
          <a:xfrm>
            <a:off x="457200" y="914400"/>
            <a:ext cx="8229600" cy="5211763"/>
          </a:xfrm>
        </p:spPr>
        <p:txBody>
          <a:bodyPr>
            <a:normAutofit lnSpcReduction="10000"/>
          </a:bodyPr>
          <a:lstStyle/>
          <a:p>
            <a:pPr marL="0" indent="0" algn="just" fontAlgn="base">
              <a:buNone/>
            </a:pPr>
            <a:r>
              <a:rPr lang="en-IN" sz="3000" b="1" dirty="0">
                <a:solidFill>
                  <a:srgbClr val="FF0000"/>
                </a:solidFill>
              </a:rPr>
              <a:t>Passive attacks:</a:t>
            </a:r>
            <a:r>
              <a:rPr lang="en-IN" sz="3000" dirty="0">
                <a:solidFill>
                  <a:srgbClr val="FF0000"/>
                </a:solidFill>
              </a:rPr>
              <a:t> </a:t>
            </a:r>
          </a:p>
          <a:p>
            <a:pPr algn="just" fontAlgn="base"/>
            <a:r>
              <a:rPr lang="en-US" sz="2800" dirty="0">
                <a:solidFill>
                  <a:srgbClr val="0000CC"/>
                </a:solidFill>
              </a:rPr>
              <a:t>A passive attack attempts to learn or make use of information from the system but </a:t>
            </a:r>
            <a:r>
              <a:rPr lang="en-US" sz="2800" dirty="0">
                <a:solidFill>
                  <a:srgbClr val="0EA246"/>
                </a:solidFill>
              </a:rPr>
              <a:t>does not affect system resources</a:t>
            </a:r>
            <a:r>
              <a:rPr lang="en-US" sz="2800" dirty="0">
                <a:solidFill>
                  <a:srgbClr val="0000CC"/>
                </a:solidFill>
              </a:rPr>
              <a:t>. </a:t>
            </a:r>
          </a:p>
          <a:p>
            <a:pPr algn="just" fontAlgn="base"/>
            <a:r>
              <a:rPr lang="en-IN" sz="3000" dirty="0">
                <a:solidFill>
                  <a:srgbClr val="0000CC"/>
                </a:solidFill>
              </a:rPr>
              <a:t>Passive Attacks are in the nature of </a:t>
            </a:r>
            <a:r>
              <a:rPr lang="en-IN" sz="3000" dirty="0">
                <a:solidFill>
                  <a:srgbClr val="0EA246"/>
                </a:solidFill>
              </a:rPr>
              <a:t>eavesdropping on or monitoring </a:t>
            </a:r>
            <a:r>
              <a:rPr lang="en-IN" sz="3000" dirty="0">
                <a:solidFill>
                  <a:srgbClr val="0000CC"/>
                </a:solidFill>
              </a:rPr>
              <a:t>of transmission. </a:t>
            </a:r>
          </a:p>
          <a:p>
            <a:pPr algn="just" fontAlgn="base"/>
            <a:r>
              <a:rPr lang="en-IN" sz="3000" dirty="0">
                <a:solidFill>
                  <a:srgbClr val="0000CC"/>
                </a:solidFill>
              </a:rPr>
              <a:t>The </a:t>
            </a:r>
            <a:r>
              <a:rPr lang="en-IN" sz="3000" dirty="0">
                <a:solidFill>
                  <a:srgbClr val="0EA246"/>
                </a:solidFill>
              </a:rPr>
              <a:t>goal </a:t>
            </a:r>
            <a:r>
              <a:rPr lang="en-IN" sz="3000" dirty="0">
                <a:solidFill>
                  <a:srgbClr val="0000CC"/>
                </a:solidFill>
              </a:rPr>
              <a:t>of the opponent is </a:t>
            </a:r>
            <a:r>
              <a:rPr lang="en-IN" sz="3000" dirty="0">
                <a:solidFill>
                  <a:srgbClr val="0EA246"/>
                </a:solidFill>
              </a:rPr>
              <a:t>to obtain information </a:t>
            </a:r>
            <a:r>
              <a:rPr lang="en-IN" sz="3000" dirty="0">
                <a:solidFill>
                  <a:srgbClr val="0000CC"/>
                </a:solidFill>
              </a:rPr>
              <a:t>is being transmitted. Types of Passive attacks are as following:</a:t>
            </a:r>
          </a:p>
          <a:p>
            <a:pPr marL="971550" lvl="1" indent="-571500" algn="just" fontAlgn="base">
              <a:buFont typeface="+mj-lt"/>
              <a:buAutoNum type="romanLcPeriod"/>
            </a:pPr>
            <a:r>
              <a:rPr lang="en-IN" sz="2600" b="1" dirty="0">
                <a:solidFill>
                  <a:srgbClr val="0EA246"/>
                </a:solidFill>
              </a:rPr>
              <a:t>The release of message content</a:t>
            </a:r>
          </a:p>
          <a:p>
            <a:pPr marL="971550" lvl="1" indent="-571500" algn="just" fontAlgn="base">
              <a:buFont typeface="+mj-lt"/>
              <a:buAutoNum type="romanLcPeriod"/>
            </a:pPr>
            <a:r>
              <a:rPr lang="en-IN" sz="2600" b="1" dirty="0">
                <a:solidFill>
                  <a:srgbClr val="0EA246"/>
                </a:solidFill>
              </a:rPr>
              <a:t>Traffic analysis </a:t>
            </a:r>
            <a:endParaRPr lang="en-IN" sz="2600" dirty="0">
              <a:solidFill>
                <a:srgbClr val="0EA246"/>
              </a:solidFill>
            </a:endParaRPr>
          </a:p>
          <a:p>
            <a:endParaRPr lang="en-US"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6319428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IN" sz="3200" b="1" dirty="0">
                <a:solidFill>
                  <a:srgbClr val="C00000"/>
                </a:solidFill>
                <a:latin typeface="Arial Black" panose="020B0A04020102020204" pitchFamily="34" charset="0"/>
              </a:rPr>
              <a:t>The release of message content</a:t>
            </a:r>
            <a:endParaRPr lang="en-US" sz="32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507124" y="762000"/>
            <a:ext cx="8229600" cy="5059363"/>
          </a:xfrm>
        </p:spPr>
        <p:txBody>
          <a:bodyPr>
            <a:normAutofit/>
          </a:bodyPr>
          <a:lstStyle/>
          <a:p>
            <a:pPr algn="just"/>
            <a:r>
              <a:rPr lang="en-IN" sz="2800" dirty="0">
                <a:solidFill>
                  <a:srgbClr val="0000CC"/>
                </a:solidFill>
              </a:rPr>
              <a:t>Telephonic conversation, an electronic mail message or a transferred file may </a:t>
            </a:r>
            <a:r>
              <a:rPr lang="en-IN" sz="2800" dirty="0">
                <a:solidFill>
                  <a:srgbClr val="0EA246"/>
                </a:solidFill>
              </a:rPr>
              <a:t>contain sensitive or confidential information. </a:t>
            </a:r>
          </a:p>
          <a:p>
            <a:pPr algn="just"/>
            <a:r>
              <a:rPr lang="en-IN" sz="2800" dirty="0">
                <a:solidFill>
                  <a:srgbClr val="0000CC"/>
                </a:solidFill>
              </a:rPr>
              <a:t>We would like </a:t>
            </a:r>
            <a:r>
              <a:rPr lang="en-IN" sz="2800" dirty="0">
                <a:solidFill>
                  <a:srgbClr val="EA062C"/>
                </a:solidFill>
              </a:rPr>
              <a:t>to prevent an opponent from learning </a:t>
            </a:r>
            <a:r>
              <a:rPr lang="en-IN" sz="2800" dirty="0">
                <a:solidFill>
                  <a:srgbClr val="0000CC"/>
                </a:solidFill>
              </a:rPr>
              <a:t>the contents of these transmissions</a:t>
            </a:r>
          </a:p>
          <a:p>
            <a:pPr algn="just"/>
            <a:endParaRPr lang="en-US" sz="2800" dirty="0">
              <a:solidFill>
                <a:srgbClr val="0000CC"/>
              </a:solidFill>
            </a:endParaRPr>
          </a:p>
        </p:txBody>
      </p:sp>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pic>
        <p:nvPicPr>
          <p:cNvPr id="6" name="Picture 5"/>
          <p:cNvPicPr>
            <a:picLocks noChangeAspect="1"/>
          </p:cNvPicPr>
          <p:nvPr/>
        </p:nvPicPr>
        <p:blipFill>
          <a:blip r:embed="rId2"/>
          <a:stretch>
            <a:fillRect/>
          </a:stretch>
        </p:blipFill>
        <p:spPr>
          <a:xfrm>
            <a:off x="2109787" y="2966436"/>
            <a:ext cx="5610225" cy="3352799"/>
          </a:xfrm>
          <a:prstGeom prst="rect">
            <a:avLst/>
          </a:prstGeom>
        </p:spPr>
      </p:pic>
    </p:spTree>
    <p:extLst>
      <p:ext uri="{BB962C8B-B14F-4D97-AF65-F5344CB8AC3E}">
        <p14:creationId xmlns:p14="http://schemas.microsoft.com/office/powerpoint/2010/main" val="157237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solidFill>
                  <a:srgbClr val="C00000"/>
                </a:solidFill>
                <a:latin typeface="Arial Black" panose="020B0A04020102020204" pitchFamily="34" charset="0"/>
                <a:cs typeface="Arial" panose="020B0604020202020204" pitchFamily="34" charset="0"/>
              </a:rPr>
              <a:t>connecting devices?</a:t>
            </a:r>
            <a:endParaRPr lang="en-US" sz="36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1143000"/>
            <a:ext cx="8229600" cy="4983163"/>
          </a:xfrm>
        </p:spPr>
        <p:txBody>
          <a:bodyPr>
            <a:normAutofit/>
          </a:bodyPr>
          <a:lstStyle/>
          <a:p>
            <a:pPr algn="just"/>
            <a:r>
              <a:rPr lang="en-US" sz="2800" dirty="0">
                <a:solidFill>
                  <a:srgbClr val="0000CC"/>
                </a:solidFill>
                <a:latin typeface="Arial" panose="020B0604020202020204" pitchFamily="34" charset="0"/>
                <a:cs typeface="Arial" panose="020B0604020202020204" pitchFamily="34" charset="0"/>
              </a:rPr>
              <a:t>LANs do not normally operate in isolation but they are connected to one another or to the Internet.</a:t>
            </a:r>
          </a:p>
          <a:p>
            <a:pPr algn="just"/>
            <a:r>
              <a:rPr lang="en-US" sz="2800" dirty="0">
                <a:solidFill>
                  <a:srgbClr val="0000CC"/>
                </a:solidFill>
                <a:latin typeface="Arial" panose="020B0604020202020204" pitchFamily="34" charset="0"/>
                <a:cs typeface="Arial" panose="020B0604020202020204" pitchFamily="34" charset="0"/>
              </a:rPr>
              <a:t>To connect LANs, </a:t>
            </a:r>
            <a:r>
              <a:rPr lang="en-US" sz="2800" dirty="0">
                <a:solidFill>
                  <a:srgbClr val="0EA246"/>
                </a:solidFill>
                <a:latin typeface="Arial" panose="020B0604020202020204" pitchFamily="34" charset="0"/>
                <a:cs typeface="Arial" panose="020B0604020202020204" pitchFamily="34" charset="0"/>
              </a:rPr>
              <a:t>connecting devices are needed</a:t>
            </a:r>
            <a:r>
              <a:rPr lang="en-US" sz="2800" dirty="0">
                <a:solidFill>
                  <a:srgbClr val="0000CC"/>
                </a:solidFill>
                <a:latin typeface="Arial" panose="020B0604020202020204" pitchFamily="34" charset="0"/>
                <a:cs typeface="Arial" panose="020B0604020202020204" pitchFamily="34" charset="0"/>
              </a:rPr>
              <a:t> and various connecting devices are such as bridge, switch, router, hub, repeater.</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692535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sz="3200" b="1" dirty="0">
                <a:solidFill>
                  <a:srgbClr val="C00000"/>
                </a:solidFill>
                <a:latin typeface="Arial Black" panose="020B0A04020102020204" pitchFamily="34" charset="0"/>
              </a:rPr>
              <a:t>Traffic analysis</a:t>
            </a:r>
            <a:endParaRPr lang="en-US" sz="32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808037"/>
            <a:ext cx="8229600" cy="5287963"/>
          </a:xfrm>
        </p:spPr>
        <p:txBody>
          <a:bodyPr>
            <a:noAutofit/>
          </a:bodyPr>
          <a:lstStyle/>
          <a:p>
            <a:pPr algn="just"/>
            <a:r>
              <a:rPr lang="en-US" sz="2800" dirty="0">
                <a:solidFill>
                  <a:srgbClr val="0000CC"/>
                </a:solidFill>
              </a:rPr>
              <a:t>Suppose that we had a way of </a:t>
            </a:r>
            <a:r>
              <a:rPr lang="en-US" sz="2800" dirty="0">
                <a:solidFill>
                  <a:srgbClr val="0EA246"/>
                </a:solidFill>
              </a:rPr>
              <a:t>masking(encryption) </a:t>
            </a:r>
            <a:r>
              <a:rPr lang="en-US" sz="2800" dirty="0">
                <a:solidFill>
                  <a:srgbClr val="0000CC"/>
                </a:solidFill>
              </a:rPr>
              <a:t>the contents of messages or other information traffic so that opponents, even if they captured the message, </a:t>
            </a:r>
            <a:r>
              <a:rPr lang="en-US" sz="2800" dirty="0">
                <a:solidFill>
                  <a:srgbClr val="FF0000"/>
                </a:solidFill>
              </a:rPr>
              <a:t>could not extract the information </a:t>
            </a:r>
            <a:r>
              <a:rPr lang="en-US" sz="2800" dirty="0">
                <a:solidFill>
                  <a:srgbClr val="0000CC"/>
                </a:solidFill>
              </a:rPr>
              <a:t>from the message. </a:t>
            </a:r>
          </a:p>
          <a:p>
            <a:pPr algn="just"/>
            <a:r>
              <a:rPr lang="en-US" sz="2800" dirty="0">
                <a:solidFill>
                  <a:srgbClr val="0000CC"/>
                </a:solidFill>
              </a:rPr>
              <a:t>The opponent could determine the location and identity of communicating hosts and could observe the </a:t>
            </a:r>
            <a:r>
              <a:rPr lang="en-US" sz="2800" dirty="0">
                <a:solidFill>
                  <a:srgbClr val="0EA246"/>
                </a:solidFill>
              </a:rPr>
              <a:t>frequency and length of messages </a:t>
            </a:r>
            <a:r>
              <a:rPr lang="en-US" sz="2800" dirty="0">
                <a:solidFill>
                  <a:srgbClr val="0000CC"/>
                </a:solidFill>
              </a:rPr>
              <a:t>being exchanged. </a:t>
            </a:r>
          </a:p>
          <a:p>
            <a:pPr algn="just"/>
            <a:r>
              <a:rPr lang="en-US" sz="2800" dirty="0">
                <a:solidFill>
                  <a:srgbClr val="0000CC"/>
                </a:solidFill>
              </a:rPr>
              <a:t>This information might be useful in </a:t>
            </a:r>
            <a:r>
              <a:rPr lang="en-US" sz="2800" dirty="0">
                <a:solidFill>
                  <a:srgbClr val="0EA246"/>
                </a:solidFill>
              </a:rPr>
              <a:t>guessing </a:t>
            </a:r>
            <a:r>
              <a:rPr lang="en-US" sz="2800" dirty="0">
                <a:solidFill>
                  <a:srgbClr val="0000CC"/>
                </a:solidFill>
              </a:rPr>
              <a:t>the nature of the communication that was taking place.</a:t>
            </a: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11602988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IN" sz="3200" b="1" dirty="0">
                <a:solidFill>
                  <a:srgbClr val="C00000"/>
                </a:solidFill>
                <a:latin typeface="Arial Black" panose="020B0A04020102020204" pitchFamily="34" charset="0"/>
              </a:rPr>
              <a:t>Traffic analysis</a:t>
            </a:r>
            <a:endParaRPr lang="en-US" sz="3200" dirty="0">
              <a:latin typeface="Arial Black" panose="020B0A04020102020204" pitchFamily="34" charset="0"/>
            </a:endParaRPr>
          </a:p>
        </p:txBody>
      </p:sp>
      <p:pic>
        <p:nvPicPr>
          <p:cNvPr id="5" name="Content Placeholder 4"/>
          <p:cNvPicPr>
            <a:picLocks noGrp="1" noChangeAspect="1"/>
          </p:cNvPicPr>
          <p:nvPr>
            <p:ph idx="1"/>
          </p:nvPr>
        </p:nvPicPr>
        <p:blipFill>
          <a:blip r:embed="rId2"/>
          <a:stretch>
            <a:fillRect/>
          </a:stretch>
        </p:blipFill>
        <p:spPr>
          <a:xfrm>
            <a:off x="1143000" y="1447800"/>
            <a:ext cx="6488660" cy="3886200"/>
          </a:xfrm>
          <a:prstGeom prst="rect">
            <a:avLst/>
          </a:prstGeom>
        </p:spPr>
      </p:pic>
      <p:sp>
        <p:nvSpPr>
          <p:cNvPr id="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11053431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IN" sz="3600" dirty="0">
                <a:solidFill>
                  <a:srgbClr val="C00000"/>
                </a:solidFill>
                <a:latin typeface="Arial Black" panose="020B0A04020102020204" pitchFamily="34" charset="0"/>
              </a:rPr>
              <a:t>Types of Attacks</a:t>
            </a:r>
            <a:endParaRPr lang="en-US" sz="36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1143000"/>
            <a:ext cx="8229600" cy="4983163"/>
          </a:xfrm>
        </p:spPr>
        <p:txBody>
          <a:bodyPr>
            <a:normAutofit fontScale="92500" lnSpcReduction="10000"/>
          </a:bodyPr>
          <a:lstStyle/>
          <a:p>
            <a:pPr marL="0" indent="0" algn="just" fontAlgn="base">
              <a:buNone/>
            </a:pPr>
            <a:r>
              <a:rPr lang="en-IN" sz="3000" b="1" dirty="0">
                <a:solidFill>
                  <a:srgbClr val="EA062C"/>
                </a:solidFill>
              </a:rPr>
              <a:t>Active attacks:</a:t>
            </a:r>
            <a:r>
              <a:rPr lang="en-IN" sz="3000" dirty="0">
                <a:solidFill>
                  <a:srgbClr val="0000CC"/>
                </a:solidFill>
              </a:rPr>
              <a:t> </a:t>
            </a:r>
          </a:p>
          <a:p>
            <a:pPr algn="just" fontAlgn="base"/>
            <a:r>
              <a:rPr lang="en-US" sz="2800" dirty="0">
                <a:solidFill>
                  <a:srgbClr val="0000CC"/>
                </a:solidFill>
              </a:rPr>
              <a:t>An active attack attempts </a:t>
            </a:r>
            <a:r>
              <a:rPr lang="en-US" sz="2800" dirty="0">
                <a:solidFill>
                  <a:srgbClr val="FF0000"/>
                </a:solidFill>
              </a:rPr>
              <a:t>to alter system resources </a:t>
            </a:r>
            <a:r>
              <a:rPr lang="en-US" sz="2800" dirty="0">
                <a:solidFill>
                  <a:srgbClr val="0000CC"/>
                </a:solidFill>
              </a:rPr>
              <a:t>or affect their operation.</a:t>
            </a:r>
          </a:p>
          <a:p>
            <a:pPr algn="just" fontAlgn="base"/>
            <a:r>
              <a:rPr lang="en-IN" sz="3000" dirty="0">
                <a:solidFill>
                  <a:srgbClr val="0000CC"/>
                </a:solidFill>
              </a:rPr>
              <a:t>Active attack involve some </a:t>
            </a:r>
            <a:r>
              <a:rPr lang="en-IN" sz="3000" dirty="0">
                <a:solidFill>
                  <a:srgbClr val="0EA246"/>
                </a:solidFill>
              </a:rPr>
              <a:t>modification of the data stream or creation of false</a:t>
            </a:r>
            <a:r>
              <a:rPr lang="en-IN" sz="3000" dirty="0">
                <a:solidFill>
                  <a:srgbClr val="0000CC"/>
                </a:solidFill>
              </a:rPr>
              <a:t> statement. Types of active attacks are as following:</a:t>
            </a:r>
          </a:p>
          <a:p>
            <a:pPr marL="971550" lvl="1" indent="-571500" algn="just" fontAlgn="base">
              <a:buFont typeface="+mj-lt"/>
              <a:buAutoNum type="romanLcPeriod"/>
            </a:pPr>
            <a:r>
              <a:rPr lang="en-IN" sz="3000" b="1" dirty="0">
                <a:solidFill>
                  <a:srgbClr val="0EA246"/>
                </a:solidFill>
              </a:rPr>
              <a:t>Masquerade </a:t>
            </a:r>
          </a:p>
          <a:p>
            <a:pPr marL="971550" lvl="1" indent="-571500" algn="just" fontAlgn="base">
              <a:buFont typeface="+mj-lt"/>
              <a:buAutoNum type="romanLcPeriod"/>
            </a:pPr>
            <a:r>
              <a:rPr lang="en-IN" sz="3000" b="1" dirty="0">
                <a:solidFill>
                  <a:srgbClr val="0EA246"/>
                </a:solidFill>
              </a:rPr>
              <a:t>Replay</a:t>
            </a:r>
          </a:p>
          <a:p>
            <a:pPr marL="971550" lvl="1" indent="-571500" algn="just" fontAlgn="base">
              <a:buFont typeface="+mj-lt"/>
              <a:buAutoNum type="romanLcPeriod"/>
            </a:pPr>
            <a:r>
              <a:rPr lang="en-IN" sz="3000" b="1" dirty="0">
                <a:solidFill>
                  <a:srgbClr val="0EA246"/>
                </a:solidFill>
              </a:rPr>
              <a:t>Modification of messages </a:t>
            </a:r>
          </a:p>
          <a:p>
            <a:pPr marL="971550" lvl="1" indent="-571500" algn="just" fontAlgn="base">
              <a:buFont typeface="+mj-lt"/>
              <a:buAutoNum type="romanLcPeriod"/>
            </a:pPr>
            <a:r>
              <a:rPr lang="en-IN" sz="3000" b="1" dirty="0">
                <a:solidFill>
                  <a:srgbClr val="0EA246"/>
                </a:solidFill>
              </a:rPr>
              <a:t>Denial of Service</a:t>
            </a:r>
          </a:p>
          <a:p>
            <a:pPr marL="971550" lvl="1" indent="-571500" algn="just" fontAlgn="base">
              <a:buFont typeface="+mj-lt"/>
              <a:buAutoNum type="romanLcPeriod"/>
            </a:pPr>
            <a:r>
              <a:rPr lang="en-IN" sz="3000" b="1" dirty="0">
                <a:solidFill>
                  <a:srgbClr val="0EA246"/>
                </a:solidFill>
              </a:rPr>
              <a:t>Repudiation</a:t>
            </a:r>
          </a:p>
          <a:p>
            <a:pPr marL="971550" lvl="1" indent="-571500" algn="just" fontAlgn="base">
              <a:buFont typeface="+mj-lt"/>
              <a:buAutoNum type="romanLcPeriod"/>
            </a:pPr>
            <a:endParaRPr lang="en-IN" sz="3000" dirty="0">
              <a:solidFill>
                <a:srgbClr val="0EA246"/>
              </a:solidFill>
            </a:endParaRPr>
          </a:p>
          <a:p>
            <a:pPr algn="just"/>
            <a:endParaRPr lang="en-US"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2704248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IN" sz="3200" b="1" dirty="0">
                <a:solidFill>
                  <a:srgbClr val="C00000"/>
                </a:solidFill>
                <a:latin typeface="Arial Black" panose="020B0A04020102020204" pitchFamily="34" charset="0"/>
              </a:rPr>
              <a:t>Masquerade…</a:t>
            </a:r>
            <a:endParaRPr lang="en-US" sz="32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914400"/>
            <a:ext cx="8229600" cy="5211763"/>
          </a:xfrm>
        </p:spPr>
        <p:txBody>
          <a:bodyPr>
            <a:normAutofit/>
          </a:bodyPr>
          <a:lstStyle/>
          <a:p>
            <a:pPr algn="just"/>
            <a:r>
              <a:rPr lang="en-US" sz="2800" dirty="0">
                <a:solidFill>
                  <a:srgbClr val="0000CC"/>
                </a:solidFill>
              </a:rPr>
              <a:t>Masquerade attack takes place when one entity </a:t>
            </a:r>
            <a:r>
              <a:rPr lang="en-US" sz="2800" dirty="0">
                <a:solidFill>
                  <a:srgbClr val="0EA246"/>
                </a:solidFill>
              </a:rPr>
              <a:t>pretends</a:t>
            </a:r>
            <a:r>
              <a:rPr lang="en-US" sz="2800" dirty="0">
                <a:solidFill>
                  <a:srgbClr val="0000CC"/>
                </a:solidFill>
              </a:rPr>
              <a:t> to be a different entity. A masquerade attack usually includes one of the other forms of active attack. </a:t>
            </a:r>
          </a:p>
        </p:txBody>
      </p:sp>
      <p:pic>
        <p:nvPicPr>
          <p:cNvPr id="4" name="Picture 3"/>
          <p:cNvPicPr>
            <a:picLocks noChangeAspect="1"/>
          </p:cNvPicPr>
          <p:nvPr/>
        </p:nvPicPr>
        <p:blipFill>
          <a:blip r:embed="rId2"/>
          <a:stretch>
            <a:fillRect/>
          </a:stretch>
        </p:blipFill>
        <p:spPr>
          <a:xfrm>
            <a:off x="1249020" y="3038951"/>
            <a:ext cx="6370980" cy="3361849"/>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38567663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Autofit/>
          </a:bodyPr>
          <a:lstStyle/>
          <a:p>
            <a:r>
              <a:rPr lang="en-IN" sz="3200" b="1" dirty="0">
                <a:solidFill>
                  <a:srgbClr val="C00000"/>
                </a:solidFill>
                <a:latin typeface="Arial Black" panose="020B0A04020102020204" pitchFamily="34" charset="0"/>
              </a:rPr>
              <a:t>Masquerade</a:t>
            </a:r>
            <a:endParaRPr lang="en-US" sz="3200" dirty="0"/>
          </a:p>
        </p:txBody>
      </p:sp>
      <p:sp>
        <p:nvSpPr>
          <p:cNvPr id="3" name="Content Placeholder 2"/>
          <p:cNvSpPr>
            <a:spLocks noGrp="1"/>
          </p:cNvSpPr>
          <p:nvPr>
            <p:ph idx="1"/>
          </p:nvPr>
        </p:nvSpPr>
        <p:spPr>
          <a:xfrm>
            <a:off x="457200" y="914400"/>
            <a:ext cx="8229600" cy="5211763"/>
          </a:xfrm>
        </p:spPr>
        <p:txBody>
          <a:bodyPr>
            <a:normAutofit/>
          </a:bodyPr>
          <a:lstStyle/>
          <a:p>
            <a:pPr algn="just"/>
            <a:r>
              <a:rPr lang="en-US" sz="2800" dirty="0">
                <a:solidFill>
                  <a:srgbClr val="0000CC"/>
                </a:solidFill>
              </a:rPr>
              <a:t>For example, authentication sequences can be captured and replayed after a valid authentication sequence has taken place, thus </a:t>
            </a:r>
            <a:r>
              <a:rPr lang="en-US" sz="2800" dirty="0">
                <a:solidFill>
                  <a:srgbClr val="0EA246"/>
                </a:solidFill>
              </a:rPr>
              <a:t>enabling an authorized entity with few privileges</a:t>
            </a:r>
            <a:r>
              <a:rPr lang="en-US" sz="2800" dirty="0">
                <a:solidFill>
                  <a:srgbClr val="0000CC"/>
                </a:solidFill>
              </a:rPr>
              <a:t> to obtain extra privileges by impersonating an entity that has those privileges.</a:t>
            </a:r>
          </a:p>
          <a:p>
            <a:pPr algn="just"/>
            <a:endParaRPr lang="en-US" sz="2800"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6948192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3200" dirty="0">
                <a:solidFill>
                  <a:srgbClr val="C00000"/>
                </a:solidFill>
                <a:latin typeface="Arial Black" panose="020B0A04020102020204" pitchFamily="34" charset="0"/>
              </a:rPr>
              <a:t>Replay</a:t>
            </a:r>
          </a:p>
        </p:txBody>
      </p:sp>
      <p:sp>
        <p:nvSpPr>
          <p:cNvPr id="3" name="Content Placeholder 2"/>
          <p:cNvSpPr>
            <a:spLocks noGrp="1"/>
          </p:cNvSpPr>
          <p:nvPr>
            <p:ph idx="1"/>
          </p:nvPr>
        </p:nvSpPr>
        <p:spPr>
          <a:xfrm>
            <a:off x="467710" y="914400"/>
            <a:ext cx="8229600" cy="4525963"/>
          </a:xfrm>
        </p:spPr>
        <p:txBody>
          <a:bodyPr>
            <a:normAutofit/>
          </a:bodyPr>
          <a:lstStyle/>
          <a:p>
            <a:pPr algn="just"/>
            <a:r>
              <a:rPr lang="en-US" sz="2800" dirty="0">
                <a:solidFill>
                  <a:srgbClr val="0000CC"/>
                </a:solidFill>
              </a:rPr>
              <a:t>Replay involves the passive capture of a data unit and its subsequent </a:t>
            </a:r>
            <a:r>
              <a:rPr lang="en-US" sz="2800" dirty="0">
                <a:solidFill>
                  <a:srgbClr val="0EA246"/>
                </a:solidFill>
              </a:rPr>
              <a:t>retransmission to produce</a:t>
            </a:r>
            <a:r>
              <a:rPr lang="en-US" sz="2800" dirty="0">
                <a:solidFill>
                  <a:srgbClr val="0000CC"/>
                </a:solidFill>
              </a:rPr>
              <a:t> an unauthorized effect </a:t>
            </a:r>
          </a:p>
        </p:txBody>
      </p:sp>
      <p:pic>
        <p:nvPicPr>
          <p:cNvPr id="4" name="Picture 3"/>
          <p:cNvPicPr>
            <a:picLocks noChangeAspect="1"/>
          </p:cNvPicPr>
          <p:nvPr/>
        </p:nvPicPr>
        <p:blipFill>
          <a:blip r:embed="rId2"/>
          <a:stretch>
            <a:fillRect/>
          </a:stretch>
        </p:blipFill>
        <p:spPr>
          <a:xfrm>
            <a:off x="1211580" y="2438400"/>
            <a:ext cx="6606540" cy="3886200"/>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20823440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3200" dirty="0">
                <a:solidFill>
                  <a:srgbClr val="C00000"/>
                </a:solidFill>
                <a:latin typeface="Arial Black" panose="020B0A04020102020204" pitchFamily="34" charset="0"/>
              </a:rPr>
              <a:t>Modification of messages</a:t>
            </a:r>
          </a:p>
        </p:txBody>
      </p:sp>
      <p:sp>
        <p:nvSpPr>
          <p:cNvPr id="3" name="Content Placeholder 2"/>
          <p:cNvSpPr>
            <a:spLocks noGrp="1"/>
          </p:cNvSpPr>
          <p:nvPr>
            <p:ph idx="1"/>
          </p:nvPr>
        </p:nvSpPr>
        <p:spPr>
          <a:xfrm>
            <a:off x="457200" y="990600"/>
            <a:ext cx="8229600" cy="4525963"/>
          </a:xfrm>
        </p:spPr>
        <p:txBody>
          <a:bodyPr/>
          <a:lstStyle/>
          <a:p>
            <a:pPr algn="just"/>
            <a:r>
              <a:rPr lang="en-US" dirty="0">
                <a:solidFill>
                  <a:srgbClr val="0000CC"/>
                </a:solidFill>
              </a:rPr>
              <a:t>It means that some portion of a legitimate message is </a:t>
            </a:r>
            <a:r>
              <a:rPr lang="en-US" dirty="0">
                <a:solidFill>
                  <a:srgbClr val="0EA246"/>
                </a:solidFill>
              </a:rPr>
              <a:t>altered</a:t>
            </a:r>
            <a:r>
              <a:rPr lang="en-US" dirty="0">
                <a:solidFill>
                  <a:srgbClr val="0000CC"/>
                </a:solidFill>
              </a:rPr>
              <a:t>, or that messages are </a:t>
            </a:r>
            <a:r>
              <a:rPr lang="en-US" dirty="0">
                <a:solidFill>
                  <a:srgbClr val="0EA246"/>
                </a:solidFill>
              </a:rPr>
              <a:t>delayed or reordered,</a:t>
            </a:r>
            <a:r>
              <a:rPr lang="en-US" dirty="0">
                <a:solidFill>
                  <a:srgbClr val="0000CC"/>
                </a:solidFill>
              </a:rPr>
              <a:t> to produce an unauthorized effect.</a:t>
            </a:r>
          </a:p>
          <a:p>
            <a:pPr algn="just"/>
            <a:r>
              <a:rPr lang="en-US" dirty="0">
                <a:solidFill>
                  <a:srgbClr val="0000CC"/>
                </a:solidFill>
              </a:rPr>
              <a:t>For example, a message meaning “Allow </a:t>
            </a:r>
            <a:r>
              <a:rPr lang="en-US" dirty="0">
                <a:solidFill>
                  <a:srgbClr val="0EA246"/>
                </a:solidFill>
              </a:rPr>
              <a:t>John Smith</a:t>
            </a:r>
            <a:r>
              <a:rPr lang="en-US" dirty="0">
                <a:solidFill>
                  <a:srgbClr val="0000CC"/>
                </a:solidFill>
              </a:rPr>
              <a:t> to read confidential file accounts” is modified to mean “Allow </a:t>
            </a:r>
            <a:r>
              <a:rPr lang="en-US" dirty="0">
                <a:solidFill>
                  <a:srgbClr val="FF0000"/>
                </a:solidFill>
              </a:rPr>
              <a:t>Johnson</a:t>
            </a:r>
            <a:r>
              <a:rPr lang="en-US" dirty="0">
                <a:solidFill>
                  <a:srgbClr val="0000CC"/>
                </a:solidFill>
              </a:rPr>
              <a:t> to read confidential file accounts.” </a:t>
            </a:r>
          </a:p>
          <a:p>
            <a:pPr algn="just"/>
            <a:endParaRPr lang="en-US"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603108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solidFill>
                  <a:srgbClr val="C00000"/>
                </a:solidFill>
                <a:latin typeface="Arial Black" panose="020B0A04020102020204" pitchFamily="34" charset="0"/>
              </a:rPr>
              <a:t>Modification of messages</a:t>
            </a:r>
            <a:endParaRPr lang="en-US" sz="3200" dirty="0"/>
          </a:p>
        </p:txBody>
      </p:sp>
      <p:pic>
        <p:nvPicPr>
          <p:cNvPr id="5" name="Content Placeholder 4"/>
          <p:cNvPicPr>
            <a:picLocks noGrp="1" noChangeAspect="1"/>
          </p:cNvPicPr>
          <p:nvPr>
            <p:ph idx="1"/>
          </p:nvPr>
        </p:nvPicPr>
        <p:blipFill>
          <a:blip r:embed="rId2"/>
          <a:stretch>
            <a:fillRect/>
          </a:stretch>
        </p:blipFill>
        <p:spPr>
          <a:xfrm>
            <a:off x="990600" y="1447800"/>
            <a:ext cx="7429500" cy="3962400"/>
          </a:xfrm>
          <a:prstGeom prst="rect">
            <a:avLst/>
          </a:prstGeom>
        </p:spPr>
      </p:pic>
      <p:sp>
        <p:nvSpPr>
          <p:cNvPr id="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15266605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907"/>
            <a:ext cx="8229600" cy="715962"/>
          </a:xfrm>
        </p:spPr>
        <p:txBody>
          <a:bodyPr>
            <a:normAutofit/>
          </a:bodyPr>
          <a:lstStyle/>
          <a:p>
            <a:r>
              <a:rPr lang="en-US" sz="3200" dirty="0">
                <a:solidFill>
                  <a:srgbClr val="C00000"/>
                </a:solidFill>
                <a:latin typeface="Arial Black" panose="020B0A04020102020204" pitchFamily="34" charset="0"/>
              </a:rPr>
              <a:t>Denial of service</a:t>
            </a:r>
          </a:p>
        </p:txBody>
      </p:sp>
      <p:sp>
        <p:nvSpPr>
          <p:cNvPr id="3" name="Content Placeholder 2"/>
          <p:cNvSpPr>
            <a:spLocks noGrp="1"/>
          </p:cNvSpPr>
          <p:nvPr>
            <p:ph idx="1"/>
          </p:nvPr>
        </p:nvSpPr>
        <p:spPr>
          <a:xfrm>
            <a:off x="152400" y="609600"/>
            <a:ext cx="8229600" cy="5135563"/>
          </a:xfrm>
        </p:spPr>
        <p:txBody>
          <a:bodyPr>
            <a:normAutofit/>
          </a:bodyPr>
          <a:lstStyle/>
          <a:p>
            <a:pPr algn="just"/>
            <a:r>
              <a:rPr lang="en-IN" sz="2800" dirty="0">
                <a:solidFill>
                  <a:srgbClr val="0000CC"/>
                </a:solidFill>
              </a:rPr>
              <a:t>It </a:t>
            </a:r>
            <a:r>
              <a:rPr lang="en-IN" sz="2800" dirty="0">
                <a:solidFill>
                  <a:srgbClr val="FF0000"/>
                </a:solidFill>
              </a:rPr>
              <a:t>prevents </a:t>
            </a:r>
            <a:r>
              <a:rPr lang="en-IN" sz="2800" dirty="0">
                <a:solidFill>
                  <a:srgbClr val="0000CC"/>
                </a:solidFill>
              </a:rPr>
              <a:t>normal use of communication facilities. This attack may have a specific target. For example, an entity may </a:t>
            </a:r>
            <a:r>
              <a:rPr lang="en-IN" sz="2800" dirty="0">
                <a:solidFill>
                  <a:srgbClr val="FF0000"/>
                </a:solidFill>
              </a:rPr>
              <a:t>suppress all messages </a:t>
            </a:r>
            <a:r>
              <a:rPr lang="en-IN" sz="2800" dirty="0">
                <a:solidFill>
                  <a:srgbClr val="0000CC"/>
                </a:solidFill>
              </a:rPr>
              <a:t>directed to a particular destination. </a:t>
            </a:r>
          </a:p>
          <a:p>
            <a:pPr algn="just"/>
            <a:r>
              <a:rPr lang="en-IN" sz="2800" dirty="0">
                <a:solidFill>
                  <a:srgbClr val="0000CC"/>
                </a:solidFill>
              </a:rPr>
              <a:t>Another form of service denial is the </a:t>
            </a:r>
            <a:r>
              <a:rPr lang="en-IN" sz="2800" dirty="0">
                <a:solidFill>
                  <a:srgbClr val="FF0000"/>
                </a:solidFill>
              </a:rPr>
              <a:t>disruption</a:t>
            </a:r>
            <a:r>
              <a:rPr lang="en-IN" sz="2800" dirty="0">
                <a:solidFill>
                  <a:srgbClr val="0000CC"/>
                </a:solidFill>
              </a:rPr>
              <a:t> of an entire network either by </a:t>
            </a:r>
            <a:r>
              <a:rPr lang="en-IN" sz="2800" dirty="0">
                <a:solidFill>
                  <a:srgbClr val="FF0000"/>
                </a:solidFill>
              </a:rPr>
              <a:t>disabling the network </a:t>
            </a:r>
            <a:r>
              <a:rPr lang="en-IN" sz="2800" dirty="0">
                <a:solidFill>
                  <a:srgbClr val="0000CC"/>
                </a:solidFill>
              </a:rPr>
              <a:t>or by </a:t>
            </a:r>
            <a:r>
              <a:rPr lang="en-IN" sz="2800" dirty="0">
                <a:solidFill>
                  <a:srgbClr val="FF0000"/>
                </a:solidFill>
              </a:rPr>
              <a:t>overloading</a:t>
            </a:r>
            <a:r>
              <a:rPr lang="en-IN" sz="2800" dirty="0">
                <a:solidFill>
                  <a:srgbClr val="0000CC"/>
                </a:solidFill>
              </a:rPr>
              <a:t> it by messages so as to degrade performance.</a:t>
            </a:r>
            <a:endParaRPr lang="en-US" sz="2800" dirty="0">
              <a:solidFill>
                <a:srgbClr val="0000CC"/>
              </a:solidFill>
            </a:endParaRPr>
          </a:p>
        </p:txBody>
      </p:sp>
      <p:pic>
        <p:nvPicPr>
          <p:cNvPr id="4" name="Picture 3"/>
          <p:cNvPicPr>
            <a:picLocks noChangeAspect="1"/>
          </p:cNvPicPr>
          <p:nvPr/>
        </p:nvPicPr>
        <p:blipFill>
          <a:blip r:embed="rId2"/>
          <a:stretch>
            <a:fillRect/>
          </a:stretch>
        </p:blipFill>
        <p:spPr>
          <a:xfrm>
            <a:off x="2114550" y="4114800"/>
            <a:ext cx="4914900" cy="2578456"/>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1297302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IN" sz="3200" b="1" dirty="0">
                <a:solidFill>
                  <a:srgbClr val="C00000"/>
                </a:solidFill>
                <a:latin typeface="Arial Black" panose="020B0A04020102020204" pitchFamily="34" charset="0"/>
              </a:rPr>
              <a:t>Repudiation</a:t>
            </a:r>
            <a:endParaRPr lang="en-US" sz="3200" dirty="0">
              <a:solidFill>
                <a:srgbClr val="C00000"/>
              </a:solidFill>
              <a:latin typeface="Arial Black" panose="020B0A04020102020204" pitchFamily="34" charset="0"/>
            </a:endParaRPr>
          </a:p>
        </p:txBody>
      </p:sp>
      <p:sp>
        <p:nvSpPr>
          <p:cNvPr id="3" name="Content Placeholder 2"/>
          <p:cNvSpPr>
            <a:spLocks noGrp="1"/>
          </p:cNvSpPr>
          <p:nvPr>
            <p:ph idx="1"/>
          </p:nvPr>
        </p:nvSpPr>
        <p:spPr>
          <a:xfrm>
            <a:off x="457200" y="914400"/>
            <a:ext cx="8229600" cy="5211763"/>
          </a:xfrm>
        </p:spPr>
        <p:txBody>
          <a:bodyPr>
            <a:normAutofit/>
          </a:bodyPr>
          <a:lstStyle/>
          <a:p>
            <a:pPr algn="just"/>
            <a:r>
              <a:rPr lang="en-IN" sz="2800" dirty="0">
                <a:solidFill>
                  <a:srgbClr val="0000CC"/>
                </a:solidFill>
              </a:rPr>
              <a:t>This attack is done by either sender or receiver. The sender or receiver can deny later that he/she has send or receive a message. For example, customer ask his Bank “To transfer an amount to someone” and later on the sender(customer) </a:t>
            </a:r>
            <a:r>
              <a:rPr lang="en-IN" sz="2800" dirty="0">
                <a:solidFill>
                  <a:srgbClr val="FF0000"/>
                </a:solidFill>
              </a:rPr>
              <a:t>deny that he had made such a request</a:t>
            </a:r>
            <a:r>
              <a:rPr lang="en-IN" sz="2800" dirty="0">
                <a:solidFill>
                  <a:srgbClr val="0000CC"/>
                </a:solidFill>
              </a:rPr>
              <a:t>. This is repudiation.</a:t>
            </a:r>
          </a:p>
          <a:p>
            <a:pPr algn="just"/>
            <a:endParaRPr lang="en-US" sz="2800" dirty="0">
              <a:solidFill>
                <a:srgbClr val="0000CC"/>
              </a:solidFill>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577166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rgbClr val="C00000"/>
                </a:solidFill>
                <a:latin typeface="Arial Black" panose="020B0A04020102020204" pitchFamily="34" charset="0"/>
              </a:rPr>
              <a:t>Network Devices &amp; OSI Layer Association</a:t>
            </a:r>
          </a:p>
        </p:txBody>
      </p:sp>
      <p:pic>
        <p:nvPicPr>
          <p:cNvPr id="8" name="Picture 7"/>
          <p:cNvPicPr>
            <a:picLocks noChangeAspect="1"/>
          </p:cNvPicPr>
          <p:nvPr/>
        </p:nvPicPr>
        <p:blipFill>
          <a:blip r:embed="rId2"/>
          <a:stretch>
            <a:fillRect/>
          </a:stretch>
        </p:blipFill>
        <p:spPr>
          <a:xfrm>
            <a:off x="914400" y="1752600"/>
            <a:ext cx="7924800" cy="3830754"/>
          </a:xfrm>
          <a:prstGeom prst="rect">
            <a:avLst/>
          </a:prstGeom>
        </p:spPr>
      </p:pic>
      <p:sp>
        <p:nvSpPr>
          <p:cNvPr id="9"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- 1 / UNIT - 1</a:t>
            </a:r>
          </a:p>
        </p:txBody>
      </p:sp>
    </p:spTree>
    <p:extLst>
      <p:ext uri="{BB962C8B-B14F-4D97-AF65-F5344CB8AC3E}">
        <p14:creationId xmlns:p14="http://schemas.microsoft.com/office/powerpoint/2010/main" val="2925999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509752" y="36786"/>
            <a:ext cx="8229600" cy="792162"/>
          </a:xfrm>
        </p:spPr>
        <p:txBody>
          <a:bodyPr>
            <a:normAutofit/>
          </a:bodyPr>
          <a:lstStyle/>
          <a:p>
            <a:pPr eaLnBrk="1" hangingPunct="1"/>
            <a:r>
              <a:rPr lang="en-US" sz="3200" dirty="0">
                <a:solidFill>
                  <a:srgbClr val="C00000"/>
                </a:solidFill>
                <a:latin typeface="Arial Black" panose="020B0A04020102020204" pitchFamily="34" charset="0"/>
              </a:rPr>
              <a:t>Types of network layer attacks</a:t>
            </a:r>
          </a:p>
        </p:txBody>
      </p:sp>
      <p:sp>
        <p:nvSpPr>
          <p:cNvPr id="8195" name="Content Placeholder 2"/>
          <p:cNvSpPr>
            <a:spLocks noGrp="1"/>
          </p:cNvSpPr>
          <p:nvPr>
            <p:ph idx="1"/>
          </p:nvPr>
        </p:nvSpPr>
        <p:spPr>
          <a:xfrm>
            <a:off x="457200" y="609600"/>
            <a:ext cx="8305800" cy="5867400"/>
          </a:xfrm>
        </p:spPr>
        <p:txBody>
          <a:bodyPr>
            <a:normAutofit/>
          </a:bodyPr>
          <a:lstStyle/>
          <a:p>
            <a:pPr marL="0" indent="0" algn="just">
              <a:buNone/>
            </a:pPr>
            <a:r>
              <a:rPr lang="en-US" sz="1900" b="1" dirty="0">
                <a:solidFill>
                  <a:srgbClr val="0000CC"/>
                </a:solidFill>
              </a:rPr>
              <a:t>Eavesdropping</a:t>
            </a:r>
            <a:endParaRPr lang="en-US" sz="1900" dirty="0">
              <a:solidFill>
                <a:srgbClr val="0000CC"/>
              </a:solidFill>
            </a:endParaRPr>
          </a:p>
          <a:p>
            <a:pPr algn="just" eaLnBrk="1" hangingPunct="1"/>
            <a:r>
              <a:rPr lang="en-US" sz="1900" dirty="0">
                <a:solidFill>
                  <a:srgbClr val="0000CC"/>
                </a:solidFill>
              </a:rPr>
              <a:t>communications occur in an unsecured or "cleartext" format, which allows an attacker who has gained access to data paths in your network to "listen in" or interpret (read) the traffic. </a:t>
            </a:r>
          </a:p>
          <a:p>
            <a:pPr algn="just" eaLnBrk="1" hangingPunct="1"/>
            <a:r>
              <a:rPr lang="en-US" sz="1900" dirty="0">
                <a:solidFill>
                  <a:srgbClr val="0000CC"/>
                </a:solidFill>
              </a:rPr>
              <a:t>When an attacker is eavesdropping on your communications, it is referred to as </a:t>
            </a:r>
            <a:r>
              <a:rPr lang="en-US" sz="1900" dirty="0">
                <a:solidFill>
                  <a:srgbClr val="0EA246"/>
                </a:solidFill>
              </a:rPr>
              <a:t>sniffing or snooping</a:t>
            </a:r>
            <a:r>
              <a:rPr lang="en-US" sz="1900" dirty="0">
                <a:solidFill>
                  <a:srgbClr val="0000CC"/>
                </a:solidFill>
              </a:rPr>
              <a:t>. </a:t>
            </a:r>
          </a:p>
          <a:p>
            <a:pPr algn="just" eaLnBrk="1" hangingPunct="1"/>
            <a:r>
              <a:rPr lang="en-US" sz="1900" dirty="0">
                <a:solidFill>
                  <a:srgbClr val="0000CC"/>
                </a:solidFill>
              </a:rPr>
              <a:t>Eavesdropping  is the biggest security problem that administrators face in an enterprise. Improved With strong </a:t>
            </a:r>
            <a:r>
              <a:rPr lang="en-US" sz="1900" dirty="0">
                <a:solidFill>
                  <a:srgbClr val="0EA246"/>
                </a:solidFill>
              </a:rPr>
              <a:t>encryption services </a:t>
            </a:r>
            <a:r>
              <a:rPr lang="en-US" sz="1900" dirty="0">
                <a:solidFill>
                  <a:srgbClr val="0000CC"/>
                </a:solidFill>
              </a:rPr>
              <a:t>that are based on cryptography.</a:t>
            </a:r>
          </a:p>
          <a:p>
            <a:pPr marL="0" indent="0" algn="just" eaLnBrk="1" hangingPunct="1">
              <a:buNone/>
            </a:pPr>
            <a:endParaRPr lang="en-US" sz="1900" dirty="0">
              <a:solidFill>
                <a:srgbClr val="0000CC"/>
              </a:solidFill>
            </a:endParaRPr>
          </a:p>
          <a:p>
            <a:pPr marL="0" indent="0" algn="just" eaLnBrk="1" hangingPunct="1">
              <a:buNone/>
            </a:pPr>
            <a:r>
              <a:rPr lang="en-US" sz="1900" b="1" dirty="0">
                <a:solidFill>
                  <a:srgbClr val="0000CC"/>
                </a:solidFill>
              </a:rPr>
              <a:t>Data Modification</a:t>
            </a:r>
          </a:p>
          <a:p>
            <a:pPr algn="just" eaLnBrk="1" hangingPunct="1"/>
            <a:r>
              <a:rPr lang="en-US" sz="1900" dirty="0">
                <a:solidFill>
                  <a:srgbClr val="0000CC"/>
                </a:solidFill>
              </a:rPr>
              <a:t>After an attacker has read your data, the next logical step is to alter it. An attacker can </a:t>
            </a:r>
            <a:r>
              <a:rPr lang="en-US" sz="1900" dirty="0">
                <a:solidFill>
                  <a:srgbClr val="0EA246"/>
                </a:solidFill>
              </a:rPr>
              <a:t>modify the data </a:t>
            </a:r>
            <a:r>
              <a:rPr lang="en-US" sz="1900" dirty="0">
                <a:solidFill>
                  <a:srgbClr val="0000CC"/>
                </a:solidFill>
              </a:rPr>
              <a:t>in the packet </a:t>
            </a:r>
            <a:r>
              <a:rPr lang="en-US" sz="1900" dirty="0">
                <a:solidFill>
                  <a:srgbClr val="EA062C"/>
                </a:solidFill>
              </a:rPr>
              <a:t>without the knowledge of the sender or receiver. </a:t>
            </a:r>
          </a:p>
          <a:p>
            <a:pPr algn="just" eaLnBrk="1" hangingPunct="1"/>
            <a:r>
              <a:rPr lang="en-US" sz="1900" dirty="0">
                <a:solidFill>
                  <a:srgbClr val="0000CC"/>
                </a:solidFill>
              </a:rPr>
              <a:t>Even if you do not require confidentiality for all communications, you do not want any of your messages to be modified in transit. For example, if you are exchanging purchase requisitions, you do not want the items, amounts, or billing information to be modified. </a:t>
            </a:r>
          </a:p>
          <a:p>
            <a:pPr algn="just" eaLnBrk="1" hangingPunct="1"/>
            <a:endParaRPr lang="en-US" sz="1600" dirty="0"/>
          </a:p>
          <a:p>
            <a:pPr algn="just" eaLnBrk="1" hangingPunct="1"/>
            <a:endParaRPr lang="en-US" sz="1600" dirty="0"/>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15825128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idx="1"/>
          </p:nvPr>
        </p:nvSpPr>
        <p:spPr>
          <a:xfrm>
            <a:off x="533400" y="457200"/>
            <a:ext cx="8305800" cy="6019800"/>
          </a:xfrm>
        </p:spPr>
        <p:txBody>
          <a:bodyPr>
            <a:normAutofit/>
          </a:bodyPr>
          <a:lstStyle/>
          <a:p>
            <a:pPr marL="0" indent="0" algn="just" eaLnBrk="1" hangingPunct="1">
              <a:buNone/>
            </a:pPr>
            <a:r>
              <a:rPr lang="en-US" sz="1800" b="1" dirty="0">
                <a:solidFill>
                  <a:srgbClr val="0000CC"/>
                </a:solidFill>
              </a:rPr>
              <a:t>Identity Spoofing (IP Address </a:t>
            </a:r>
            <a:r>
              <a:rPr lang="en-US" sz="1800" b="1" dirty="0">
                <a:solidFill>
                  <a:srgbClr val="0EA246"/>
                </a:solidFill>
              </a:rPr>
              <a:t>Spoofing</a:t>
            </a:r>
            <a:r>
              <a:rPr lang="en-US" sz="1800" b="1" dirty="0">
                <a:solidFill>
                  <a:srgbClr val="0000CC"/>
                </a:solidFill>
              </a:rPr>
              <a:t>)</a:t>
            </a:r>
          </a:p>
          <a:p>
            <a:pPr algn="just" eaLnBrk="1" hangingPunct="1"/>
            <a:r>
              <a:rPr lang="en-US" sz="1800" dirty="0">
                <a:solidFill>
                  <a:srgbClr val="0000CC"/>
                </a:solidFill>
              </a:rPr>
              <a:t>Most networks and operating systems </a:t>
            </a:r>
            <a:r>
              <a:rPr lang="en-US" sz="1800" dirty="0">
                <a:solidFill>
                  <a:srgbClr val="0EA246"/>
                </a:solidFill>
              </a:rPr>
              <a:t>use the IP address of a computer to identify a valid entity.</a:t>
            </a:r>
            <a:r>
              <a:rPr lang="en-US" sz="1800" dirty="0">
                <a:solidFill>
                  <a:srgbClr val="0000CC"/>
                </a:solidFill>
              </a:rPr>
              <a:t> In certain cases, it is possible for an </a:t>
            </a:r>
            <a:r>
              <a:rPr lang="en-US" sz="1800" dirty="0">
                <a:solidFill>
                  <a:srgbClr val="FF0000"/>
                </a:solidFill>
              </a:rPr>
              <a:t>IP address to be falsely</a:t>
            </a:r>
            <a:r>
              <a:rPr lang="en-US" sz="1800" dirty="0">
                <a:solidFill>
                  <a:srgbClr val="0000CC"/>
                </a:solidFill>
              </a:rPr>
              <a:t> assumed identity spoofing. An attacker might also use </a:t>
            </a:r>
            <a:r>
              <a:rPr lang="en-US" sz="1800" dirty="0">
                <a:solidFill>
                  <a:srgbClr val="0EA246"/>
                </a:solidFill>
              </a:rPr>
              <a:t>special programs to construct IP packets </a:t>
            </a:r>
            <a:r>
              <a:rPr lang="en-US" sz="1800" dirty="0">
                <a:solidFill>
                  <a:srgbClr val="0000CC"/>
                </a:solidFill>
              </a:rPr>
              <a:t>that appear to originate from valid addresses inside the corporate intranet.</a:t>
            </a:r>
          </a:p>
          <a:p>
            <a:pPr algn="just" eaLnBrk="1" hangingPunct="1"/>
            <a:r>
              <a:rPr lang="en-US" sz="1800" dirty="0">
                <a:solidFill>
                  <a:srgbClr val="0000CC"/>
                </a:solidFill>
              </a:rPr>
              <a:t>After gaining access to the network with a valid IP address, the attacker </a:t>
            </a:r>
            <a:r>
              <a:rPr lang="en-US" sz="1800" dirty="0">
                <a:solidFill>
                  <a:srgbClr val="EA062C"/>
                </a:solidFill>
              </a:rPr>
              <a:t>can modify, reroute, or delete your data. </a:t>
            </a:r>
          </a:p>
          <a:p>
            <a:pPr algn="just" eaLnBrk="1" hangingPunct="1"/>
            <a:endParaRPr lang="en-US" sz="1800" dirty="0">
              <a:solidFill>
                <a:srgbClr val="0000CC"/>
              </a:solidFill>
            </a:endParaRPr>
          </a:p>
          <a:p>
            <a:pPr algn="just" eaLnBrk="1" hangingPunct="1"/>
            <a:endParaRPr lang="en-US" sz="1600" dirty="0">
              <a:solidFill>
                <a:srgbClr val="0000CC"/>
              </a:solidFill>
            </a:endParaRPr>
          </a:p>
        </p:txBody>
      </p:sp>
      <p:sp>
        <p:nvSpPr>
          <p:cNvPr id="2" name="Rectangle 1"/>
          <p:cNvSpPr/>
          <p:nvPr/>
        </p:nvSpPr>
        <p:spPr>
          <a:xfrm>
            <a:off x="3610204" y="87868"/>
            <a:ext cx="2819554" cy="369332"/>
          </a:xfrm>
          <a:prstGeom prst="rect">
            <a:avLst/>
          </a:prstGeom>
        </p:spPr>
        <p:txBody>
          <a:bodyPr wrap="none">
            <a:spAutoFit/>
          </a:bodyPr>
          <a:lstStyle/>
          <a:p>
            <a:r>
              <a:rPr lang="en-US" b="1" dirty="0">
                <a:solidFill>
                  <a:srgbClr val="C00000"/>
                </a:solidFill>
                <a:latin typeface="Arial Black" panose="020B0A04020102020204" pitchFamily="34" charset="0"/>
              </a:rPr>
              <a:t>IP Address Spoofing</a:t>
            </a:r>
            <a:endParaRPr lang="en-US" dirty="0">
              <a:solidFill>
                <a:srgbClr val="C00000"/>
              </a:solidFill>
              <a:latin typeface="Arial Black" panose="020B0A04020102020204" pitchFamily="34" charset="0"/>
            </a:endParaRPr>
          </a:p>
        </p:txBody>
      </p:sp>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pic>
        <p:nvPicPr>
          <p:cNvPr id="5" name="Picture 4">
            <a:extLst>
              <a:ext uri="{FF2B5EF4-FFF2-40B4-BE49-F238E27FC236}">
                <a16:creationId xmlns:a16="http://schemas.microsoft.com/office/drawing/2014/main" id="{203A5F01-0D91-4C8A-85E2-99176ECA5C8C}"/>
              </a:ext>
            </a:extLst>
          </p:cNvPr>
          <p:cNvPicPr>
            <a:picLocks noChangeAspect="1"/>
          </p:cNvPicPr>
          <p:nvPr/>
        </p:nvPicPr>
        <p:blipFill>
          <a:blip r:embed="rId2"/>
          <a:stretch>
            <a:fillRect/>
          </a:stretch>
        </p:blipFill>
        <p:spPr>
          <a:xfrm>
            <a:off x="918971" y="2971800"/>
            <a:ext cx="7534657" cy="1905000"/>
          </a:xfrm>
          <a:prstGeom prst="rect">
            <a:avLst/>
          </a:prstGeom>
        </p:spPr>
      </p:pic>
    </p:spTree>
    <p:extLst>
      <p:ext uri="{BB962C8B-B14F-4D97-AF65-F5344CB8AC3E}">
        <p14:creationId xmlns:p14="http://schemas.microsoft.com/office/powerpoint/2010/main" val="11229406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rgbClr val="C00000"/>
                </a:solidFill>
                <a:latin typeface="Arial Black" panose="020B0A04020102020204" pitchFamily="34" charset="0"/>
              </a:rPr>
              <a:t>IP Address Spoofing</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33400" y="904875"/>
            <a:ext cx="8305801" cy="5953125"/>
          </a:xfrm>
          <a:prstGeom prst="rect">
            <a:avLst/>
          </a:prstGeom>
        </p:spPr>
      </p:pic>
      <p:sp>
        <p:nvSpPr>
          <p:cNvPr id="6"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39037861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rgbClr val="C00000"/>
                </a:solidFill>
                <a:latin typeface="Arial Black" panose="020B0A04020102020204" pitchFamily="34" charset="0"/>
              </a:rPr>
              <a:t>IP Address Spoofing</a:t>
            </a:r>
            <a:endParaRPr lang="en-US" dirty="0"/>
          </a:p>
        </p:txBody>
      </p:sp>
      <p:pic>
        <p:nvPicPr>
          <p:cNvPr id="6" name="Picture 5"/>
          <p:cNvPicPr>
            <a:picLocks noChangeAspect="1"/>
          </p:cNvPicPr>
          <p:nvPr/>
        </p:nvPicPr>
        <p:blipFill>
          <a:blip r:embed="rId2"/>
          <a:stretch>
            <a:fillRect/>
          </a:stretch>
        </p:blipFill>
        <p:spPr>
          <a:xfrm>
            <a:off x="266700" y="2286000"/>
            <a:ext cx="8610600" cy="4343400"/>
          </a:xfrm>
          <a:prstGeom prst="rect">
            <a:avLst/>
          </a:prstGeom>
        </p:spPr>
      </p:pic>
      <p:pic>
        <p:nvPicPr>
          <p:cNvPr id="7" name="Picture 6"/>
          <p:cNvPicPr>
            <a:picLocks noChangeAspect="1"/>
          </p:cNvPicPr>
          <p:nvPr/>
        </p:nvPicPr>
        <p:blipFill>
          <a:blip r:embed="rId3"/>
          <a:stretch>
            <a:fillRect/>
          </a:stretch>
        </p:blipFill>
        <p:spPr>
          <a:xfrm>
            <a:off x="609600" y="914400"/>
            <a:ext cx="8077199" cy="1095375"/>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1053822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b="1" dirty="0">
                <a:solidFill>
                  <a:srgbClr val="C00000"/>
                </a:solidFill>
                <a:latin typeface="Arial Black" panose="020B0A04020102020204" pitchFamily="34" charset="0"/>
              </a:rPr>
              <a:t>IP Address Spoofing</a:t>
            </a:r>
            <a:endParaRPr lang="en-US" sz="3200" dirty="0"/>
          </a:p>
        </p:txBody>
      </p:sp>
      <p:pic>
        <p:nvPicPr>
          <p:cNvPr id="6" name="Picture 5"/>
          <p:cNvPicPr>
            <a:picLocks noChangeAspect="1"/>
          </p:cNvPicPr>
          <p:nvPr/>
        </p:nvPicPr>
        <p:blipFill>
          <a:blip r:embed="rId2"/>
          <a:stretch>
            <a:fillRect/>
          </a:stretch>
        </p:blipFill>
        <p:spPr>
          <a:xfrm>
            <a:off x="381000" y="1143000"/>
            <a:ext cx="8305800" cy="5281979"/>
          </a:xfrm>
          <a:prstGeom prst="rect">
            <a:avLst/>
          </a:prstGeom>
        </p:spPr>
      </p:pic>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20754985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solidFill>
                  <a:srgbClr val="C00000"/>
                </a:solidFill>
                <a:latin typeface="Arial Black" panose="020B0A04020102020204" pitchFamily="34" charset="0"/>
              </a:rPr>
              <a:t>DOS/DDOS</a:t>
            </a:r>
          </a:p>
        </p:txBody>
      </p:sp>
      <p:pic>
        <p:nvPicPr>
          <p:cNvPr id="4" name="Picture 3"/>
          <p:cNvPicPr>
            <a:picLocks noChangeAspect="1"/>
          </p:cNvPicPr>
          <p:nvPr/>
        </p:nvPicPr>
        <p:blipFill>
          <a:blip r:embed="rId2"/>
          <a:stretch>
            <a:fillRect/>
          </a:stretch>
        </p:blipFill>
        <p:spPr>
          <a:xfrm>
            <a:off x="468923" y="1143000"/>
            <a:ext cx="8458200" cy="4953000"/>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8247988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350837"/>
          </a:xfrm>
        </p:spPr>
        <p:txBody>
          <a:bodyPr>
            <a:normAutofit fontScale="90000"/>
          </a:bodyPr>
          <a:lstStyle/>
          <a:p>
            <a:r>
              <a:rPr lang="en-US" dirty="0">
                <a:solidFill>
                  <a:srgbClr val="C00000"/>
                </a:solidFill>
                <a:latin typeface="Arial Black" panose="020B0A04020102020204" pitchFamily="34" charset="0"/>
              </a:rPr>
              <a:t>DOS/DDOS</a:t>
            </a:r>
            <a:endParaRPr lang="en-US" dirty="0"/>
          </a:p>
        </p:txBody>
      </p:sp>
      <p:pic>
        <p:nvPicPr>
          <p:cNvPr id="4" name="Picture 3"/>
          <p:cNvPicPr>
            <a:picLocks noChangeAspect="1"/>
          </p:cNvPicPr>
          <p:nvPr/>
        </p:nvPicPr>
        <p:blipFill>
          <a:blip r:embed="rId2"/>
          <a:stretch>
            <a:fillRect/>
          </a:stretch>
        </p:blipFill>
        <p:spPr>
          <a:xfrm>
            <a:off x="598715" y="1219200"/>
            <a:ext cx="8088085" cy="5181600"/>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26398096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solidFill>
                  <a:srgbClr val="C00000"/>
                </a:solidFill>
                <a:latin typeface="Arial Black" panose="020B0A04020102020204" pitchFamily="34" charset="0"/>
              </a:rPr>
              <a:t>DOS/DDOS</a:t>
            </a:r>
            <a:endParaRPr lang="en-US" sz="3200" dirty="0"/>
          </a:p>
        </p:txBody>
      </p:sp>
      <p:pic>
        <p:nvPicPr>
          <p:cNvPr id="5" name="Picture 4"/>
          <p:cNvPicPr>
            <a:picLocks noChangeAspect="1"/>
          </p:cNvPicPr>
          <p:nvPr/>
        </p:nvPicPr>
        <p:blipFill>
          <a:blip r:embed="rId2"/>
          <a:stretch>
            <a:fillRect/>
          </a:stretch>
        </p:blipFill>
        <p:spPr>
          <a:xfrm>
            <a:off x="457200" y="1143000"/>
            <a:ext cx="8229600" cy="5181600"/>
          </a:xfrm>
          <a:prstGeom prst="rect">
            <a:avLst/>
          </a:prstGeom>
        </p:spPr>
      </p:pic>
      <p:sp>
        <p:nvSpPr>
          <p:cNvPr id="4"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31447024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a:solidFill>
                  <a:srgbClr val="C00000"/>
                </a:solidFill>
                <a:latin typeface="Arial Black" panose="020B0A04020102020204" pitchFamily="34" charset="0"/>
              </a:rPr>
              <a:t>DOS/DDOS</a:t>
            </a:r>
            <a:endParaRPr lang="en-US" sz="3200" dirty="0"/>
          </a:p>
        </p:txBody>
      </p:sp>
      <p:pic>
        <p:nvPicPr>
          <p:cNvPr id="4" name="Picture 3"/>
          <p:cNvPicPr>
            <a:picLocks noChangeAspect="1"/>
          </p:cNvPicPr>
          <p:nvPr/>
        </p:nvPicPr>
        <p:blipFill>
          <a:blip r:embed="rId2"/>
          <a:stretch>
            <a:fillRect/>
          </a:stretch>
        </p:blipFill>
        <p:spPr>
          <a:xfrm>
            <a:off x="571500" y="1295400"/>
            <a:ext cx="8000999" cy="5324475"/>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159535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0850"/>
          </a:xfrm>
        </p:spPr>
        <p:txBody>
          <a:bodyPr>
            <a:normAutofit fontScale="90000"/>
          </a:bodyPr>
          <a:lstStyle/>
          <a:p>
            <a:r>
              <a:rPr lang="en-US" sz="3600" dirty="0">
                <a:solidFill>
                  <a:srgbClr val="C00000"/>
                </a:solidFill>
                <a:latin typeface="Arial Black" panose="020B0A04020102020204" pitchFamily="34" charset="0"/>
              </a:rPr>
              <a:t>DOS/DDOS</a:t>
            </a:r>
            <a:endParaRPr lang="en-US" sz="3600" dirty="0"/>
          </a:p>
        </p:txBody>
      </p:sp>
      <p:pic>
        <p:nvPicPr>
          <p:cNvPr id="4" name="Picture 3"/>
          <p:cNvPicPr>
            <a:picLocks noChangeAspect="1"/>
          </p:cNvPicPr>
          <p:nvPr/>
        </p:nvPicPr>
        <p:blipFill>
          <a:blip r:embed="rId2"/>
          <a:stretch>
            <a:fillRect/>
          </a:stretch>
        </p:blipFill>
        <p:spPr>
          <a:xfrm>
            <a:off x="685800" y="1219200"/>
            <a:ext cx="8229600" cy="4953000"/>
          </a:xfrm>
          <a:prstGeom prst="rect">
            <a:avLst/>
          </a:prstGeom>
        </p:spPr>
      </p:pic>
      <p:sp>
        <p:nvSpPr>
          <p:cNvPr id="5" name="Title 5"/>
          <p:cNvSpPr txBox="1">
            <a:spLocks/>
          </p:cNvSpPr>
          <p:nvPr/>
        </p:nvSpPr>
        <p:spPr>
          <a:xfrm>
            <a:off x="685800" y="6553199"/>
            <a:ext cx="8458200" cy="3024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IN" sz="1100" b="1" dirty="0">
                <a:solidFill>
                  <a:srgbClr val="AB01AF"/>
                </a:solidFill>
                <a:latin typeface="Arial Black" panose="020B0A04020102020204" pitchFamily="34" charset="0"/>
                <a:cs typeface="Arial" pitchFamily="34" charset="0"/>
              </a:rPr>
              <a:t>                                18CSE354T – NETWORK SECURITY                                                      </a:t>
            </a:r>
            <a:r>
              <a:rPr lang="en-IN" sz="1100" b="1" i="1" dirty="0">
                <a:solidFill>
                  <a:srgbClr val="AB01AF"/>
                </a:solidFill>
                <a:latin typeface="Arial Black" panose="020B0A04020102020204" pitchFamily="34" charset="0"/>
                <a:cs typeface="Arial" panose="020B0604020202020204" pitchFamily="34" charset="0"/>
              </a:rPr>
              <a:t>S - 2 / UNIT - 1</a:t>
            </a:r>
          </a:p>
        </p:txBody>
      </p:sp>
    </p:spTree>
    <p:extLst>
      <p:ext uri="{BB962C8B-B14F-4D97-AF65-F5344CB8AC3E}">
        <p14:creationId xmlns:p14="http://schemas.microsoft.com/office/powerpoint/2010/main" val="4159021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28486</TotalTime>
  <Words>16949</Words>
  <Application>Microsoft Office PowerPoint</Application>
  <PresentationFormat>On-screen Show (4:3)</PresentationFormat>
  <Paragraphs>1487</Paragraphs>
  <Slides>209</Slides>
  <Notes>34</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209</vt:i4>
      </vt:variant>
    </vt:vector>
  </HeadingPairs>
  <TitlesOfParts>
    <vt:vector size="219" baseType="lpstr">
      <vt:lpstr>Arial</vt:lpstr>
      <vt:lpstr>Arial</vt:lpstr>
      <vt:lpstr>Arial Black</vt:lpstr>
      <vt:lpstr>Calibri</vt:lpstr>
      <vt:lpstr>Helvetica Neue</vt:lpstr>
      <vt:lpstr>Times New Roman</vt:lpstr>
      <vt:lpstr>Wingdings</vt:lpstr>
      <vt:lpstr>Office Theme</vt:lpstr>
      <vt:lpstr>Bitmap Image</vt:lpstr>
      <vt:lpstr>Photo Editor 사진</vt:lpstr>
      <vt:lpstr>PowerPoint Presentation</vt:lpstr>
      <vt:lpstr>18CSE354T – NETWORK SECURITY UNIT – 1 </vt:lpstr>
      <vt:lpstr>PowerPoint Presentation</vt:lpstr>
      <vt:lpstr>SLO-1  Networking Devices (Layer 1, 2)</vt:lpstr>
      <vt:lpstr>PowerPoint Presentation</vt:lpstr>
      <vt:lpstr>Introduction</vt:lpstr>
      <vt:lpstr>Network security for businesses and consumers</vt:lpstr>
      <vt:lpstr>connecting devices?</vt:lpstr>
      <vt:lpstr>Network Devices &amp; OSI Layer Association</vt:lpstr>
      <vt:lpstr>What is a network device?</vt:lpstr>
      <vt:lpstr>What is a Hub?</vt:lpstr>
      <vt:lpstr>HUB </vt:lpstr>
      <vt:lpstr>How does a Hub work? </vt:lpstr>
      <vt:lpstr>HUB</vt:lpstr>
      <vt:lpstr>HUB</vt:lpstr>
      <vt:lpstr>HUB</vt:lpstr>
      <vt:lpstr>Diagram of a hub network </vt:lpstr>
      <vt:lpstr>Additional Information about Hubs</vt:lpstr>
      <vt:lpstr>What is a Switch?</vt:lpstr>
      <vt:lpstr>Switch</vt:lpstr>
      <vt:lpstr>How does a Switch work?</vt:lpstr>
      <vt:lpstr>Switch</vt:lpstr>
      <vt:lpstr>Switch</vt:lpstr>
      <vt:lpstr>Switch</vt:lpstr>
      <vt:lpstr>Switch</vt:lpstr>
      <vt:lpstr>Diagram of a Switch Network</vt:lpstr>
      <vt:lpstr>Additional Information about Switches</vt:lpstr>
      <vt:lpstr>What is a Bridge?</vt:lpstr>
      <vt:lpstr>Bridge </vt:lpstr>
      <vt:lpstr>How does a Bridge work?</vt:lpstr>
      <vt:lpstr>How Bridge works in Network</vt:lpstr>
      <vt:lpstr>Bridge</vt:lpstr>
      <vt:lpstr>Diagram of a Bridge</vt:lpstr>
      <vt:lpstr>Bridge</vt:lpstr>
      <vt:lpstr>Bridge</vt:lpstr>
      <vt:lpstr>Bridge</vt:lpstr>
      <vt:lpstr>Bridge</vt:lpstr>
      <vt:lpstr>Bridge</vt:lpstr>
      <vt:lpstr>Additional Information about Bridges</vt:lpstr>
      <vt:lpstr>Network Interface Card (NIC)</vt:lpstr>
      <vt:lpstr>Types of NICs</vt:lpstr>
      <vt:lpstr>NIC</vt:lpstr>
      <vt:lpstr>Repeater</vt:lpstr>
      <vt:lpstr>SLO - 2  Networking Devices (Layer 3)</vt:lpstr>
      <vt:lpstr>What is a Router?</vt:lpstr>
      <vt:lpstr>How does a Router work?</vt:lpstr>
      <vt:lpstr>Diagram of a Router</vt:lpstr>
      <vt:lpstr>Router</vt:lpstr>
      <vt:lpstr>Router</vt:lpstr>
      <vt:lpstr>Router</vt:lpstr>
      <vt:lpstr>Additional Information about Routers</vt:lpstr>
      <vt:lpstr>Repeater</vt:lpstr>
      <vt:lpstr>What is a Gateway?</vt:lpstr>
      <vt:lpstr>How a Gateway Works</vt:lpstr>
      <vt:lpstr>Gateway Diagram</vt:lpstr>
      <vt:lpstr> Gateway</vt:lpstr>
      <vt:lpstr>Additional Information about Gateways</vt:lpstr>
      <vt:lpstr>Definition of Computer Networks</vt:lpstr>
      <vt:lpstr>Computer Communications</vt:lpstr>
      <vt:lpstr>Advantages of  Networks</vt:lpstr>
      <vt:lpstr>Different Types of Networks</vt:lpstr>
      <vt:lpstr>Topologies</vt:lpstr>
      <vt:lpstr>Physical and Logical LAN topology</vt:lpstr>
      <vt:lpstr>OSI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SLO-1 &amp; SLO-2 : Different types of network layer attacks</vt:lpstr>
      <vt:lpstr>Types of Attacks</vt:lpstr>
      <vt:lpstr>The release of message content</vt:lpstr>
      <vt:lpstr>Traffic analysis</vt:lpstr>
      <vt:lpstr>Traffic analysis</vt:lpstr>
      <vt:lpstr>Types of Attacks</vt:lpstr>
      <vt:lpstr>Masquerade…</vt:lpstr>
      <vt:lpstr>Masquerade</vt:lpstr>
      <vt:lpstr>Replay</vt:lpstr>
      <vt:lpstr>Modification of messages</vt:lpstr>
      <vt:lpstr>Modification of messages</vt:lpstr>
      <vt:lpstr>Denial of service</vt:lpstr>
      <vt:lpstr>Repudiation</vt:lpstr>
      <vt:lpstr>Types of network layer attacks</vt:lpstr>
      <vt:lpstr>PowerPoint Presentation</vt:lpstr>
      <vt:lpstr>IP Address Spoofing</vt:lpstr>
      <vt:lpstr>IP Address Spoofing</vt:lpstr>
      <vt:lpstr>IP Address Spoofing</vt:lpstr>
      <vt:lpstr>DOS/DDOS</vt:lpstr>
      <vt:lpstr>DOS/DDOS</vt:lpstr>
      <vt:lpstr>DOS/DDOS</vt:lpstr>
      <vt:lpstr>DOS/DDOS</vt:lpstr>
      <vt:lpstr>DOS/DDOS</vt:lpstr>
      <vt:lpstr>PowerPoint Presentation</vt:lpstr>
      <vt:lpstr>Simple DoS</vt:lpstr>
      <vt:lpstr>Coordinated DoS</vt:lpstr>
      <vt:lpstr>Distributed DoS</vt:lpstr>
      <vt:lpstr>PowerPoint Presentation</vt:lpstr>
      <vt:lpstr>PowerPoint Presentation</vt:lpstr>
      <vt:lpstr>PowerPoint Presentation</vt:lpstr>
      <vt:lpstr>SLO-1: Firewall - ACL</vt:lpstr>
      <vt:lpstr>PowerPoint Presentation</vt:lpstr>
      <vt:lpstr>Firewalls</vt:lpstr>
      <vt:lpstr>Firewall</vt:lpstr>
      <vt:lpstr>Static Firewall</vt:lpstr>
      <vt:lpstr>Dynamic Firewalls</vt:lpstr>
      <vt:lpstr>Firewall components</vt:lpstr>
      <vt:lpstr>COMPONENTS OF A FIREWALL</vt:lpstr>
      <vt:lpstr>Outline</vt:lpstr>
      <vt:lpstr>Firewall Design Principles</vt:lpstr>
      <vt:lpstr>Firewall Characteristics</vt:lpstr>
      <vt:lpstr>Firewall Characteristics</vt:lpstr>
      <vt:lpstr>Firewall Characteristics</vt:lpstr>
      <vt:lpstr> Firewall - ACL</vt:lpstr>
      <vt:lpstr>PowerPoint Presentation</vt:lpstr>
      <vt:lpstr>PowerPoint Presentation</vt:lpstr>
      <vt:lpstr>How ACLs Work</vt:lpstr>
      <vt:lpstr>SLO-2: Packet Filtering</vt:lpstr>
      <vt:lpstr>Types of Firewalls</vt:lpstr>
      <vt:lpstr>Packet Filtering Firewall</vt:lpstr>
      <vt:lpstr>Packet Filtering Firewall</vt:lpstr>
      <vt:lpstr>Packet Filtering Firewall</vt:lpstr>
      <vt:lpstr>Packet-Filtering Router</vt:lpstr>
      <vt:lpstr>Packet-Filtering Router</vt:lpstr>
      <vt:lpstr>Packet-Filtering Router</vt:lpstr>
      <vt:lpstr>Packet-Filtering Router</vt:lpstr>
      <vt:lpstr>Firewalls</vt:lpstr>
      <vt:lpstr>Attacks Prevented using Packet  Filter Firewalls</vt:lpstr>
      <vt:lpstr>Packet Filters</vt:lpstr>
      <vt:lpstr>Stateful Inspection Firewalls</vt:lpstr>
      <vt:lpstr>Stateful Inspection Firewalls</vt:lpstr>
      <vt:lpstr>Application Proxy Firewall</vt:lpstr>
      <vt:lpstr>Application Proxy</vt:lpstr>
      <vt:lpstr>Application Proxy Firewall</vt:lpstr>
      <vt:lpstr>Application Proxy Firewall</vt:lpstr>
      <vt:lpstr>Examples of using Proxy Firewall</vt:lpstr>
      <vt:lpstr>Application-Level Gateway</vt:lpstr>
      <vt:lpstr>Proxy Servers</vt:lpstr>
      <vt:lpstr>Reverse Proxy Servers</vt:lpstr>
      <vt:lpstr>Reverse Proxy Servers</vt:lpstr>
      <vt:lpstr>Personal Firewalls</vt:lpstr>
      <vt:lpstr>Examples for Personal Firewalls</vt:lpstr>
      <vt:lpstr>Examples for Personal Firewalls</vt:lpstr>
      <vt:lpstr>Comparison of Firewall Types</vt:lpstr>
      <vt:lpstr>What Firewalls Can and Cannot Block</vt:lpstr>
      <vt:lpstr>SLO – 1 : Demilitarized Zone (DMZ), Alerts</vt:lpstr>
      <vt:lpstr>Demilitarized Zone (DMZ) Networks</vt:lpstr>
      <vt:lpstr>DMZ Networks</vt:lpstr>
      <vt:lpstr>Distributed  Firewalls</vt:lpstr>
      <vt:lpstr>SLO – 2 : Audit Trials</vt:lpstr>
      <vt:lpstr>Alerts and Audit Trails</vt:lpstr>
      <vt:lpstr>Alerts and Audit Trails</vt:lpstr>
      <vt:lpstr>Alerts and Audit Trails</vt:lpstr>
      <vt:lpstr>show ip inspect Parameters</vt:lpstr>
      <vt:lpstr>Debug ip inspect Parameters</vt:lpstr>
      <vt:lpstr>SLO-5 Intrusion Detection System</vt:lpstr>
      <vt:lpstr>FIREWALL  VS  IDS </vt:lpstr>
      <vt:lpstr>Intrusion Detection Vs Prevention</vt:lpstr>
      <vt:lpstr>PowerPoint Presentation</vt:lpstr>
      <vt:lpstr>Comparing IDS and IPS</vt:lpstr>
      <vt:lpstr>Intruders</vt:lpstr>
      <vt:lpstr>Examples of Intrusion</vt:lpstr>
      <vt:lpstr>PowerPoint Presentation</vt:lpstr>
      <vt:lpstr>PowerPoint Presentation</vt:lpstr>
      <vt:lpstr>Intrusion Detection Systems IDS</vt:lpstr>
      <vt:lpstr>Logical Components of an IDS</vt:lpstr>
      <vt:lpstr>Signature and Anomaly-based IDS</vt:lpstr>
      <vt:lpstr>Signature-based IDS</vt:lpstr>
      <vt:lpstr>Anomaly/ Heuristic-based IDS</vt:lpstr>
      <vt:lpstr>Policy Based IDS</vt:lpstr>
      <vt:lpstr>Honeypot</vt:lpstr>
      <vt:lpstr>PowerPoint Presentation</vt:lpstr>
      <vt:lpstr>False Positives and False Negatives</vt:lpstr>
      <vt:lpstr>Network-based IDS (NIDS)</vt:lpstr>
      <vt:lpstr>NIDS Placed behind Firewall</vt:lpstr>
      <vt:lpstr>NIDS: Advantages and Disadvantages</vt:lpstr>
      <vt:lpstr>Active vs. Passive NIDS</vt:lpstr>
      <vt:lpstr>Host-based IDS (HIDS)</vt:lpstr>
      <vt:lpstr>Host-based IDS (HIDS)</vt:lpstr>
      <vt:lpstr>Advantages of HIDS</vt:lpstr>
      <vt:lpstr>Disadvantages of HIDS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Signature Detection  Change Detection  State Detection</vt:lpstr>
      <vt:lpstr>PowerPoint Presentation</vt:lpstr>
      <vt:lpstr>PowerPoint Presentation</vt:lpstr>
      <vt:lpstr>State Detection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NEW</dc:creator>
  <cp:lastModifiedBy>SRM University</cp:lastModifiedBy>
  <cp:revision>828</cp:revision>
  <dcterms:created xsi:type="dcterms:W3CDTF">2020-06-01T12:09:53Z</dcterms:created>
  <dcterms:modified xsi:type="dcterms:W3CDTF">2023-07-28T10:42:28Z</dcterms:modified>
</cp:coreProperties>
</file>